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54"/>
  </p:notesMasterIdLst>
  <p:sldIdLst>
    <p:sldId id="256" r:id="rId2"/>
    <p:sldId id="331" r:id="rId3"/>
    <p:sldId id="346" r:id="rId4"/>
    <p:sldId id="270" r:id="rId5"/>
    <p:sldId id="259" r:id="rId6"/>
    <p:sldId id="260" r:id="rId7"/>
    <p:sldId id="348" r:id="rId8"/>
    <p:sldId id="333" r:id="rId9"/>
    <p:sldId id="334" r:id="rId10"/>
    <p:sldId id="335" r:id="rId11"/>
    <p:sldId id="336" r:id="rId12"/>
    <p:sldId id="337" r:id="rId13"/>
    <p:sldId id="338" r:id="rId14"/>
    <p:sldId id="339" r:id="rId15"/>
    <p:sldId id="340" r:id="rId16"/>
    <p:sldId id="341" r:id="rId17"/>
    <p:sldId id="342" r:id="rId18"/>
    <p:sldId id="343" r:id="rId19"/>
    <p:sldId id="271" r:id="rId20"/>
    <p:sldId id="344" r:id="rId21"/>
    <p:sldId id="381" r:id="rId22"/>
    <p:sldId id="345" r:id="rId23"/>
    <p:sldId id="416" r:id="rId24"/>
    <p:sldId id="417" r:id="rId25"/>
    <p:sldId id="418" r:id="rId26"/>
    <p:sldId id="419" r:id="rId27"/>
    <p:sldId id="274" r:id="rId28"/>
    <p:sldId id="272" r:id="rId29"/>
    <p:sldId id="373" r:id="rId30"/>
    <p:sldId id="378" r:id="rId31"/>
    <p:sldId id="379" r:id="rId32"/>
    <p:sldId id="380" r:id="rId33"/>
    <p:sldId id="420" r:id="rId34"/>
    <p:sldId id="273" r:id="rId35"/>
    <p:sldId id="258" r:id="rId36"/>
    <p:sldId id="423" r:id="rId37"/>
    <p:sldId id="424" r:id="rId38"/>
    <p:sldId id="415" r:id="rId39"/>
    <p:sldId id="394" r:id="rId40"/>
    <p:sldId id="409" r:id="rId41"/>
    <p:sldId id="400" r:id="rId42"/>
    <p:sldId id="413" r:id="rId43"/>
    <p:sldId id="332" r:id="rId44"/>
    <p:sldId id="261" r:id="rId45"/>
    <p:sldId id="262" r:id="rId46"/>
    <p:sldId id="263" r:id="rId47"/>
    <p:sldId id="264" r:id="rId48"/>
    <p:sldId id="265" r:id="rId49"/>
    <p:sldId id="266" r:id="rId50"/>
    <p:sldId id="371" r:id="rId51"/>
    <p:sldId id="257" r:id="rId52"/>
    <p:sldId id="370" r:id="rId53"/>
  </p:sldIdLst>
  <p:sldSz cx="9144000" cy="6858000" type="screen4x3"/>
  <p:notesSz cx="9296400" cy="7010400"/>
  <p:embeddedFontLst>
    <p:embeddedFont>
      <p:font typeface="Gulim" panose="020B0600000101010101" pitchFamily="34" charset="-127"/>
      <p:regular r:id="rId55"/>
    </p:embeddedFont>
    <p:embeddedFont>
      <p:font typeface="ＭＳ Ｐゴシック" panose="020B0600070205080204" pitchFamily="34" charset="-128"/>
      <p:regular r:id="rId56"/>
    </p:embeddedFont>
    <p:embeddedFont>
      <p:font typeface="Arial Narrow" panose="020B0606020202030204" pitchFamily="34" charset="0"/>
      <p:regular r:id="rId57"/>
      <p:bold r:id="rId58"/>
      <p:italic r:id="rId59"/>
      <p:boldItalic r:id="rId60"/>
    </p:embeddedFont>
    <p:embeddedFont>
      <p:font typeface="Cambria Math" panose="02040503050406030204" pitchFamily="18"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fjnOG8F0+De8r2qIcN6iQNT8k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026" autoAdjust="0"/>
  </p:normalViewPr>
  <p:slideViewPr>
    <p:cSldViewPr snapToGrid="0">
      <p:cViewPr varScale="1">
        <p:scale>
          <a:sx n="58" d="100"/>
          <a:sy n="58" d="100"/>
        </p:scale>
        <p:origin x="262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5274"/>
    </p:cViewPr>
  </p:sorterViewPr>
  <p:notesViewPr>
    <p:cSldViewPr snapToGrid="0">
      <p:cViewPr varScale="1">
        <p:scale>
          <a:sx n="100" d="100"/>
          <a:sy n="100" d="100"/>
        </p:scale>
        <p:origin x="0" y="0"/>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6C6A6-0BD7-9343-8AEB-083E3898FB0F}"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8D007A95-A63A-FC47-8867-9326AC13296C}">
      <dgm:prSet/>
      <dgm:spPr>
        <a:solidFill>
          <a:schemeClr val="tx2"/>
        </a:solidFill>
      </dgm:spPr>
      <dgm:t>
        <a:bodyPr/>
        <a:lstStyle/>
        <a:p>
          <a:r>
            <a:rPr lang="en-US" b="1" i="1" dirty="0">
              <a:solidFill>
                <a:schemeClr val="tx1"/>
              </a:solidFill>
              <a:latin typeface="Arial" panose="020B0604020202020204" pitchFamily="34" charset="0"/>
              <a:cs typeface="Arial" panose="020B0604020202020204" pitchFamily="34" charset="0"/>
            </a:rPr>
            <a:t>Conceptual abstractions </a:t>
          </a:r>
          <a:r>
            <a:rPr lang="en-US" b="0" dirty="0">
              <a:solidFill>
                <a:schemeClr val="tx1"/>
              </a:solidFill>
              <a:latin typeface="Arial" panose="020B0604020202020204" pitchFamily="34" charset="0"/>
              <a:cs typeface="Arial" panose="020B0604020202020204" pitchFamily="34" charset="0"/>
            </a:rPr>
            <a:t>devised by the frontend designer</a:t>
          </a:r>
        </a:p>
      </dgm:t>
    </dgm:pt>
    <dgm:pt modelId="{DC83C086-CAD3-6640-B804-01B5795DA495}" type="parTrans" cxnId="{E48FABD7-81F7-844E-A8C2-69754A3D63C0}">
      <dgm:prSet/>
      <dgm:spPr/>
      <dgm:t>
        <a:bodyPr/>
        <a:lstStyle/>
        <a:p>
          <a:endParaRPr lang="en-US"/>
        </a:p>
      </dgm:t>
    </dgm:pt>
    <dgm:pt modelId="{2A887CC8-D163-7A42-9E0B-170619163AEE}" type="sibTrans" cxnId="{E48FABD7-81F7-844E-A8C2-69754A3D63C0}">
      <dgm:prSet/>
      <dgm:spPr/>
      <dgm:t>
        <a:bodyPr/>
        <a:lstStyle/>
        <a:p>
          <a:endParaRPr lang="en-US"/>
        </a:p>
      </dgm:t>
    </dgm:pt>
    <dgm:pt modelId="{BAE838FA-6A6E-164A-BE0D-47BD0A6DB471}">
      <dgm:prSet custT="1"/>
      <dgm:spPr>
        <a:solidFill>
          <a:srgbClr val="EEECE1"/>
        </a:solidFill>
        <a:ln w="25400" cap="flat" cmpd="sng" algn="ctr">
          <a:solidFill>
            <a:srgbClr val="FFFFFF">
              <a:hueOff val="0"/>
              <a:satOff val="0"/>
              <a:lumOff val="0"/>
              <a:alphaOff val="0"/>
            </a:srgbClr>
          </a:solidFill>
          <a:prstDash val="solid"/>
        </a:ln>
        <a:effectLst/>
      </dgm:spPr>
      <dgm:t>
        <a:bodyPr spcFirstLastPara="0" vert="horz" wrap="square" lIns="640306" tIns="63500" rIns="63500" bIns="63500" numCol="1" spcCol="1270" anchor="ctr" anchorCtr="0"/>
        <a:lstStyle/>
        <a:p>
          <a:r>
            <a:rPr lang="en-US" sz="2500" b="1" i="1" kern="1200" dirty="0">
              <a:solidFill>
                <a:schemeClr val="tx1"/>
              </a:solidFill>
              <a:latin typeface="Arial" panose="020B0604020202020204" pitchFamily="34" charset="0"/>
              <a:cs typeface="Arial" panose="020B0604020202020204" pitchFamily="34" charset="0"/>
            </a:rPr>
            <a:t>Functional interactions </a:t>
          </a:r>
          <a:r>
            <a:rPr lang="en-US" sz="2500" i="1" kern="1200" dirty="0">
              <a:solidFill>
                <a:schemeClr val="tx1"/>
              </a:solidFill>
              <a:latin typeface="Arial" panose="020B0604020202020204" pitchFamily="34" charset="0"/>
              <a:cs typeface="Arial" panose="020B0604020202020204" pitchFamily="34" charset="0"/>
            </a:rPr>
            <a:t>and </a:t>
          </a:r>
          <a:r>
            <a:rPr lang="en-US" sz="2500" kern="1200" dirty="0">
              <a:solidFill>
                <a:schemeClr val="tx1"/>
              </a:solidFill>
              <a:latin typeface="Arial" panose="020B0604020202020204" pitchFamily="34" charset="0"/>
              <a:cs typeface="Arial" panose="020B0604020202020204" pitchFamily="34" charset="0"/>
            </a:rPr>
            <a:t>dataflow between logical </a:t>
          </a:r>
          <a:r>
            <a:rPr lang="en-US" sz="2500" b="1" i="1" kern="1200" dirty="0">
              <a:solidFill>
                <a:srgbClr val="000000"/>
              </a:solidFill>
              <a:latin typeface="Arial" panose="020B0604020202020204" pitchFamily="34" charset="0"/>
              <a:ea typeface="+mn-ea"/>
              <a:cs typeface="Arial" panose="020B0604020202020204" pitchFamily="34" charset="0"/>
            </a:rPr>
            <a:t>modules</a:t>
          </a:r>
        </a:p>
      </dgm:t>
    </dgm:pt>
    <dgm:pt modelId="{30A33780-CD1D-2A43-AD8E-0F397F2452F4}" type="parTrans" cxnId="{2D8A1844-41A8-6441-AAE1-61086AE187F1}">
      <dgm:prSet/>
      <dgm:spPr/>
      <dgm:t>
        <a:bodyPr/>
        <a:lstStyle/>
        <a:p>
          <a:endParaRPr lang="en-US"/>
        </a:p>
      </dgm:t>
    </dgm:pt>
    <dgm:pt modelId="{4329421C-9BC6-A142-9BA0-40D81CA87FD2}" type="sibTrans" cxnId="{2D8A1844-41A8-6441-AAE1-61086AE187F1}">
      <dgm:prSet/>
      <dgm:spPr/>
      <dgm:t>
        <a:bodyPr/>
        <a:lstStyle/>
        <a:p>
          <a:endParaRPr lang="en-US"/>
        </a:p>
      </dgm:t>
    </dgm:pt>
    <dgm:pt modelId="{AB9065C6-AB32-2847-83AE-5FB881B7D27F}">
      <dgm:prSet/>
      <dgm:spPr>
        <a:solidFill>
          <a:srgbClr val="EEECE1"/>
        </a:solidFill>
        <a:ln w="25400" cap="flat" cmpd="sng" algn="ctr">
          <a:solidFill>
            <a:srgbClr val="FFFFFF">
              <a:hueOff val="0"/>
              <a:satOff val="0"/>
              <a:lumOff val="0"/>
              <a:alphaOff val="0"/>
            </a:srgbClr>
          </a:solidFill>
          <a:prstDash val="solid"/>
        </a:ln>
        <a:effectLst/>
      </dgm:spPr>
      <dgm:t>
        <a:bodyPr spcFirstLastPara="0" vert="horz" wrap="square" lIns="640306" tIns="63500" rIns="63500" bIns="63500" numCol="1" spcCol="1270" anchor="ctr" anchorCtr="0"/>
        <a:lstStyle/>
        <a:p>
          <a:r>
            <a:rPr lang="en-US" b="1" i="1" dirty="0">
              <a:solidFill>
                <a:schemeClr val="tx1"/>
              </a:solidFill>
              <a:latin typeface="Arial" panose="020B0604020202020204" pitchFamily="34" charset="0"/>
              <a:cs typeface="Arial" panose="020B0604020202020204" pitchFamily="34" charset="0"/>
            </a:rPr>
            <a:t>Macro placement guidance </a:t>
          </a:r>
          <a:r>
            <a:rPr lang="en-US" i="1" dirty="0">
              <a:solidFill>
                <a:schemeClr val="tx1"/>
              </a:solidFill>
              <a:latin typeface="Arial" panose="020B0604020202020204" pitchFamily="34" charset="0"/>
              <a:cs typeface="Arial" panose="020B0604020202020204" pitchFamily="34" charset="0"/>
            </a:rPr>
            <a:t>with </a:t>
          </a:r>
          <a:r>
            <a:rPr lang="en-US" dirty="0">
              <a:solidFill>
                <a:schemeClr val="tx1"/>
              </a:solidFill>
              <a:latin typeface="Arial" panose="020B0604020202020204" pitchFamily="34" charset="0"/>
              <a:cs typeface="Arial" panose="020B0604020202020204" pitchFamily="34" charset="0"/>
            </a:rPr>
            <a:t>preferred locations for macros</a:t>
          </a:r>
        </a:p>
      </dgm:t>
    </dgm:pt>
    <dgm:pt modelId="{8411ACDF-FB66-CE40-A523-0FE440DF335C}" type="parTrans" cxnId="{A5C0A157-9F85-C24C-9784-C3E1E56F88A5}">
      <dgm:prSet/>
      <dgm:spPr/>
      <dgm:t>
        <a:bodyPr/>
        <a:lstStyle/>
        <a:p>
          <a:endParaRPr lang="en-US"/>
        </a:p>
      </dgm:t>
    </dgm:pt>
    <dgm:pt modelId="{6245B396-2618-2644-9E42-779B9D28DAFD}" type="sibTrans" cxnId="{A5C0A157-9F85-C24C-9784-C3E1E56F88A5}">
      <dgm:prSet/>
      <dgm:spPr/>
      <dgm:t>
        <a:bodyPr/>
        <a:lstStyle/>
        <a:p>
          <a:endParaRPr lang="en-US"/>
        </a:p>
      </dgm:t>
    </dgm:pt>
    <dgm:pt modelId="{54C593EC-F7F6-AF4B-BE4A-0A9F73FCC154}">
      <dgm:prSet/>
      <dgm:spPr>
        <a:solidFill>
          <a:srgbClr val="EEECE1"/>
        </a:solidFill>
        <a:ln w="25400" cap="flat" cmpd="sng" algn="ctr">
          <a:solidFill>
            <a:srgbClr val="FFFFFF">
              <a:hueOff val="0"/>
              <a:satOff val="0"/>
              <a:lumOff val="0"/>
              <a:alphaOff val="0"/>
            </a:srgbClr>
          </a:solidFill>
          <a:prstDash val="solid"/>
        </a:ln>
        <a:effectLst/>
      </dgm:spPr>
      <dgm:t>
        <a:bodyPr spcFirstLastPara="0" vert="horz" wrap="square" lIns="640306" tIns="63500" rIns="63500" bIns="63500" numCol="1" spcCol="1270" anchor="ctr" anchorCtr="0"/>
        <a:lstStyle/>
        <a:p>
          <a:r>
            <a:rPr lang="en-US" b="1" i="1" dirty="0">
              <a:solidFill>
                <a:schemeClr val="tx1"/>
              </a:solidFill>
              <a:latin typeface="Arial" panose="020B0604020202020204" pitchFamily="34" charset="0"/>
              <a:cs typeface="Arial" panose="020B0604020202020204" pitchFamily="34" charset="0"/>
            </a:rPr>
            <a:t>Common constraints </a:t>
          </a:r>
          <a:r>
            <a:rPr lang="en-US" dirty="0">
              <a:solidFill>
                <a:schemeClr val="tx1"/>
              </a:solidFill>
              <a:latin typeface="Arial" panose="020B0604020202020204" pitchFamily="34" charset="0"/>
              <a:cs typeface="Arial" panose="020B0604020202020204" pitchFamily="34" charset="0"/>
            </a:rPr>
            <a:t>such as macro placement blockages</a:t>
          </a:r>
        </a:p>
      </dgm:t>
    </dgm:pt>
    <dgm:pt modelId="{A032AC53-869A-1C40-8845-8D73118EFBE6}" type="parTrans" cxnId="{B2470C06-E8C8-9945-93F8-DC792E36F493}">
      <dgm:prSet/>
      <dgm:spPr/>
      <dgm:t>
        <a:bodyPr/>
        <a:lstStyle/>
        <a:p>
          <a:endParaRPr lang="en-US"/>
        </a:p>
      </dgm:t>
    </dgm:pt>
    <dgm:pt modelId="{459827B1-3378-594D-BE34-63B312F2CEB8}" type="sibTrans" cxnId="{B2470C06-E8C8-9945-93F8-DC792E36F493}">
      <dgm:prSet/>
      <dgm:spPr/>
      <dgm:t>
        <a:bodyPr/>
        <a:lstStyle/>
        <a:p>
          <a:endParaRPr lang="en-US"/>
        </a:p>
      </dgm:t>
    </dgm:pt>
    <dgm:pt modelId="{4ACDDD83-EEAB-454C-862C-36ACD1DFEA2B}" type="pres">
      <dgm:prSet presAssocID="{A366C6A6-0BD7-9343-8AEB-083E3898FB0F}" presName="Name0" presStyleCnt="0">
        <dgm:presLayoutVars>
          <dgm:chMax val="7"/>
          <dgm:chPref val="7"/>
          <dgm:dir/>
        </dgm:presLayoutVars>
      </dgm:prSet>
      <dgm:spPr/>
    </dgm:pt>
    <dgm:pt modelId="{5A62BD4A-CCF9-E243-AC92-1BB8CF08F13A}" type="pres">
      <dgm:prSet presAssocID="{A366C6A6-0BD7-9343-8AEB-083E3898FB0F}" presName="Name1" presStyleCnt="0"/>
      <dgm:spPr/>
    </dgm:pt>
    <dgm:pt modelId="{9C10ACCA-94CA-044E-8501-BF32B53B4C2A}" type="pres">
      <dgm:prSet presAssocID="{A366C6A6-0BD7-9343-8AEB-083E3898FB0F}" presName="cycle" presStyleCnt="0"/>
      <dgm:spPr/>
    </dgm:pt>
    <dgm:pt modelId="{14159C12-3C0B-E143-936B-D475E0779DF8}" type="pres">
      <dgm:prSet presAssocID="{A366C6A6-0BD7-9343-8AEB-083E3898FB0F}" presName="srcNode" presStyleLbl="node1" presStyleIdx="0" presStyleCnt="4"/>
      <dgm:spPr/>
    </dgm:pt>
    <dgm:pt modelId="{A4B580AB-5538-7842-9646-B40CECE558DF}" type="pres">
      <dgm:prSet presAssocID="{A366C6A6-0BD7-9343-8AEB-083E3898FB0F}" presName="conn" presStyleLbl="parChTrans1D2" presStyleIdx="0" presStyleCnt="1"/>
      <dgm:spPr/>
    </dgm:pt>
    <dgm:pt modelId="{9AB90514-1F00-9B48-BCBC-DD5B79496F18}" type="pres">
      <dgm:prSet presAssocID="{A366C6A6-0BD7-9343-8AEB-083E3898FB0F}" presName="extraNode" presStyleLbl="node1" presStyleIdx="0" presStyleCnt="4"/>
      <dgm:spPr/>
    </dgm:pt>
    <dgm:pt modelId="{36D43D70-0BD3-4F4C-9307-0793BB87D721}" type="pres">
      <dgm:prSet presAssocID="{A366C6A6-0BD7-9343-8AEB-083E3898FB0F}" presName="dstNode" presStyleLbl="node1" presStyleIdx="0" presStyleCnt="4"/>
      <dgm:spPr/>
    </dgm:pt>
    <dgm:pt modelId="{C9A307F5-54A7-F54F-895E-1F84D15AD48D}" type="pres">
      <dgm:prSet presAssocID="{8D007A95-A63A-FC47-8867-9326AC13296C}" presName="text_1" presStyleLbl="node1" presStyleIdx="0" presStyleCnt="4">
        <dgm:presLayoutVars>
          <dgm:bulletEnabled val="1"/>
        </dgm:presLayoutVars>
      </dgm:prSet>
      <dgm:spPr/>
    </dgm:pt>
    <dgm:pt modelId="{75C60D0D-9C62-594B-9BAA-811A801DEF6B}" type="pres">
      <dgm:prSet presAssocID="{8D007A95-A63A-FC47-8867-9326AC13296C}" presName="accent_1" presStyleCnt="0"/>
      <dgm:spPr/>
    </dgm:pt>
    <dgm:pt modelId="{73F1CEF5-28AF-9C49-B277-8C3B85363BEA}" type="pres">
      <dgm:prSet presAssocID="{8D007A95-A63A-FC47-8867-9326AC13296C}" presName="accentRepeatNode" presStyleLbl="solidFgAcc1" presStyleIdx="0" presStyleCnt="4"/>
      <dgm:spPr/>
    </dgm:pt>
    <dgm:pt modelId="{88442F6B-297C-E846-8960-744A6D7AADEE}" type="pres">
      <dgm:prSet presAssocID="{BAE838FA-6A6E-164A-BE0D-47BD0A6DB471}" presName="text_2" presStyleLbl="node1" presStyleIdx="1" presStyleCnt="4">
        <dgm:presLayoutVars>
          <dgm:bulletEnabled val="1"/>
        </dgm:presLayoutVars>
      </dgm:prSet>
      <dgm:spPr>
        <a:xfrm>
          <a:off x="1053568" y="1613368"/>
          <a:ext cx="5766692" cy="806684"/>
        </a:xfrm>
        <a:prstGeom prst="rect">
          <a:avLst/>
        </a:prstGeom>
      </dgm:spPr>
    </dgm:pt>
    <dgm:pt modelId="{6AD1E6DD-268A-5F46-89B8-BC8C079C7602}" type="pres">
      <dgm:prSet presAssocID="{BAE838FA-6A6E-164A-BE0D-47BD0A6DB471}" presName="accent_2" presStyleCnt="0"/>
      <dgm:spPr/>
    </dgm:pt>
    <dgm:pt modelId="{1F532A6D-8657-9943-8020-24AD856AB83D}" type="pres">
      <dgm:prSet presAssocID="{BAE838FA-6A6E-164A-BE0D-47BD0A6DB471}" presName="accentRepeatNode" presStyleLbl="solidFgAcc1" presStyleIdx="1" presStyleCnt="4"/>
      <dgm:spPr/>
    </dgm:pt>
    <dgm:pt modelId="{6318BCF1-7DB6-5C45-A580-AF168EBA62F7}" type="pres">
      <dgm:prSet presAssocID="{AB9065C6-AB32-2847-83AE-5FB881B7D27F}" presName="text_3" presStyleLbl="node1" presStyleIdx="2" presStyleCnt="4">
        <dgm:presLayoutVars>
          <dgm:bulletEnabled val="1"/>
        </dgm:presLayoutVars>
      </dgm:prSet>
      <dgm:spPr>
        <a:xfrm>
          <a:off x="1053568" y="2823604"/>
          <a:ext cx="5766692" cy="806684"/>
        </a:xfrm>
        <a:prstGeom prst="rect">
          <a:avLst/>
        </a:prstGeom>
      </dgm:spPr>
    </dgm:pt>
    <dgm:pt modelId="{5E995C2A-D298-7D46-B21B-0690D504B9EC}" type="pres">
      <dgm:prSet presAssocID="{AB9065C6-AB32-2847-83AE-5FB881B7D27F}" presName="accent_3" presStyleCnt="0"/>
      <dgm:spPr/>
    </dgm:pt>
    <dgm:pt modelId="{4265D7B6-B908-8E45-8EF2-E39343AD4B16}" type="pres">
      <dgm:prSet presAssocID="{AB9065C6-AB32-2847-83AE-5FB881B7D27F}" presName="accentRepeatNode" presStyleLbl="solidFgAcc1" presStyleIdx="2" presStyleCnt="4"/>
      <dgm:spPr/>
    </dgm:pt>
    <dgm:pt modelId="{97771F67-D2C2-144E-AAC3-DADB389E8A09}" type="pres">
      <dgm:prSet presAssocID="{54C593EC-F7F6-AF4B-BE4A-0A9F73FCC154}" presName="text_4" presStyleLbl="node1" presStyleIdx="3" presStyleCnt="4">
        <dgm:presLayoutVars>
          <dgm:bulletEnabled val="1"/>
        </dgm:presLayoutVars>
      </dgm:prSet>
      <dgm:spPr>
        <a:xfrm>
          <a:off x="591077" y="4033840"/>
          <a:ext cx="6229183" cy="806684"/>
        </a:xfrm>
        <a:prstGeom prst="rect">
          <a:avLst/>
        </a:prstGeom>
      </dgm:spPr>
    </dgm:pt>
    <dgm:pt modelId="{17BCE726-5B2C-0E4F-B552-D71E887C0841}" type="pres">
      <dgm:prSet presAssocID="{54C593EC-F7F6-AF4B-BE4A-0A9F73FCC154}" presName="accent_4" presStyleCnt="0"/>
      <dgm:spPr/>
    </dgm:pt>
    <dgm:pt modelId="{2880E510-DC7F-774B-9825-C3BD8ECDFCE2}" type="pres">
      <dgm:prSet presAssocID="{54C593EC-F7F6-AF4B-BE4A-0A9F73FCC154}" presName="accentRepeatNode" presStyleLbl="solidFgAcc1" presStyleIdx="3" presStyleCnt="4"/>
      <dgm:spPr/>
    </dgm:pt>
  </dgm:ptLst>
  <dgm:cxnLst>
    <dgm:cxn modelId="{B2470C06-E8C8-9945-93F8-DC792E36F493}" srcId="{A366C6A6-0BD7-9343-8AEB-083E3898FB0F}" destId="{54C593EC-F7F6-AF4B-BE4A-0A9F73FCC154}" srcOrd="3" destOrd="0" parTransId="{A032AC53-869A-1C40-8845-8D73118EFBE6}" sibTransId="{459827B1-3378-594D-BE34-63B312F2CEB8}"/>
    <dgm:cxn modelId="{2D8A1844-41A8-6441-AAE1-61086AE187F1}" srcId="{A366C6A6-0BD7-9343-8AEB-083E3898FB0F}" destId="{BAE838FA-6A6E-164A-BE0D-47BD0A6DB471}" srcOrd="1" destOrd="0" parTransId="{30A33780-CD1D-2A43-AD8E-0F397F2452F4}" sibTransId="{4329421C-9BC6-A142-9BA0-40D81CA87FD2}"/>
    <dgm:cxn modelId="{DBB8E868-745F-4344-B530-70EA8CD4A028}" type="presOf" srcId="{8D007A95-A63A-FC47-8867-9326AC13296C}" destId="{C9A307F5-54A7-F54F-895E-1F84D15AD48D}" srcOrd="0" destOrd="0" presId="urn:microsoft.com/office/officeart/2008/layout/VerticalCurvedList"/>
    <dgm:cxn modelId="{28D5604B-ABB0-7647-994D-F2561CC63A56}" type="presOf" srcId="{2A887CC8-D163-7A42-9E0B-170619163AEE}" destId="{A4B580AB-5538-7842-9646-B40CECE558DF}" srcOrd="0" destOrd="0" presId="urn:microsoft.com/office/officeart/2008/layout/VerticalCurvedList"/>
    <dgm:cxn modelId="{8627CA73-A9F6-3646-B01D-076A22E6E35A}" type="presOf" srcId="{54C593EC-F7F6-AF4B-BE4A-0A9F73FCC154}" destId="{97771F67-D2C2-144E-AAC3-DADB389E8A09}" srcOrd="0" destOrd="0" presId="urn:microsoft.com/office/officeart/2008/layout/VerticalCurvedList"/>
    <dgm:cxn modelId="{8EAB3D56-6343-FC44-A943-4B2B635AFC8F}" type="presOf" srcId="{AB9065C6-AB32-2847-83AE-5FB881B7D27F}" destId="{6318BCF1-7DB6-5C45-A580-AF168EBA62F7}" srcOrd="0" destOrd="0" presId="urn:microsoft.com/office/officeart/2008/layout/VerticalCurvedList"/>
    <dgm:cxn modelId="{A5C0A157-9F85-C24C-9784-C3E1E56F88A5}" srcId="{A366C6A6-0BD7-9343-8AEB-083E3898FB0F}" destId="{AB9065C6-AB32-2847-83AE-5FB881B7D27F}" srcOrd="2" destOrd="0" parTransId="{8411ACDF-FB66-CE40-A523-0FE440DF335C}" sibTransId="{6245B396-2618-2644-9E42-779B9D28DAFD}"/>
    <dgm:cxn modelId="{90C9C1A0-7B72-AF46-A6E0-7B8FD0CB9940}" type="presOf" srcId="{BAE838FA-6A6E-164A-BE0D-47BD0A6DB471}" destId="{88442F6B-297C-E846-8960-744A6D7AADEE}" srcOrd="0" destOrd="0" presId="urn:microsoft.com/office/officeart/2008/layout/VerticalCurvedList"/>
    <dgm:cxn modelId="{E48FABD7-81F7-844E-A8C2-69754A3D63C0}" srcId="{A366C6A6-0BD7-9343-8AEB-083E3898FB0F}" destId="{8D007A95-A63A-FC47-8867-9326AC13296C}" srcOrd="0" destOrd="0" parTransId="{DC83C086-CAD3-6640-B804-01B5795DA495}" sibTransId="{2A887CC8-D163-7A42-9E0B-170619163AEE}"/>
    <dgm:cxn modelId="{7AABF8E2-2CDF-0F46-8E3E-EC9EA1FD2FA4}" type="presOf" srcId="{A366C6A6-0BD7-9343-8AEB-083E3898FB0F}" destId="{4ACDDD83-EEAB-454C-862C-36ACD1DFEA2B}" srcOrd="0" destOrd="0" presId="urn:microsoft.com/office/officeart/2008/layout/VerticalCurvedList"/>
    <dgm:cxn modelId="{25481F38-AFDC-4A41-859C-5A0F3957CE57}" type="presParOf" srcId="{4ACDDD83-EEAB-454C-862C-36ACD1DFEA2B}" destId="{5A62BD4A-CCF9-E243-AC92-1BB8CF08F13A}" srcOrd="0" destOrd="0" presId="urn:microsoft.com/office/officeart/2008/layout/VerticalCurvedList"/>
    <dgm:cxn modelId="{D1415736-DBD8-D449-A5AB-52A0A8DA4AB7}" type="presParOf" srcId="{5A62BD4A-CCF9-E243-AC92-1BB8CF08F13A}" destId="{9C10ACCA-94CA-044E-8501-BF32B53B4C2A}" srcOrd="0" destOrd="0" presId="urn:microsoft.com/office/officeart/2008/layout/VerticalCurvedList"/>
    <dgm:cxn modelId="{D88A9F9F-422F-E149-B98C-5DBC91ED30B9}" type="presParOf" srcId="{9C10ACCA-94CA-044E-8501-BF32B53B4C2A}" destId="{14159C12-3C0B-E143-936B-D475E0779DF8}" srcOrd="0" destOrd="0" presId="urn:microsoft.com/office/officeart/2008/layout/VerticalCurvedList"/>
    <dgm:cxn modelId="{36657BF8-4D42-D842-9938-D7B49AB3FE0D}" type="presParOf" srcId="{9C10ACCA-94CA-044E-8501-BF32B53B4C2A}" destId="{A4B580AB-5538-7842-9646-B40CECE558DF}" srcOrd="1" destOrd="0" presId="urn:microsoft.com/office/officeart/2008/layout/VerticalCurvedList"/>
    <dgm:cxn modelId="{2AEF9C6B-7DBB-9E46-BDA1-5F29BD082D47}" type="presParOf" srcId="{9C10ACCA-94CA-044E-8501-BF32B53B4C2A}" destId="{9AB90514-1F00-9B48-BCBC-DD5B79496F18}" srcOrd="2" destOrd="0" presId="urn:microsoft.com/office/officeart/2008/layout/VerticalCurvedList"/>
    <dgm:cxn modelId="{56DF5E18-C394-864D-A3BF-1A9EA2CE3749}" type="presParOf" srcId="{9C10ACCA-94CA-044E-8501-BF32B53B4C2A}" destId="{36D43D70-0BD3-4F4C-9307-0793BB87D721}" srcOrd="3" destOrd="0" presId="urn:microsoft.com/office/officeart/2008/layout/VerticalCurvedList"/>
    <dgm:cxn modelId="{1671B870-075F-BB40-97BA-8D1926838B3B}" type="presParOf" srcId="{5A62BD4A-CCF9-E243-AC92-1BB8CF08F13A}" destId="{C9A307F5-54A7-F54F-895E-1F84D15AD48D}" srcOrd="1" destOrd="0" presId="urn:microsoft.com/office/officeart/2008/layout/VerticalCurvedList"/>
    <dgm:cxn modelId="{C987A416-D072-EC4D-A80A-CE19C1F101B3}" type="presParOf" srcId="{5A62BD4A-CCF9-E243-AC92-1BB8CF08F13A}" destId="{75C60D0D-9C62-594B-9BAA-811A801DEF6B}" srcOrd="2" destOrd="0" presId="urn:microsoft.com/office/officeart/2008/layout/VerticalCurvedList"/>
    <dgm:cxn modelId="{A40E4D7F-A552-E440-9EFC-CCC3062221EE}" type="presParOf" srcId="{75C60D0D-9C62-594B-9BAA-811A801DEF6B}" destId="{73F1CEF5-28AF-9C49-B277-8C3B85363BEA}" srcOrd="0" destOrd="0" presId="urn:microsoft.com/office/officeart/2008/layout/VerticalCurvedList"/>
    <dgm:cxn modelId="{164354AC-7CF0-FD43-B20B-AA5F219BB9F0}" type="presParOf" srcId="{5A62BD4A-CCF9-E243-AC92-1BB8CF08F13A}" destId="{88442F6B-297C-E846-8960-744A6D7AADEE}" srcOrd="3" destOrd="0" presId="urn:microsoft.com/office/officeart/2008/layout/VerticalCurvedList"/>
    <dgm:cxn modelId="{D2E1A827-872C-244A-AF6B-BEF766C2F0B5}" type="presParOf" srcId="{5A62BD4A-CCF9-E243-AC92-1BB8CF08F13A}" destId="{6AD1E6DD-268A-5F46-89B8-BC8C079C7602}" srcOrd="4" destOrd="0" presId="urn:microsoft.com/office/officeart/2008/layout/VerticalCurvedList"/>
    <dgm:cxn modelId="{EC86832E-F516-1744-AD4B-3A58532A1CF7}" type="presParOf" srcId="{6AD1E6DD-268A-5F46-89B8-BC8C079C7602}" destId="{1F532A6D-8657-9943-8020-24AD856AB83D}" srcOrd="0" destOrd="0" presId="urn:microsoft.com/office/officeart/2008/layout/VerticalCurvedList"/>
    <dgm:cxn modelId="{EE90B69A-314B-1741-8663-7C9A7D251986}" type="presParOf" srcId="{5A62BD4A-CCF9-E243-AC92-1BB8CF08F13A}" destId="{6318BCF1-7DB6-5C45-A580-AF168EBA62F7}" srcOrd="5" destOrd="0" presId="urn:microsoft.com/office/officeart/2008/layout/VerticalCurvedList"/>
    <dgm:cxn modelId="{1E441E32-B22E-FB4E-AF8C-C5A6537306A1}" type="presParOf" srcId="{5A62BD4A-CCF9-E243-AC92-1BB8CF08F13A}" destId="{5E995C2A-D298-7D46-B21B-0690D504B9EC}" srcOrd="6" destOrd="0" presId="urn:microsoft.com/office/officeart/2008/layout/VerticalCurvedList"/>
    <dgm:cxn modelId="{9F689072-6961-7044-8EFA-324FE999D363}" type="presParOf" srcId="{5E995C2A-D298-7D46-B21B-0690D504B9EC}" destId="{4265D7B6-B908-8E45-8EF2-E39343AD4B16}" srcOrd="0" destOrd="0" presId="urn:microsoft.com/office/officeart/2008/layout/VerticalCurvedList"/>
    <dgm:cxn modelId="{6ED74AF5-5620-C745-9CFD-B319E7B5B65D}" type="presParOf" srcId="{5A62BD4A-CCF9-E243-AC92-1BB8CF08F13A}" destId="{97771F67-D2C2-144E-AAC3-DADB389E8A09}" srcOrd="7" destOrd="0" presId="urn:microsoft.com/office/officeart/2008/layout/VerticalCurvedList"/>
    <dgm:cxn modelId="{CBBB98FD-1DEC-C74E-9360-02B5D0B92A74}" type="presParOf" srcId="{5A62BD4A-CCF9-E243-AC92-1BB8CF08F13A}" destId="{17BCE726-5B2C-0E4F-B552-D71E887C0841}" srcOrd="8" destOrd="0" presId="urn:microsoft.com/office/officeart/2008/layout/VerticalCurvedList"/>
    <dgm:cxn modelId="{2B110B39-2242-5F4E-996B-9355059BB528}" type="presParOf" srcId="{17BCE726-5B2C-0E4F-B552-D71E887C0841}" destId="{2880E510-DC7F-774B-9825-C3BD8ECDFCE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580AB-5538-7842-9646-B40CECE558DF}">
      <dsp:nvSpPr>
        <dsp:cNvPr id="0" name=""/>
        <dsp:cNvSpPr/>
      </dsp:nvSpPr>
      <dsp:spPr>
        <a:xfrm>
          <a:off x="-5928978" y="-907309"/>
          <a:ext cx="7058275" cy="7058275"/>
        </a:xfrm>
        <a:prstGeom prst="blockArc">
          <a:avLst>
            <a:gd name="adj1" fmla="val 18900000"/>
            <a:gd name="adj2" fmla="val 2700000"/>
            <a:gd name="adj3" fmla="val 30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A307F5-54A7-F54F-895E-1F84D15AD48D}">
      <dsp:nvSpPr>
        <dsp:cNvPr id="0" name=""/>
        <dsp:cNvSpPr/>
      </dsp:nvSpPr>
      <dsp:spPr>
        <a:xfrm>
          <a:off x="591077" y="403132"/>
          <a:ext cx="6229183" cy="806684"/>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3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i="1" kern="1200" dirty="0">
              <a:solidFill>
                <a:schemeClr val="tx1"/>
              </a:solidFill>
              <a:latin typeface="Arial" panose="020B0604020202020204" pitchFamily="34" charset="0"/>
              <a:cs typeface="Arial" panose="020B0604020202020204" pitchFamily="34" charset="0"/>
            </a:rPr>
            <a:t>Conceptual abstractions </a:t>
          </a:r>
          <a:r>
            <a:rPr lang="en-US" sz="2500" b="0" kern="1200" dirty="0">
              <a:solidFill>
                <a:schemeClr val="tx1"/>
              </a:solidFill>
              <a:latin typeface="Arial" panose="020B0604020202020204" pitchFamily="34" charset="0"/>
              <a:cs typeface="Arial" panose="020B0604020202020204" pitchFamily="34" charset="0"/>
            </a:rPr>
            <a:t>devised by the frontend designer</a:t>
          </a:r>
        </a:p>
      </dsp:txBody>
      <dsp:txXfrm>
        <a:off x="591077" y="403132"/>
        <a:ext cx="6229183" cy="806684"/>
      </dsp:txXfrm>
    </dsp:sp>
    <dsp:sp modelId="{73F1CEF5-28AF-9C49-B277-8C3B85363BEA}">
      <dsp:nvSpPr>
        <dsp:cNvPr id="0" name=""/>
        <dsp:cNvSpPr/>
      </dsp:nvSpPr>
      <dsp:spPr>
        <a:xfrm>
          <a:off x="86900" y="302296"/>
          <a:ext cx="1008355" cy="10083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442F6B-297C-E846-8960-744A6D7AADEE}">
      <dsp:nvSpPr>
        <dsp:cNvPr id="0" name=""/>
        <dsp:cNvSpPr/>
      </dsp:nvSpPr>
      <dsp:spPr>
        <a:xfrm>
          <a:off x="1053568" y="1613368"/>
          <a:ext cx="5766692" cy="806684"/>
        </a:xfrm>
        <a:prstGeom prst="rect">
          <a:avLst/>
        </a:prstGeom>
        <a:solidFill>
          <a:srgbClr val="EEECE1"/>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3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i="1" kern="1200" dirty="0">
              <a:solidFill>
                <a:schemeClr val="tx1"/>
              </a:solidFill>
              <a:latin typeface="Arial" panose="020B0604020202020204" pitchFamily="34" charset="0"/>
              <a:cs typeface="Arial" panose="020B0604020202020204" pitchFamily="34" charset="0"/>
            </a:rPr>
            <a:t>Functional interactions </a:t>
          </a:r>
          <a:r>
            <a:rPr lang="en-US" sz="2500" i="1" kern="1200" dirty="0">
              <a:solidFill>
                <a:schemeClr val="tx1"/>
              </a:solidFill>
              <a:latin typeface="Arial" panose="020B0604020202020204" pitchFamily="34" charset="0"/>
              <a:cs typeface="Arial" panose="020B0604020202020204" pitchFamily="34" charset="0"/>
            </a:rPr>
            <a:t>and </a:t>
          </a:r>
          <a:r>
            <a:rPr lang="en-US" sz="2500" kern="1200" dirty="0">
              <a:solidFill>
                <a:schemeClr val="tx1"/>
              </a:solidFill>
              <a:latin typeface="Arial" panose="020B0604020202020204" pitchFamily="34" charset="0"/>
              <a:cs typeface="Arial" panose="020B0604020202020204" pitchFamily="34" charset="0"/>
            </a:rPr>
            <a:t>dataflow between logical </a:t>
          </a:r>
          <a:r>
            <a:rPr lang="en-US" sz="2500" b="1" i="1" kern="1200" dirty="0">
              <a:solidFill>
                <a:srgbClr val="000000"/>
              </a:solidFill>
              <a:latin typeface="Arial" panose="020B0604020202020204" pitchFamily="34" charset="0"/>
              <a:ea typeface="+mn-ea"/>
              <a:cs typeface="Arial" panose="020B0604020202020204" pitchFamily="34" charset="0"/>
            </a:rPr>
            <a:t>modules</a:t>
          </a:r>
        </a:p>
      </dsp:txBody>
      <dsp:txXfrm>
        <a:off x="1053568" y="1613368"/>
        <a:ext cx="5766692" cy="806684"/>
      </dsp:txXfrm>
    </dsp:sp>
    <dsp:sp modelId="{1F532A6D-8657-9943-8020-24AD856AB83D}">
      <dsp:nvSpPr>
        <dsp:cNvPr id="0" name=""/>
        <dsp:cNvSpPr/>
      </dsp:nvSpPr>
      <dsp:spPr>
        <a:xfrm>
          <a:off x="549390" y="1512532"/>
          <a:ext cx="1008355" cy="10083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8BCF1-7DB6-5C45-A580-AF168EBA62F7}">
      <dsp:nvSpPr>
        <dsp:cNvPr id="0" name=""/>
        <dsp:cNvSpPr/>
      </dsp:nvSpPr>
      <dsp:spPr>
        <a:xfrm>
          <a:off x="1053568" y="2823604"/>
          <a:ext cx="5766692" cy="806684"/>
        </a:xfrm>
        <a:prstGeom prst="rect">
          <a:avLst/>
        </a:prstGeom>
        <a:solidFill>
          <a:srgbClr val="EEECE1"/>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3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i="1" kern="1200" dirty="0">
              <a:solidFill>
                <a:schemeClr val="tx1"/>
              </a:solidFill>
              <a:latin typeface="Arial" panose="020B0604020202020204" pitchFamily="34" charset="0"/>
              <a:cs typeface="Arial" panose="020B0604020202020204" pitchFamily="34" charset="0"/>
            </a:rPr>
            <a:t>Macro placement guidance </a:t>
          </a:r>
          <a:r>
            <a:rPr lang="en-US" sz="2500" i="1" kern="1200" dirty="0">
              <a:solidFill>
                <a:schemeClr val="tx1"/>
              </a:solidFill>
              <a:latin typeface="Arial" panose="020B0604020202020204" pitchFamily="34" charset="0"/>
              <a:cs typeface="Arial" panose="020B0604020202020204" pitchFamily="34" charset="0"/>
            </a:rPr>
            <a:t>with </a:t>
          </a:r>
          <a:r>
            <a:rPr lang="en-US" sz="2500" kern="1200" dirty="0">
              <a:solidFill>
                <a:schemeClr val="tx1"/>
              </a:solidFill>
              <a:latin typeface="Arial" panose="020B0604020202020204" pitchFamily="34" charset="0"/>
              <a:cs typeface="Arial" panose="020B0604020202020204" pitchFamily="34" charset="0"/>
            </a:rPr>
            <a:t>preferred locations for macros</a:t>
          </a:r>
        </a:p>
      </dsp:txBody>
      <dsp:txXfrm>
        <a:off x="1053568" y="2823604"/>
        <a:ext cx="5766692" cy="806684"/>
      </dsp:txXfrm>
    </dsp:sp>
    <dsp:sp modelId="{4265D7B6-B908-8E45-8EF2-E39343AD4B16}">
      <dsp:nvSpPr>
        <dsp:cNvPr id="0" name=""/>
        <dsp:cNvSpPr/>
      </dsp:nvSpPr>
      <dsp:spPr>
        <a:xfrm>
          <a:off x="549390" y="2722768"/>
          <a:ext cx="1008355" cy="10083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771F67-D2C2-144E-AAC3-DADB389E8A09}">
      <dsp:nvSpPr>
        <dsp:cNvPr id="0" name=""/>
        <dsp:cNvSpPr/>
      </dsp:nvSpPr>
      <dsp:spPr>
        <a:xfrm>
          <a:off x="591077" y="4033840"/>
          <a:ext cx="6229183" cy="806684"/>
        </a:xfrm>
        <a:prstGeom prst="rect">
          <a:avLst/>
        </a:prstGeom>
        <a:solidFill>
          <a:srgbClr val="EEECE1"/>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3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i="1" kern="1200" dirty="0">
              <a:solidFill>
                <a:schemeClr val="tx1"/>
              </a:solidFill>
              <a:latin typeface="Arial" panose="020B0604020202020204" pitchFamily="34" charset="0"/>
              <a:cs typeface="Arial" panose="020B0604020202020204" pitchFamily="34" charset="0"/>
            </a:rPr>
            <a:t>Common constraints </a:t>
          </a:r>
          <a:r>
            <a:rPr lang="en-US" sz="2500" kern="1200" dirty="0">
              <a:solidFill>
                <a:schemeClr val="tx1"/>
              </a:solidFill>
              <a:latin typeface="Arial" panose="020B0604020202020204" pitchFamily="34" charset="0"/>
              <a:cs typeface="Arial" panose="020B0604020202020204" pitchFamily="34" charset="0"/>
            </a:rPr>
            <a:t>such as macro placement blockages</a:t>
          </a:r>
        </a:p>
      </dsp:txBody>
      <dsp:txXfrm>
        <a:off x="591077" y="4033840"/>
        <a:ext cx="6229183" cy="806684"/>
      </dsp:txXfrm>
    </dsp:sp>
    <dsp:sp modelId="{2880E510-DC7F-774B-9825-C3BD8ECDFCE2}">
      <dsp:nvSpPr>
        <dsp:cNvPr id="0" name=""/>
        <dsp:cNvSpPr/>
      </dsp:nvSpPr>
      <dsp:spPr>
        <a:xfrm>
          <a:off x="86900" y="3933004"/>
          <a:ext cx="1008355" cy="10083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1"/>
            <a:ext cx="4028440" cy="350520"/>
          </a:xfrm>
          <a:prstGeom prst="rect">
            <a:avLst/>
          </a:prstGeom>
          <a:noFill/>
          <a:ln>
            <a:noFill/>
          </a:ln>
        </p:spPr>
        <p:txBody>
          <a:bodyPr spcFirstLastPara="1" wrap="square" lIns="89450" tIns="44725" rIns="89450" bIns="447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2" y="1"/>
            <a:ext cx="4028440" cy="350520"/>
          </a:xfrm>
          <a:prstGeom prst="rect">
            <a:avLst/>
          </a:prstGeom>
          <a:noFill/>
          <a:ln>
            <a:noFill/>
          </a:ln>
        </p:spPr>
        <p:txBody>
          <a:bodyPr spcFirstLastPara="1" wrap="square" lIns="89450" tIns="44725" rIns="89450" bIns="44725"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 y="6658664"/>
            <a:ext cx="4028440" cy="350520"/>
          </a:xfrm>
          <a:prstGeom prst="rect">
            <a:avLst/>
          </a:prstGeom>
          <a:noFill/>
          <a:ln>
            <a:noFill/>
          </a:ln>
        </p:spPr>
        <p:txBody>
          <a:bodyPr spcFirstLastPara="1" wrap="square" lIns="89450" tIns="44725" rIns="89450" bIns="44725"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a:t>
            </a:fld>
            <a:endParaRPr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 name="Google Shape;25;p1:notes"/>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p>
            <a:pPr marL="0" lvl="0" indent="0" algn="l" rtl="0">
              <a:lnSpc>
                <a:spcPct val="100000"/>
              </a:lnSpc>
              <a:spcBef>
                <a:spcPts val="0"/>
              </a:spcBef>
              <a:spcAft>
                <a:spcPts val="0"/>
              </a:spcAft>
              <a:buSzPts val="1400"/>
              <a:buNone/>
            </a:pPr>
            <a:endParaRPr/>
          </a:p>
        </p:txBody>
      </p:sp>
      <p:sp>
        <p:nvSpPr>
          <p:cNvPr id="26" name="Google Shape;26;p1:notes"/>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0CFF07AB-A4D8-2573-FA06-95F9E257005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EC75AF30-6C44-B899-0D2D-8757312DD28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E34138AB-E2CE-51AC-B944-CBB523C4F7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78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C78FBE0-1B93-F5A7-53AB-B19F3A079D86}"/>
              </a:ext>
            </a:extLst>
          </p:cNvPr>
          <p:cNvSpPr>
            <a:spLocks noGrp="1" noRot="1" noChangeAspect="1" noChangeArrowheads="1" noTextEdit="1"/>
          </p:cNvSpPr>
          <p:nvPr>
            <p:ph type="sldImg"/>
          </p:nvPr>
        </p:nvSpPr>
        <p:spPr/>
      </p:sp>
      <p:sp>
        <p:nvSpPr>
          <p:cNvPr id="56323" name="Rectangle 3">
            <a:extLst>
              <a:ext uri="{FF2B5EF4-FFF2-40B4-BE49-F238E27FC236}">
                <a16:creationId xmlns:a16="http://schemas.microsoft.com/office/drawing/2014/main" id="{0C882485-32EC-C2F7-5023-147A625B7F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ABCDEF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BAB496B-1CF0-158D-1BEC-6A47AAACD979}"/>
              </a:ext>
            </a:extLst>
          </p:cNvPr>
          <p:cNvSpPr>
            <a:spLocks noGrp="1" noRot="1" noChangeAspect="1" noChangeArrowheads="1" noTextEdit="1"/>
          </p:cNvSpPr>
          <p:nvPr>
            <p:ph type="sldImg"/>
          </p:nvPr>
        </p:nvSpPr>
        <p:spPr>
          <a:xfrm>
            <a:off x="1258888" y="720725"/>
            <a:ext cx="4800600" cy="3600450"/>
          </a:xfrm>
        </p:spPr>
      </p:sp>
      <p:sp>
        <p:nvSpPr>
          <p:cNvPr id="33795" name="Rectangle 3">
            <a:extLst>
              <a:ext uri="{FF2B5EF4-FFF2-40B4-BE49-F238E27FC236}">
                <a16:creationId xmlns:a16="http://schemas.microsoft.com/office/drawing/2014/main" id="{939AA56F-5D01-DC77-D6EA-1059FA6EFB1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ADFA37C-5C58-2DE6-0C8B-24A406605C30}"/>
              </a:ext>
            </a:extLst>
          </p:cNvPr>
          <p:cNvSpPr>
            <a:spLocks noGrp="1" noRot="1" noChangeAspect="1" noChangeArrowheads="1" noTextEdit="1"/>
          </p:cNvSpPr>
          <p:nvPr>
            <p:ph type="sldImg"/>
          </p:nvPr>
        </p:nvSpPr>
        <p:spPr>
          <a:xfrm>
            <a:off x="1258888" y="720725"/>
            <a:ext cx="4800600" cy="3600450"/>
          </a:xfrm>
        </p:spPr>
      </p:sp>
      <p:sp>
        <p:nvSpPr>
          <p:cNvPr id="35843" name="Rectangle 3">
            <a:extLst>
              <a:ext uri="{FF2B5EF4-FFF2-40B4-BE49-F238E27FC236}">
                <a16:creationId xmlns:a16="http://schemas.microsoft.com/office/drawing/2014/main" id="{7A463020-2003-D43A-BA5A-1CDB1042264B}"/>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EC0FCE1-62DD-4C1E-420C-E34AB734D715}"/>
              </a:ext>
            </a:extLst>
          </p:cNvPr>
          <p:cNvSpPr>
            <a:spLocks noGrp="1" noRot="1" noChangeAspect="1" noChangeArrowheads="1" noTextEdit="1"/>
          </p:cNvSpPr>
          <p:nvPr>
            <p:ph type="sldImg"/>
          </p:nvPr>
        </p:nvSpPr>
        <p:spPr>
          <a:xfrm>
            <a:off x="1258888" y="720725"/>
            <a:ext cx="4800600" cy="3600450"/>
          </a:xfrm>
        </p:spPr>
      </p:sp>
      <p:sp>
        <p:nvSpPr>
          <p:cNvPr id="37891" name="Rectangle 3">
            <a:extLst>
              <a:ext uri="{FF2B5EF4-FFF2-40B4-BE49-F238E27FC236}">
                <a16:creationId xmlns:a16="http://schemas.microsoft.com/office/drawing/2014/main" id="{3763E367-CF38-DAD9-17A8-8B5333BE3F3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05E75B6-A480-FE0A-EDFC-30506B793127}"/>
              </a:ext>
            </a:extLst>
          </p:cNvPr>
          <p:cNvSpPr>
            <a:spLocks noGrp="1" noRot="1" noChangeAspect="1" noChangeArrowheads="1" noTextEdit="1"/>
          </p:cNvSpPr>
          <p:nvPr>
            <p:ph type="sldImg"/>
          </p:nvPr>
        </p:nvSpPr>
        <p:spPr>
          <a:xfrm>
            <a:off x="1258888" y="720725"/>
            <a:ext cx="4800600" cy="3600450"/>
          </a:xfrm>
        </p:spPr>
      </p:sp>
      <p:sp>
        <p:nvSpPr>
          <p:cNvPr id="39939" name="Rectangle 3">
            <a:extLst>
              <a:ext uri="{FF2B5EF4-FFF2-40B4-BE49-F238E27FC236}">
                <a16:creationId xmlns:a16="http://schemas.microsoft.com/office/drawing/2014/main" id="{32037478-FCF5-DEF5-8A41-A4AAFF30274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56B988FE-D24C-5A76-BE92-FB012B84BBB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4AE20767-FDF8-7220-6B20-0BD35B44F46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502B06C4-C81B-BAE9-5D1E-646FEEDAC2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19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1B66E32-1E6D-D548-4AE8-1B98D9CBA34B}"/>
              </a:ext>
            </a:extLst>
          </p:cNvPr>
          <p:cNvSpPr>
            <a:spLocks noGrp="1" noRot="1" noChangeAspect="1" noChangeArrowheads="1" noTextEdit="1"/>
          </p:cNvSpPr>
          <p:nvPr>
            <p:ph type="sldImg"/>
          </p:nvPr>
        </p:nvSpPr>
        <p:spPr/>
      </p:sp>
      <p:sp>
        <p:nvSpPr>
          <p:cNvPr id="73731" name="Notes Placeholder 2">
            <a:extLst>
              <a:ext uri="{FF2B5EF4-FFF2-40B4-BE49-F238E27FC236}">
                <a16:creationId xmlns:a16="http://schemas.microsoft.com/office/drawing/2014/main" id="{CB2D6EE2-2D28-B117-47DB-1FB20B9AAD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a:latin typeface="Arial" panose="020B0604020202020204" pitchFamily="34" charset="0"/>
              </a:rPr>
              <a:t>Power for design and analysis – we mainly focus on Power grid structure and design today and the analysis is for another day (or, optional Lab 7).  Typically power grids are constructed with the highest metal layers in the chip, due to the fact that those layers have a lower sheet resistance and higher current carrying capability.  </a:t>
            </a:r>
          </a:p>
          <a:p>
            <a:endParaRPr lang="en-US" altLang="en-US" dirty="0">
              <a:latin typeface="Arial" panose="020B0604020202020204" pitchFamily="34" charset="0"/>
            </a:endParaRPr>
          </a:p>
          <a:p>
            <a:r>
              <a:rPr lang="en-US" altLang="en-US" dirty="0">
                <a:latin typeface="Arial" panose="020B0604020202020204" pitchFamily="34" charset="0"/>
              </a:rPr>
              <a:t>Often top metal layers are thick, as compared to the lower ones.  Unless the upper metal layers are used for signal routing the usual approach is just to maximize the power grid.  So as long as the maximum metal density rule is satisfied, we just add as much power as we can.  Those are the layers, to make it * as close to a plane as we can get.  </a:t>
            </a:r>
          </a:p>
          <a:p>
            <a:r>
              <a:rPr lang="en-US" altLang="en-US" dirty="0">
                <a:latin typeface="Arial" panose="020B0604020202020204" pitchFamily="34" charset="0"/>
              </a:rPr>
              <a:t>We do need to determine the following parameter, the width, pitch of the power mesh stripe.  This pitch is important because as each stripe taps down to the wires below, you know what is going to be the frequency of tapping down to M1 rails? Its pretty standard, so, is it going to be 10 microns, 12? 7? All that is dependent on the pitch of the power mesh stripe of the higher level.    So we need to determine this frequency of tap points.  </a:t>
            </a:r>
          </a:p>
          <a:p>
            <a:r>
              <a:rPr lang="en-US" altLang="en-US" dirty="0">
                <a:latin typeface="Arial" panose="020B0604020202020204" pitchFamily="34" charset="0"/>
              </a:rPr>
              <a:t>Also we need to calculate the via stack, so, for e.g.., on the right we see 2 by 3 via stack.  This is an upper level power stripe, tapping on to M1 power rail, with 6 vias on each layer on a tap, or 8 or 2.  </a:t>
            </a:r>
          </a:p>
          <a:p>
            <a:r>
              <a:rPr lang="en-US" altLang="en-US" dirty="0">
                <a:latin typeface="Arial" panose="020B0604020202020204" pitchFamily="34" charset="0"/>
              </a:rPr>
              <a:t>All of this is determined by the current drawn by your design.  So this should be chosen carefully and the aspect ratio, of all these vias should be chosen carefully, because whether I have a 1 by 4 stack or a 2 by stack of vias, you know I can use more of vertical routing, locations.  </a:t>
            </a:r>
          </a:p>
          <a:p>
            <a:r>
              <a:rPr lang="en-US" altLang="en-US" dirty="0">
                <a:latin typeface="Arial" panose="020B0604020202020204" pitchFamily="34" charset="0"/>
              </a:rPr>
              <a:t>So it depends on how my top routes are congested, strictly in the vertical direction.  I'd be better off going with the square vias here.  It is ok to have the 1 by 4 vias, because am using less horizontal tracks in that case. Can also use 2 by 2, because they are the same in terms of the current carrying capacity, they are different in terms of </a:t>
            </a:r>
            <a:r>
              <a:rPr lang="en-US" altLang="en-US" dirty="0" err="1">
                <a:latin typeface="Arial" panose="020B0604020202020204" pitchFamily="34" charset="0"/>
              </a:rPr>
              <a:t>routabilities</a:t>
            </a:r>
            <a:r>
              <a:rPr lang="en-US" altLang="en-US" dirty="0">
                <a:latin typeface="Arial" panose="020B0604020202020204" pitchFamily="34" charset="0"/>
              </a:rPr>
              <a:t>.  </a:t>
            </a:r>
          </a:p>
          <a:p>
            <a:endParaRPr lang="ko-KR"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57CCE931-3040-1C71-A4C2-0B1FD30D8744}"/>
              </a:ext>
            </a:extLst>
          </p:cNvPr>
          <p:cNvSpPr>
            <a:spLocks noGrp="1" noRot="1" noChangeAspect="1" noChangeArrowheads="1" noTextEdit="1"/>
          </p:cNvSpPr>
          <p:nvPr>
            <p:ph type="sldImg"/>
          </p:nvPr>
        </p:nvSpPr>
        <p:spPr/>
      </p:sp>
      <p:sp>
        <p:nvSpPr>
          <p:cNvPr id="77827" name="Notes Placeholder 2">
            <a:extLst>
              <a:ext uri="{FF2B5EF4-FFF2-40B4-BE49-F238E27FC236}">
                <a16:creationId xmlns:a16="http://schemas.microsoft.com/office/drawing/2014/main" id="{CDE91DDB-0155-AFE8-736D-7E92E16468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lIns="97228" tIns="47759" rIns="97228" bIns="47759"/>
          <a:lstStyle/>
          <a:p>
            <a:r>
              <a:rPr lang="en-US" altLang="en-US" dirty="0">
                <a:latin typeface="Arial" panose="020B0604020202020204" pitchFamily="34" charset="0"/>
              </a:rPr>
              <a:t>So if we look at the structure of a multilevel power mesh, which sometimes is still necessary, we can see the metal and rails.  Here we see a vertical and 4 mesh stripes, when we tap down the metal on rails, then we can add some M5 again, 6, and then we say </a:t>
            </a:r>
          </a:p>
          <a:p>
            <a:r>
              <a:rPr lang="en-US" altLang="en-US" dirty="0">
                <a:latin typeface="Arial" panose="020B0604020202020204" pitchFamily="34" charset="0"/>
              </a:rPr>
              <a:t>Slide: 7 lower fat m1 and fat M2, call them M7 and M8 anyway.</a:t>
            </a:r>
          </a:p>
          <a:p>
            <a:endParaRPr lang="en-US" altLang="en-US" dirty="0">
              <a:latin typeface="Arial" panose="020B0604020202020204" pitchFamily="34" charset="0"/>
            </a:endParaRPr>
          </a:p>
          <a:p>
            <a:r>
              <a:rPr lang="en-US" altLang="en-US" dirty="0">
                <a:latin typeface="Arial" panose="020B0604020202020204" pitchFamily="34" charset="0"/>
              </a:rPr>
              <a:t>That’s an example of a power mesh, where we have a mesh on all of the layers, and I think this is a little more efficient in distributing power, this can probably help reduce IR drop. On the other hand, it uses a lot of resources so is costly.   </a:t>
            </a:r>
          </a:p>
          <a:p>
            <a:r>
              <a:rPr lang="en-US" altLang="ko-KR" dirty="0">
                <a:latin typeface="Arial" panose="020B0604020202020204" pitchFamily="34" charset="0"/>
              </a:rPr>
              <a:t>What process ??? (wild guess: around 28nm)</a:t>
            </a:r>
            <a:endParaRPr lang="ko-KR" altLang="en-US" dirty="0">
              <a:latin typeface="Arial" panose="020B0604020202020204" pitchFamily="34" charset="0"/>
            </a:endParaRPr>
          </a:p>
        </p:txBody>
      </p:sp>
      <p:sp>
        <p:nvSpPr>
          <p:cNvPr id="77828" name="Slide Number Placeholder 3">
            <a:extLst>
              <a:ext uri="{FF2B5EF4-FFF2-40B4-BE49-F238E27FC236}">
                <a16:creationId xmlns:a16="http://schemas.microsoft.com/office/drawing/2014/main" id="{8E0F4A7C-E73E-88E2-3F3F-C8A51561019A}"/>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buClr>
                <a:schemeClr val="accent1"/>
              </a:buClr>
            </a:pPr>
            <a:fld id="{E30DA37A-750F-4B59-B96F-5B2B458F1338}" type="slidenum">
              <a:rPr lang="en-US" altLang="ko-KR" sz="1800"/>
              <a:pPr algn="l">
                <a:lnSpc>
                  <a:spcPct val="100000"/>
                </a:lnSpc>
                <a:spcBef>
                  <a:spcPct val="0"/>
                </a:spcBef>
                <a:buClr>
                  <a:schemeClr val="accent1"/>
                </a:buClr>
              </a:pPr>
              <a:t>40</a:t>
            </a:fld>
            <a:endParaRPr lang="en-US" altLang="ko-KR"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0DF9D63E-8EAE-7F62-BABF-DBA50DC853D0}"/>
              </a:ext>
            </a:extLst>
          </p:cNvPr>
          <p:cNvSpPr>
            <a:spLocks noGrp="1" noRot="1" noChangeAspect="1" noChangeArrowheads="1" noTextEdit="1"/>
          </p:cNvSpPr>
          <p:nvPr>
            <p:ph type="sldImg"/>
          </p:nvPr>
        </p:nvSpPr>
        <p:spPr/>
      </p:sp>
      <p:sp>
        <p:nvSpPr>
          <p:cNvPr id="79875" name="Notes Placeholder 2">
            <a:extLst>
              <a:ext uri="{FF2B5EF4-FFF2-40B4-BE49-F238E27FC236}">
                <a16:creationId xmlns:a16="http://schemas.microsoft.com/office/drawing/2014/main" id="{28C859CA-B76E-6E78-BBB0-6214D61388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a:latin typeface="Arial" panose="020B0604020202020204" pitchFamily="34" charset="0"/>
              </a:rPr>
              <a:t>So we talk about via stacks, this is just to give you a concept of where the via stacks are located.  If we see the blue narrow stripes here, are going to be our </a:t>
            </a:r>
            <a:r>
              <a:rPr lang="en-US" altLang="en-US" dirty="0" err="1">
                <a:latin typeface="Arial" panose="020B0604020202020204" pitchFamily="34" charset="0"/>
              </a:rPr>
              <a:t>Vdd</a:t>
            </a:r>
            <a:r>
              <a:rPr lang="en-US" altLang="en-US" dirty="0">
                <a:latin typeface="Arial" panose="020B0604020202020204" pitchFamily="34" charset="0"/>
              </a:rPr>
              <a:t>, and </a:t>
            </a:r>
            <a:r>
              <a:rPr lang="en-US" altLang="en-US" dirty="0" err="1">
                <a:latin typeface="Arial" panose="020B0604020202020204" pitchFamily="34" charset="0"/>
              </a:rPr>
              <a:t>Vss</a:t>
            </a:r>
            <a:r>
              <a:rPr lang="en-US" altLang="en-US" dirty="0">
                <a:latin typeface="Arial" panose="020B0604020202020204" pitchFamily="34" charset="0"/>
              </a:rPr>
              <a:t> (and so on).  The green here is going to attach from a higher metal layer to the stripe, so here we see the green </a:t>
            </a:r>
            <a:r>
              <a:rPr lang="en-US" altLang="en-US" dirty="0" err="1">
                <a:latin typeface="Arial" panose="020B0604020202020204" pitchFamily="34" charset="0"/>
              </a:rPr>
              <a:t>Vdd</a:t>
            </a:r>
            <a:r>
              <a:rPr lang="en-US" altLang="en-US" dirty="0">
                <a:latin typeface="Arial" panose="020B0604020202020204" pitchFamily="34" charset="0"/>
              </a:rPr>
              <a:t> attaching to very other stripe which is those are the </a:t>
            </a:r>
            <a:r>
              <a:rPr lang="en-US" altLang="en-US" dirty="0" err="1">
                <a:latin typeface="Arial" panose="020B0604020202020204" pitchFamily="34" charset="0"/>
              </a:rPr>
              <a:t>Vdd</a:t>
            </a:r>
            <a:r>
              <a:rPr lang="en-US" altLang="en-US" dirty="0">
                <a:latin typeface="Arial" panose="020B0604020202020204" pitchFamily="34" charset="0"/>
              </a:rPr>
              <a:t> ones, and the next are </a:t>
            </a:r>
            <a:r>
              <a:rPr lang="en-US" altLang="en-US" dirty="0" err="1">
                <a:latin typeface="Arial" panose="020B0604020202020204" pitchFamily="34" charset="0"/>
              </a:rPr>
              <a:t>Vss</a:t>
            </a:r>
            <a:r>
              <a:rPr lang="en-US" altLang="en-US" dirty="0">
                <a:latin typeface="Arial" panose="020B0604020202020204" pitchFamily="34" charset="0"/>
              </a:rPr>
              <a:t>, attached to the opposite ones.</a:t>
            </a:r>
          </a:p>
          <a:p>
            <a:r>
              <a:rPr lang="en-US" altLang="en-US" dirty="0">
                <a:latin typeface="Arial" panose="020B0604020202020204" pitchFamily="34" charset="0"/>
              </a:rPr>
              <a:t> It is just a given idea of what the overall power mesh structure looks like and you can really see how much area is reserved or contributed to power basically as opposed to signal routing. As we're tapping down from a higher layer all the way to Metal 1 which could be going from M8 or even M9 to Metal 1, you can see where this via stack becomes important because it is blocking running tracks and it is doing it rather frequently. So, choosing a via stack is important. Also it does need to now get the gating item with one of the width of our library M1 rails to meet the gating item in terms of where we start to see , you know, problems with the EM something like that ..You don't want the problem to be the via stack. So put enough vias.</a:t>
            </a:r>
          </a:p>
          <a:p>
            <a:endParaRPr lang="en-US" altLang="en-US" dirty="0">
              <a:latin typeface="Arial" panose="020B0604020202020204" pitchFamily="34" charset="0"/>
            </a:endParaRPr>
          </a:p>
          <a:p>
            <a:r>
              <a:rPr lang="en-US" altLang="en-US" dirty="0">
                <a:latin typeface="Arial" panose="020B0604020202020204" pitchFamily="34" charset="0"/>
              </a:rPr>
              <a:t>So, this here shows an example of the via stack and this one is 2x3. </a:t>
            </a:r>
          </a:p>
          <a:p>
            <a:endParaRPr lang="en-US" altLang="en-US" dirty="0">
              <a:latin typeface="Arial" panose="020B0604020202020204" pitchFamily="34" charset="0"/>
            </a:endParaRPr>
          </a:p>
          <a:p>
            <a:endParaRPr lang="ko-KR"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74EFAE0-8FBA-B661-E06E-565B5182779C}"/>
              </a:ext>
            </a:extLst>
          </p:cNvPr>
          <p:cNvSpPr>
            <a:spLocks noGrp="1" noRot="1" noChangeAspect="1" noChangeArrowheads="1" noTextEdit="1"/>
          </p:cNvSpPr>
          <p:nvPr>
            <p:ph type="sldImg"/>
          </p:nvPr>
        </p:nvSpPr>
        <p:spPr/>
      </p:sp>
      <p:sp>
        <p:nvSpPr>
          <p:cNvPr id="7171" name="Notes Placeholder 2">
            <a:extLst>
              <a:ext uri="{FF2B5EF4-FFF2-40B4-BE49-F238E27FC236}">
                <a16:creationId xmlns:a16="http://schemas.microsoft.com/office/drawing/2014/main" id="{E9CE95B0-199E-D84F-0E54-5CA34C2279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B6FEE1B6-E4E1-FB52-299C-B803D3293258}"/>
              </a:ext>
            </a:extLst>
          </p:cNvPr>
          <p:cNvSpPr>
            <a:spLocks noGrp="1" noRot="1" noChangeAspect="1" noChangeArrowheads="1" noTextEdit="1"/>
          </p:cNvSpPr>
          <p:nvPr>
            <p:ph type="sldImg"/>
          </p:nvPr>
        </p:nvSpPr>
        <p:spPr/>
      </p:sp>
      <p:sp>
        <p:nvSpPr>
          <p:cNvPr id="81923" name="Notes Placeholder 2">
            <a:extLst>
              <a:ext uri="{FF2B5EF4-FFF2-40B4-BE49-F238E27FC236}">
                <a16:creationId xmlns:a16="http://schemas.microsoft.com/office/drawing/2014/main" id="{15ED615D-1096-CA2B-D56C-606EC04558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lIns="97228" tIns="47759" rIns="97228" bIns="47759"/>
          <a:lstStyle/>
          <a:p>
            <a:r>
              <a:rPr lang="en-US" altLang="en-US" dirty="0">
                <a:latin typeface="Arial" panose="020B0604020202020204" pitchFamily="34" charset="0"/>
              </a:rPr>
              <a:t>So, this shows a power grid design where we’re connecting to macros. There are several ways to do that. Some macros may have the side tap pins where you just have to connect to the power pins from the side of the macro and in other cases we can actually see the pins going horizontally across or vertically, in this case, across the macro. So, we need to be able to connect to these pins from the upper metal layers.</a:t>
            </a:r>
          </a:p>
          <a:p>
            <a:endParaRPr lang="en-US" altLang="en-US" dirty="0">
              <a:latin typeface="Arial" panose="020B0604020202020204" pitchFamily="34" charset="0"/>
            </a:endParaRPr>
          </a:p>
          <a:p>
            <a:r>
              <a:rPr lang="en-US" altLang="en-US" dirty="0">
                <a:latin typeface="Arial" panose="020B0604020202020204" pitchFamily="34" charset="0"/>
              </a:rPr>
              <a:t> So, this is a rotated block down here (at bottom-right): we're showing that the M5 pins are connecting to the M7 mesh. So we need to actually ...we're breaking the M6 mesh in this case basically to do the connection because we have to go directly from M7 to M5. In this case, we can just continue our power mesh as usual... m7 to the vertical and 6 is going to attach to the horizontal tracks. </a:t>
            </a:r>
          </a:p>
          <a:p>
            <a:endParaRPr lang="en-US" altLang="ko-KR" dirty="0">
              <a:latin typeface="Arial" panose="020B0604020202020204" pitchFamily="34" charset="0"/>
            </a:endParaRPr>
          </a:p>
          <a:p>
            <a:r>
              <a:rPr lang="en-US" altLang="en-US" dirty="0">
                <a:latin typeface="Arial" panose="020B0604020202020204" pitchFamily="34" charset="0"/>
              </a:rPr>
              <a:t>And this is what you would normally expect to see on a memory and connections like the other one may happen on non-memory things like switching regulators ... so both are used in every chip. </a:t>
            </a:r>
          </a:p>
          <a:p>
            <a:r>
              <a:rPr lang="en-US" altLang="en-US" dirty="0">
                <a:latin typeface="Arial" panose="020B0604020202020204" pitchFamily="34" charset="0"/>
              </a:rPr>
              <a:t>Note: the tiny transistors in an SRAM block may “print well” only in one direction – so, beginning with I would say the 90nm node it was kind of frowned on to rotate memories. But large analog circuits such as in a voltage regulator can have rotated orientation, and power must be delivered anyway.</a:t>
            </a:r>
          </a:p>
          <a:p>
            <a:endParaRPr lang="ko-KR" altLang="en-US" dirty="0">
              <a:latin typeface="Arial" panose="020B0604020202020204" pitchFamily="34" charset="0"/>
            </a:endParaRPr>
          </a:p>
        </p:txBody>
      </p:sp>
      <p:sp>
        <p:nvSpPr>
          <p:cNvPr id="81924" name="Slide Number Placeholder 3">
            <a:extLst>
              <a:ext uri="{FF2B5EF4-FFF2-40B4-BE49-F238E27FC236}">
                <a16:creationId xmlns:a16="http://schemas.microsoft.com/office/drawing/2014/main" id="{22C9FB1D-CAE3-4A66-07BF-2D7C5BBB6A1B}"/>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buClr>
                <a:schemeClr val="accent1"/>
              </a:buClr>
            </a:pPr>
            <a:fld id="{5A139678-9A3A-4BEB-B449-4AA98A6ACCAD}" type="slidenum">
              <a:rPr lang="en-US" altLang="ko-KR" sz="1800"/>
              <a:pPr algn="l">
                <a:lnSpc>
                  <a:spcPct val="100000"/>
                </a:lnSpc>
                <a:spcBef>
                  <a:spcPct val="0"/>
                </a:spcBef>
                <a:buClr>
                  <a:schemeClr val="accent1"/>
                </a:buClr>
              </a:pPr>
              <a:t>42</a:t>
            </a:fld>
            <a:endParaRPr lang="en-US" altLang="ko-KR" sz="1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683C8CC-B658-6232-F2D1-587CF22A784E}"/>
            </a:ext>
          </a:extLst>
        </p:cNvPr>
        <p:cNvGrpSpPr/>
        <p:nvPr/>
      </p:nvGrpSpPr>
      <p:grpSpPr>
        <a:xfrm>
          <a:off x="0" y="0"/>
          <a:ext cx="0" cy="0"/>
          <a:chOff x="0" y="0"/>
          <a:chExt cx="0" cy="0"/>
        </a:xfrm>
      </p:grpSpPr>
      <p:sp>
        <p:nvSpPr>
          <p:cNvPr id="57" name="Google Shape;57;g346e2a91704_0_15:notes">
            <a:extLst>
              <a:ext uri="{FF2B5EF4-FFF2-40B4-BE49-F238E27FC236}">
                <a16:creationId xmlns:a16="http://schemas.microsoft.com/office/drawing/2014/main" id="{1EF16934-6553-0495-0CA9-5DA90D7713E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46e2a91704_0_15:notes">
            <a:extLst>
              <a:ext uri="{FF2B5EF4-FFF2-40B4-BE49-F238E27FC236}">
                <a16:creationId xmlns:a16="http://schemas.microsoft.com/office/drawing/2014/main" id="{A5B17E40-9A18-33F4-B07E-1FB01B9C04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5630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46e2a9170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46e2a917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46e2a9170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46e2a9170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46e2a91704_1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46e2a91704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46e2a91704_1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46e2a91704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46e2a91704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46e2a917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6e2a91704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46e2a917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B989204-8E34-DE4C-F61D-CDA6551172DE}"/>
              </a:ext>
            </a:extLst>
          </p:cNvPr>
          <p:cNvSpPr>
            <a:spLocks noGrp="1" noChangeArrowheads="1"/>
          </p:cNvSpPr>
          <p:nvPr>
            <p:ph type="body" idx="1"/>
          </p:nvPr>
        </p:nvSpPr>
        <p:spPr>
          <a:noFill/>
          <a:ln w="9525">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52227" name="Rectangle 3">
            <a:extLst>
              <a:ext uri="{FF2B5EF4-FFF2-40B4-BE49-F238E27FC236}">
                <a16:creationId xmlns:a16="http://schemas.microsoft.com/office/drawing/2014/main" id="{00EE0B79-D73A-27A9-20FB-CF8E2BC894C3}"/>
              </a:ext>
            </a:extLst>
          </p:cNvPr>
          <p:cNvSpPr>
            <a:spLocks noGrp="1" noRot="1" noChangeAspect="1" noChangeArrowheads="1" noTextEdit="1"/>
          </p:cNvSpPr>
          <p:nvPr>
            <p:ph type="sldImg"/>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52:notes"/>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p>
            <a:pPr marL="0" lvl="0" indent="0" algn="l" rtl="0">
              <a:lnSpc>
                <a:spcPct val="100000"/>
              </a:lnSpc>
              <a:spcBef>
                <a:spcPts val="0"/>
              </a:spcBef>
              <a:spcAft>
                <a:spcPts val="0"/>
              </a:spcAft>
              <a:buSzPts val="1400"/>
              <a:buNone/>
            </a:pPr>
            <a:endParaRPr/>
          </a:p>
        </p:txBody>
      </p:sp>
      <p:sp>
        <p:nvSpPr>
          <p:cNvPr id="32" name="Google Shape;32;p52: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1D7DBAF-2142-398A-0B6B-EEC9D3076EB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1C7139EA-CABC-846D-2BBC-6059912F29A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1723E53C-F894-E3CB-C9CE-13814EC3E2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495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07AEF2B-C936-F7BC-097E-3D35DEC5D89B}"/>
              </a:ext>
            </a:extLst>
          </p:cNvPr>
          <p:cNvSpPr>
            <a:spLocks noGrp="1" noRot="1" noChangeAspect="1" noChangeArrowheads="1" noTextEdit="1"/>
          </p:cNvSpPr>
          <p:nvPr>
            <p:ph type="sldImg"/>
          </p:nvPr>
        </p:nvSpPr>
        <p:spPr/>
      </p:sp>
      <p:sp>
        <p:nvSpPr>
          <p:cNvPr id="64515" name="Rectangle 3">
            <a:extLst>
              <a:ext uri="{FF2B5EF4-FFF2-40B4-BE49-F238E27FC236}">
                <a16:creationId xmlns:a16="http://schemas.microsoft.com/office/drawing/2014/main" id="{8C4A24E8-476B-44EF-769F-F71AD4DCBC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489C854-0F9D-7528-678A-716EAFD6BFFD}"/>
            </a:ext>
          </a:extLst>
        </p:cNvPr>
        <p:cNvGrpSpPr/>
        <p:nvPr/>
      </p:nvGrpSpPr>
      <p:grpSpPr>
        <a:xfrm>
          <a:off x="0" y="0"/>
          <a:ext cx="0" cy="0"/>
          <a:chOff x="0" y="0"/>
          <a:chExt cx="0" cy="0"/>
        </a:xfrm>
      </p:grpSpPr>
      <p:sp>
        <p:nvSpPr>
          <p:cNvPr id="57" name="Google Shape;57;g346e2a91704_0_15:notes">
            <a:extLst>
              <a:ext uri="{FF2B5EF4-FFF2-40B4-BE49-F238E27FC236}">
                <a16:creationId xmlns:a16="http://schemas.microsoft.com/office/drawing/2014/main" id="{B14B0FF6-8EEA-579E-4BF1-B65E03329C0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46e2a91704_0_15:notes">
            <a:extLst>
              <a:ext uri="{FF2B5EF4-FFF2-40B4-BE49-F238E27FC236}">
                <a16:creationId xmlns:a16="http://schemas.microsoft.com/office/drawing/2014/main" id="{9A2998DD-F79D-A334-89E7-2EE4E601B8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95000"/>
              </a:lnSpc>
              <a:spcBef>
                <a:spcPct val="0"/>
              </a:spcBef>
            </a:pPr>
            <a:r>
              <a:rPr lang="en-US" altLang="en-US" dirty="0"/>
              <a:t>Normalized Polish Expression (NPE): no consecutive H’s or V’s</a:t>
            </a:r>
          </a:p>
          <a:p>
            <a:pPr>
              <a:lnSpc>
                <a:spcPct val="80000"/>
              </a:lnSpc>
            </a:pPr>
            <a:r>
              <a:rPr lang="en-US" altLang="en-US" dirty="0"/>
              <a:t>Chain: HVHVH.... or VHVHV....</a:t>
            </a:r>
          </a:p>
          <a:p>
            <a:pPr>
              <a:lnSpc>
                <a:spcPct val="80000"/>
              </a:lnSpc>
            </a:pPr>
            <a:endParaRPr lang="en-US" altLang="en-US" dirty="0"/>
          </a:p>
          <a:p>
            <a:pPr>
              <a:lnSpc>
                <a:spcPct val="80000"/>
              </a:lnSpc>
            </a:pPr>
            <a:r>
              <a:rPr lang="en-US" altLang="en-US" dirty="0"/>
              <a:t>M1: Swap adjacent operands (ignoring chains)</a:t>
            </a:r>
          </a:p>
          <a:p>
            <a:pPr>
              <a:lnSpc>
                <a:spcPct val="80000"/>
              </a:lnSpc>
            </a:pPr>
            <a:r>
              <a:rPr lang="en-US" altLang="en-US" dirty="0"/>
              <a:t>M2: Complement (= reverse) some chain</a:t>
            </a:r>
          </a:p>
          <a:p>
            <a:pPr>
              <a:lnSpc>
                <a:spcPct val="80000"/>
              </a:lnSpc>
            </a:pPr>
            <a:r>
              <a:rPr lang="en-US" altLang="en-US" dirty="0"/>
              <a:t>M3: Swap an adjacent operand and operator (can give an invalid NPE, so must check validity of this move)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062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Global router and PPO and first CTS implementation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46e2a91704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46e2a917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86DE5B8F-F4F2-18B4-593C-C49A57BA90A4}"/>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FE295B00-D7F7-18C0-26C6-C9DC3A58504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2A059FBB-1DC4-DE01-A02D-0966A8F01A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86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10</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593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THIS is what goes on inside an EDA tool (!).  And there is more … (under the hood, so to speak)</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20</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5774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reserve="1">
  <p:cSld name="Title Slide">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747169" y="1473883"/>
            <a:ext cx="7772400" cy="1143000"/>
          </a:xfrm>
          <a:prstGeom prst="rect">
            <a:avLst/>
          </a:prstGeom>
          <a:noFill/>
          <a:ln>
            <a:noFill/>
          </a:ln>
        </p:spPr>
        <p:txBody>
          <a:bodyPr spcFirstLastPara="1" wrap="square" lIns="92075" tIns="46025" rIns="92075" bIns="46025" anchor="ctr" anchorCtr="0">
            <a:noAutofit/>
          </a:bodyPr>
          <a:lstStyle>
            <a:lvl1pPr lvl="0" algn="ctr">
              <a:lnSpc>
                <a:spcPct val="90000"/>
              </a:lnSpc>
              <a:spcBef>
                <a:spcPts val="0"/>
              </a:spcBef>
              <a:spcAft>
                <a:spcPts val="0"/>
              </a:spcAft>
              <a:buSzPts val="1400"/>
              <a:buNone/>
              <a:defRPr sz="40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a:p>
        </p:txBody>
      </p:sp>
      <p:sp>
        <p:nvSpPr>
          <p:cNvPr id="17" name="Google Shape;17;p53"/>
          <p:cNvSpPr txBox="1">
            <a:spLocks noGrp="1"/>
          </p:cNvSpPr>
          <p:nvPr>
            <p:ph type="subTitle" idx="1"/>
          </p:nvPr>
        </p:nvSpPr>
        <p:spPr>
          <a:xfrm>
            <a:off x="1371600" y="3429000"/>
            <a:ext cx="6400800" cy="1752600"/>
          </a:xfrm>
          <a:prstGeom prst="rect">
            <a:avLst/>
          </a:prstGeom>
          <a:noFill/>
          <a:ln>
            <a:noFill/>
          </a:ln>
        </p:spPr>
        <p:txBody>
          <a:bodyPr spcFirstLastPara="1" wrap="square" lIns="92075" tIns="46025" rIns="92075" bIns="46025" anchor="t" anchorCtr="0">
            <a:noAutofit/>
          </a:bodyPr>
          <a:lstStyle>
            <a:lvl1pPr lvl="0" algn="ctr">
              <a:lnSpc>
                <a:spcPct val="95000"/>
              </a:lnSpc>
              <a:spcBef>
                <a:spcPts val="720"/>
              </a:spcBef>
              <a:spcAft>
                <a:spcPts val="0"/>
              </a:spcAft>
              <a:buSzPts val="2400"/>
              <a:buFont typeface="Arial"/>
              <a:buNone/>
              <a:defRPr sz="2400" b="1"/>
            </a:lvl1pPr>
            <a:lvl2pPr lvl="1" algn="l">
              <a:lnSpc>
                <a:spcPct val="85000"/>
              </a:lnSpc>
              <a:spcBef>
                <a:spcPts val="540"/>
              </a:spcBef>
              <a:spcAft>
                <a:spcPts val="0"/>
              </a:spcAft>
              <a:buSzPts val="1800"/>
              <a:buChar char="•"/>
              <a:defRPr/>
            </a:lvl2pPr>
            <a:lvl3pPr lvl="2" algn="l">
              <a:lnSpc>
                <a:spcPct val="85000"/>
              </a:lnSpc>
              <a:spcBef>
                <a:spcPts val="540"/>
              </a:spcBef>
              <a:spcAft>
                <a:spcPts val="0"/>
              </a:spcAft>
              <a:buSzPts val="1800"/>
              <a:buChar char="•"/>
              <a:defRPr/>
            </a:lvl3pPr>
            <a:lvl4pPr lvl="3" algn="l">
              <a:lnSpc>
                <a:spcPct val="100000"/>
              </a:lnSpc>
              <a:spcBef>
                <a:spcPts val="360"/>
              </a:spcBef>
              <a:spcAft>
                <a:spcPts val="0"/>
              </a:spcAft>
              <a:buSzPts val="9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r>
              <a:rPr lang="en-US"/>
              <a:t>Click to edit Master subtitle style</a:t>
            </a:r>
            <a:endParaRPr/>
          </a:p>
        </p:txBody>
      </p:sp>
      <p:cxnSp>
        <p:nvCxnSpPr>
          <p:cNvPr id="18" name="Google Shape;18;p53"/>
          <p:cNvCxnSpPr/>
          <p:nvPr/>
        </p:nvCxnSpPr>
        <p:spPr>
          <a:xfrm>
            <a:off x="149225" y="2883838"/>
            <a:ext cx="8845550" cy="0"/>
          </a:xfrm>
          <a:prstGeom prst="straightConnector1">
            <a:avLst/>
          </a:prstGeom>
          <a:noFill/>
          <a:ln w="57150" cap="flat" cmpd="sng">
            <a:solidFill>
              <a:srgbClr val="C00000"/>
            </a:solidFill>
            <a:prstDash val="solid"/>
            <a:round/>
            <a:headEnd type="none" w="sm" len="sm"/>
            <a:tailEnd type="none" w="sm" len="sm"/>
          </a:ln>
        </p:spPr>
      </p:cxnSp>
      <p:sp>
        <p:nvSpPr>
          <p:cNvPr id="4" name="Footer Placeholder 1">
            <a:extLst>
              <a:ext uri="{FF2B5EF4-FFF2-40B4-BE49-F238E27FC236}">
                <a16:creationId xmlns:a16="http://schemas.microsoft.com/office/drawing/2014/main" id="{79726F76-792D-FDD9-8213-1E2DE2A5696B}"/>
              </a:ext>
            </a:extLst>
          </p:cNvPr>
          <p:cNvSpPr>
            <a:spLocks noGrp="1"/>
          </p:cNvSpPr>
          <p:nvPr>
            <p:ph type="ftr" sz="quarter" idx="3"/>
          </p:nvPr>
        </p:nvSpPr>
        <p:spPr>
          <a:xfrm>
            <a:off x="343152" y="6591988"/>
            <a:ext cx="1706577" cy="247650"/>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4;p22">
            <a:extLst>
              <a:ext uri="{FF2B5EF4-FFF2-40B4-BE49-F238E27FC236}">
                <a16:creationId xmlns:a16="http://schemas.microsoft.com/office/drawing/2014/main" id="{F66CEBE3-152E-6C88-78FC-C1CA02E4476E}"/>
              </a:ext>
            </a:extLst>
          </p:cNvPr>
          <p:cNvSpPr txBox="1"/>
          <p:nvPr/>
        </p:nvSpPr>
        <p:spPr>
          <a:xfrm>
            <a:off x="8683732" y="6620389"/>
            <a:ext cx="446054"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Google Shape;13;p22" descr="UCSDa1">
            <a:extLst>
              <a:ext uri="{FF2B5EF4-FFF2-40B4-BE49-F238E27FC236}">
                <a16:creationId xmlns:a16="http://schemas.microsoft.com/office/drawing/2014/main" id="{2C4ECB9B-27CF-9A8E-0710-285A00F4F321}"/>
              </a:ext>
            </a:extLst>
          </p:cNvPr>
          <p:cNvPicPr preferRelativeResize="0"/>
          <p:nvPr/>
        </p:nvPicPr>
        <p:blipFill rotWithShape="1">
          <a:blip r:embed="rId2">
            <a:alphaModFix/>
          </a:blip>
          <a:srcRect/>
          <a:stretch/>
        </p:blipFill>
        <p:spPr>
          <a:xfrm>
            <a:off x="33241" y="6548437"/>
            <a:ext cx="328836" cy="307975"/>
          </a:xfrm>
          <a:prstGeom prst="rect">
            <a:avLst/>
          </a:prstGeom>
          <a:noFill/>
          <a:ln>
            <a:noFill/>
          </a:ln>
        </p:spPr>
      </p:pic>
    </p:spTree>
    <p:extLst>
      <p:ext uri="{BB962C8B-B14F-4D97-AF65-F5344CB8AC3E}">
        <p14:creationId xmlns:p14="http://schemas.microsoft.com/office/powerpoint/2010/main" val="140674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20"/>
        <p:cNvGrpSpPr/>
        <p:nvPr/>
      </p:nvGrpSpPr>
      <p:grpSpPr>
        <a:xfrm>
          <a:off x="0" y="0"/>
          <a:ext cx="0" cy="0"/>
          <a:chOff x="0" y="0"/>
          <a:chExt cx="0" cy="0"/>
        </a:xfrm>
      </p:grpSpPr>
      <p:sp>
        <p:nvSpPr>
          <p:cNvPr id="21" name="Google Shape;21;p54"/>
          <p:cNvSpPr txBox="1">
            <a:spLocks noGrp="1"/>
          </p:cNvSpPr>
          <p:nvPr>
            <p:ph type="body" idx="1" hasCustomPrompt="1"/>
          </p:nvPr>
        </p:nvSpPr>
        <p:spPr>
          <a:xfrm>
            <a:off x="20774" y="711882"/>
            <a:ext cx="8986701" cy="5688920"/>
          </a:xfrm>
          <a:prstGeom prst="rect">
            <a:avLst/>
          </a:prstGeom>
          <a:noFill/>
          <a:ln>
            <a:noFill/>
          </a:ln>
        </p:spPr>
        <p:txBody>
          <a:bodyPr spcFirstLastPara="1" wrap="square" lIns="92075" tIns="46025" rIns="92075" bIns="46025" anchor="t" anchorCtr="0">
            <a:noAutofit/>
          </a:bodyPr>
          <a:lstStyle>
            <a:lvl1pPr marL="233363" lvl="0" indent="-223838" algn="l">
              <a:lnSpc>
                <a:spcPct val="85000"/>
              </a:lnSpc>
              <a:spcBef>
                <a:spcPts val="840"/>
              </a:spcBef>
              <a:spcAft>
                <a:spcPts val="0"/>
              </a:spcAft>
              <a:buClr>
                <a:srgbClr val="C00000"/>
              </a:buClr>
              <a:buSzPts val="2800"/>
              <a:buFont typeface="Arial"/>
              <a:buChar char="•"/>
              <a:tabLst/>
              <a:defRPr sz="2400">
                <a:latin typeface="Arial"/>
                <a:ea typeface="Arial"/>
                <a:cs typeface="Arial"/>
                <a:sym typeface="Arial"/>
              </a:defRPr>
            </a:lvl1pPr>
            <a:lvl2pPr marL="466725" lvl="1" indent="-233363" algn="l">
              <a:lnSpc>
                <a:spcPct val="85000"/>
              </a:lnSpc>
              <a:spcBef>
                <a:spcPts val="720"/>
              </a:spcBef>
              <a:spcAft>
                <a:spcPts val="0"/>
              </a:spcAft>
              <a:buClr>
                <a:srgbClr val="C00000"/>
              </a:buClr>
              <a:buSzPts val="2400"/>
              <a:buFont typeface="Arial"/>
              <a:buChar char="•"/>
              <a:tabLst/>
              <a:defRPr sz="2000">
                <a:latin typeface="Arial"/>
                <a:ea typeface="Arial"/>
                <a:cs typeface="Arial"/>
                <a:sym typeface="Arial"/>
              </a:defRPr>
            </a:lvl2pPr>
            <a:lvl3pPr marL="625475" lvl="2" indent="-158750" algn="l">
              <a:lnSpc>
                <a:spcPct val="85000"/>
              </a:lnSpc>
              <a:spcBef>
                <a:spcPts val="600"/>
              </a:spcBef>
              <a:spcAft>
                <a:spcPts val="0"/>
              </a:spcAft>
              <a:buClr>
                <a:srgbClr val="C00000"/>
              </a:buClr>
              <a:buSzPts val="2000"/>
              <a:buFont typeface="Arial"/>
              <a:buChar char="•"/>
              <a:tabLst/>
              <a:defRPr sz="1800">
                <a:latin typeface="Arial"/>
                <a:ea typeface="Arial"/>
                <a:cs typeface="Arial"/>
                <a:sym typeface="Arial"/>
              </a:defRPr>
            </a:lvl3pPr>
            <a:lvl4pPr marL="858838" lvl="3" indent="-168275" algn="l">
              <a:lnSpc>
                <a:spcPct val="100000"/>
              </a:lnSpc>
              <a:spcBef>
                <a:spcPts val="360"/>
              </a:spcBef>
              <a:spcAft>
                <a:spcPts val="0"/>
              </a:spcAft>
              <a:buClr>
                <a:srgbClr val="C00000"/>
              </a:buClr>
              <a:buSzPts val="1800"/>
              <a:buFont typeface="Arial"/>
              <a:buChar char="•"/>
              <a:tabLst/>
              <a:defRPr sz="1600">
                <a:latin typeface="Arial"/>
                <a:ea typeface="Arial"/>
                <a:cs typeface="Arial"/>
                <a:sym typeface="Arial"/>
              </a:defRPr>
            </a:lvl4pPr>
            <a:lvl5pPr marL="2286000" lvl="4" indent="-330200" algn="l">
              <a:lnSpc>
                <a:spcPct val="100000"/>
              </a:lnSpc>
              <a:spcBef>
                <a:spcPts val="320"/>
              </a:spcBef>
              <a:spcAft>
                <a:spcPts val="0"/>
              </a:spcAft>
              <a:buClr>
                <a:srgbClr val="C00000"/>
              </a:buClr>
              <a:buSzPts val="1600"/>
              <a:buFont typeface="Arial"/>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r>
              <a:rPr lang="en-US" dirty="0"/>
              <a:t>No. 1</a:t>
            </a:r>
          </a:p>
          <a:p>
            <a:pPr lvl="1"/>
            <a:r>
              <a:rPr lang="en-US" dirty="0"/>
              <a:t>No. 2</a:t>
            </a:r>
          </a:p>
          <a:p>
            <a:pPr lvl="2"/>
            <a:r>
              <a:rPr lang="en-US" dirty="0"/>
              <a:t>No. 3</a:t>
            </a:r>
          </a:p>
          <a:p>
            <a:pPr lvl="3"/>
            <a:r>
              <a:rPr lang="en-US" dirty="0"/>
              <a:t>No. 4</a:t>
            </a:r>
            <a:endParaRPr dirty="0"/>
          </a:p>
        </p:txBody>
      </p:sp>
      <p:sp>
        <p:nvSpPr>
          <p:cNvPr id="22" name="Google Shape;22;p54"/>
          <p:cNvSpPr txBox="1">
            <a:spLocks noGrp="1"/>
          </p:cNvSpPr>
          <p:nvPr>
            <p:ph type="title"/>
          </p:nvPr>
        </p:nvSpPr>
        <p:spPr>
          <a:xfrm>
            <a:off x="20774" y="76956"/>
            <a:ext cx="9080268" cy="450818"/>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dirty="0"/>
              <a:t>Click to edit Master title style</a:t>
            </a:r>
            <a:endParaRPr dirty="0"/>
          </a:p>
        </p:txBody>
      </p:sp>
      <p:sp>
        <p:nvSpPr>
          <p:cNvPr id="3" name="Footer Placeholder 1">
            <a:extLst>
              <a:ext uri="{FF2B5EF4-FFF2-40B4-BE49-F238E27FC236}">
                <a16:creationId xmlns:a16="http://schemas.microsoft.com/office/drawing/2014/main" id="{BEB59772-3D10-C5FD-FC3A-D4580B127ADC}"/>
              </a:ext>
            </a:extLst>
          </p:cNvPr>
          <p:cNvSpPr>
            <a:spLocks noGrp="1"/>
          </p:cNvSpPr>
          <p:nvPr>
            <p:ph type="ftr" sz="quarter" idx="3"/>
          </p:nvPr>
        </p:nvSpPr>
        <p:spPr>
          <a:xfrm>
            <a:off x="343152" y="6591988"/>
            <a:ext cx="1706577" cy="247650"/>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5114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436E81-F93D-64F6-AE1D-E4D6246067AB}"/>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22;p54">
            <a:extLst>
              <a:ext uri="{FF2B5EF4-FFF2-40B4-BE49-F238E27FC236}">
                <a16:creationId xmlns:a16="http://schemas.microsoft.com/office/drawing/2014/main" id="{4BF325C9-8D39-AB42-5A12-ACE9DB33EC60}"/>
              </a:ext>
            </a:extLst>
          </p:cNvPr>
          <p:cNvSpPr txBox="1">
            <a:spLocks noGrp="1"/>
          </p:cNvSpPr>
          <p:nvPr>
            <p:ph type="title"/>
          </p:nvPr>
        </p:nvSpPr>
        <p:spPr>
          <a:xfrm>
            <a:off x="20774" y="76956"/>
            <a:ext cx="9080268" cy="450818"/>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dirty="0"/>
              <a:t>Click to edit Master title style</a:t>
            </a:r>
            <a:endParaRPr dirty="0"/>
          </a:p>
        </p:txBody>
      </p:sp>
    </p:spTree>
    <p:extLst>
      <p:ext uri="{BB962C8B-B14F-4D97-AF65-F5344CB8AC3E}">
        <p14:creationId xmlns:p14="http://schemas.microsoft.com/office/powerpoint/2010/main" val="351006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43EC-F3AD-36D7-152D-ABB7B54CBA61}"/>
              </a:ext>
            </a:extLst>
          </p:cNvPr>
          <p:cNvSpPr>
            <a:spLocks noGrp="1"/>
          </p:cNvSpPr>
          <p:nvPr>
            <p:ph type="title"/>
          </p:nvPr>
        </p:nvSpPr>
        <p:spPr>
          <a:xfrm>
            <a:off x="133350" y="2409824"/>
            <a:ext cx="8905875" cy="581025"/>
          </a:xfrm>
        </p:spPr>
        <p:txBody>
          <a:bodyPr/>
          <a:lstStyle>
            <a:lvl1pPr algn="ctr">
              <a:defRPr b="1"/>
            </a:lvl1pPr>
          </a:lstStyle>
          <a:p>
            <a:r>
              <a:rPr lang="en-US" dirty="0"/>
              <a:t>Click to edit Master title style</a:t>
            </a:r>
            <a:endParaRPr lang="en-IN" dirty="0"/>
          </a:p>
        </p:txBody>
      </p:sp>
      <p:sp>
        <p:nvSpPr>
          <p:cNvPr id="3" name="Footer Placeholder 2">
            <a:extLst>
              <a:ext uri="{FF2B5EF4-FFF2-40B4-BE49-F238E27FC236}">
                <a16:creationId xmlns:a16="http://schemas.microsoft.com/office/drawing/2014/main" id="{F44788AD-A7A6-0411-6805-9CFB5886431D}"/>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17;p53">
            <a:extLst>
              <a:ext uri="{FF2B5EF4-FFF2-40B4-BE49-F238E27FC236}">
                <a16:creationId xmlns:a16="http://schemas.microsoft.com/office/drawing/2014/main" id="{D0F4EA71-BBC4-449C-890D-CC7914963782}"/>
              </a:ext>
            </a:extLst>
          </p:cNvPr>
          <p:cNvSpPr txBox="1">
            <a:spLocks noGrp="1"/>
          </p:cNvSpPr>
          <p:nvPr>
            <p:ph type="subTitle" idx="1"/>
          </p:nvPr>
        </p:nvSpPr>
        <p:spPr>
          <a:xfrm>
            <a:off x="1404436" y="3429000"/>
            <a:ext cx="6400800" cy="1314450"/>
          </a:xfrm>
          <a:prstGeom prst="rect">
            <a:avLst/>
          </a:prstGeom>
          <a:noFill/>
          <a:ln>
            <a:noFill/>
          </a:ln>
        </p:spPr>
        <p:txBody>
          <a:bodyPr spcFirstLastPara="1" wrap="square" lIns="92075" tIns="46025" rIns="92075" bIns="46025" anchor="t" anchorCtr="0">
            <a:noAutofit/>
          </a:bodyPr>
          <a:lstStyle>
            <a:lvl1pPr lvl="0" algn="ctr">
              <a:lnSpc>
                <a:spcPct val="95000"/>
              </a:lnSpc>
              <a:spcBef>
                <a:spcPts val="540"/>
              </a:spcBef>
              <a:spcAft>
                <a:spcPts val="0"/>
              </a:spcAft>
              <a:buSzPts val="2400"/>
              <a:buFont typeface="Arial"/>
              <a:buNone/>
              <a:defRPr sz="1800" b="1"/>
            </a:lvl1pPr>
            <a:lvl2pPr lvl="1" algn="l">
              <a:lnSpc>
                <a:spcPct val="85000"/>
              </a:lnSpc>
              <a:spcBef>
                <a:spcPts val="405"/>
              </a:spcBef>
              <a:spcAft>
                <a:spcPts val="0"/>
              </a:spcAft>
              <a:buSzPts val="1800"/>
              <a:buChar char="•"/>
              <a:defRPr/>
            </a:lvl2pPr>
            <a:lvl3pPr lvl="2" algn="l">
              <a:lnSpc>
                <a:spcPct val="85000"/>
              </a:lnSpc>
              <a:spcBef>
                <a:spcPts val="405"/>
              </a:spcBef>
              <a:spcAft>
                <a:spcPts val="0"/>
              </a:spcAft>
              <a:buSzPts val="1800"/>
              <a:buChar char="•"/>
              <a:defRPr/>
            </a:lvl3pPr>
            <a:lvl4pPr lvl="3" algn="l">
              <a:lnSpc>
                <a:spcPct val="100000"/>
              </a:lnSpc>
              <a:spcBef>
                <a:spcPts val="270"/>
              </a:spcBef>
              <a:spcAft>
                <a:spcPts val="0"/>
              </a:spcAft>
              <a:buSzPts val="900"/>
              <a:buChar char="●"/>
              <a:defRPr/>
            </a:lvl4pPr>
            <a:lvl5pPr lvl="4" algn="l">
              <a:lnSpc>
                <a:spcPct val="100000"/>
              </a:lnSpc>
              <a:spcBef>
                <a:spcPts val="270"/>
              </a:spcBef>
              <a:spcAft>
                <a:spcPts val="0"/>
              </a:spcAft>
              <a:buClr>
                <a:schemeClr val="dk1"/>
              </a:buClr>
              <a:buSzPts val="1800"/>
              <a:buChar char="•"/>
              <a:defRPr/>
            </a:lvl5pPr>
            <a:lvl6pPr lvl="5" algn="l">
              <a:lnSpc>
                <a:spcPct val="100000"/>
              </a:lnSpc>
              <a:spcBef>
                <a:spcPts val="270"/>
              </a:spcBef>
              <a:spcAft>
                <a:spcPts val="0"/>
              </a:spcAft>
              <a:buClr>
                <a:schemeClr val="dk1"/>
              </a:buClr>
              <a:buSzPts val="1800"/>
              <a:buChar char="•"/>
              <a:defRPr/>
            </a:lvl6pPr>
            <a:lvl7pPr lvl="6" algn="l">
              <a:lnSpc>
                <a:spcPct val="100000"/>
              </a:lnSpc>
              <a:spcBef>
                <a:spcPts val="270"/>
              </a:spcBef>
              <a:spcAft>
                <a:spcPts val="0"/>
              </a:spcAft>
              <a:buClr>
                <a:schemeClr val="dk1"/>
              </a:buClr>
              <a:buSzPts val="1800"/>
              <a:buChar char="•"/>
              <a:defRPr/>
            </a:lvl7pPr>
            <a:lvl8pPr lvl="7" algn="l">
              <a:lnSpc>
                <a:spcPct val="100000"/>
              </a:lnSpc>
              <a:spcBef>
                <a:spcPts val="270"/>
              </a:spcBef>
              <a:spcAft>
                <a:spcPts val="0"/>
              </a:spcAft>
              <a:buClr>
                <a:schemeClr val="dk1"/>
              </a:buClr>
              <a:buSzPts val="1800"/>
              <a:buChar char="•"/>
              <a:defRPr/>
            </a:lvl8pPr>
            <a:lvl9pPr lvl="8" algn="l">
              <a:lnSpc>
                <a:spcPct val="100000"/>
              </a:lnSpc>
              <a:spcBef>
                <a:spcPts val="270"/>
              </a:spcBef>
              <a:spcAft>
                <a:spcPts val="0"/>
              </a:spcAft>
              <a:buClr>
                <a:schemeClr val="dk1"/>
              </a:buClr>
              <a:buSzPts val="1800"/>
              <a:buChar char="•"/>
              <a:defRPr/>
            </a:lvl9pPr>
          </a:lstStyle>
          <a:p>
            <a:r>
              <a:rPr lang="en-US"/>
              <a:t>Click to edit Master subtitle style</a:t>
            </a:r>
            <a:endParaRPr/>
          </a:p>
        </p:txBody>
      </p:sp>
    </p:spTree>
    <p:extLst>
      <p:ext uri="{BB962C8B-B14F-4D97-AF65-F5344CB8AC3E}">
        <p14:creationId xmlns:p14="http://schemas.microsoft.com/office/powerpoint/2010/main" val="376799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 name="Footer Placeholder 2">
            <a:extLst>
              <a:ext uri="{FF2B5EF4-FFF2-40B4-BE49-F238E27FC236}">
                <a16:creationId xmlns:a16="http://schemas.microsoft.com/office/drawing/2014/main" id="{3641C682-AC00-513D-4FEF-795577A85A25}"/>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45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2" name="Footer Placeholder 2">
            <a:extLst>
              <a:ext uri="{FF2B5EF4-FFF2-40B4-BE49-F238E27FC236}">
                <a16:creationId xmlns:a16="http://schemas.microsoft.com/office/drawing/2014/main" id="{66698772-1F64-AE41-CA1C-0D4FB621C039}"/>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7249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2721-7549-3FFB-D9AD-234C4274216C}"/>
              </a:ext>
            </a:extLst>
          </p:cNvPr>
          <p:cNvSpPr>
            <a:spLocks noGrp="1"/>
          </p:cNvSpPr>
          <p:nvPr>
            <p:ph type="title"/>
          </p:nvPr>
        </p:nvSpPr>
        <p:spPr>
          <a:xfrm>
            <a:off x="0" y="81092"/>
            <a:ext cx="9144000" cy="532103"/>
          </a:xfrm>
        </p:spPr>
        <p:txBody>
          <a:bodyPr/>
          <a:lstStyle>
            <a:lvl1pPr marR="0" algn="l" rtl="0" eaLnBrk="1" hangingPunct="1">
              <a:lnSpc>
                <a:spcPct val="80000"/>
              </a:lnSpc>
              <a:spcBef>
                <a:spcPts val="0"/>
              </a:spcBef>
              <a:spcAft>
                <a:spcPts val="0"/>
              </a:spcAft>
              <a:buClr>
                <a:srgbClr val="000000"/>
              </a:buClr>
              <a:buSzPts val="1400"/>
              <a:buFont typeface="Arial"/>
              <a:buNone/>
              <a:defRPr lang="en-IN" sz="2800" b="1" i="0" u="none" strike="noStrike" cap="none" dirty="0">
                <a:solidFill>
                  <a:srgbClr val="254061"/>
                </a:solidFill>
                <a:latin typeface="Arial"/>
                <a:ea typeface="Arial"/>
                <a:cs typeface="Arial"/>
                <a:sym typeface="Arial"/>
              </a:defRPr>
            </a:lvl1pPr>
          </a:lstStyle>
          <a:p>
            <a:r>
              <a:rPr lang="en-US" dirty="0"/>
              <a:t>Click to edit Master title style</a:t>
            </a:r>
            <a:endParaRPr lang="en-IN" dirty="0"/>
          </a:p>
        </p:txBody>
      </p:sp>
      <p:sp>
        <p:nvSpPr>
          <p:cNvPr id="3" name="Footer Placeholder 2">
            <a:extLst>
              <a:ext uri="{FF2B5EF4-FFF2-40B4-BE49-F238E27FC236}">
                <a16:creationId xmlns:a16="http://schemas.microsoft.com/office/drawing/2014/main" id="{199BF7AD-E465-D68D-1C87-AC7F6B08E107}"/>
              </a:ext>
            </a:extLst>
          </p:cNvPr>
          <p:cNvSpPr>
            <a:spLocks noGrp="1"/>
          </p:cNvSpPr>
          <p:nvPr>
            <p:ph type="ftr" sz="quarter" idx="10"/>
          </p:nvPr>
        </p:nvSpPr>
        <p:spPr>
          <a:xfrm>
            <a:off x="343152" y="6591988"/>
            <a:ext cx="1706577" cy="247650"/>
          </a:xfrm>
          <a:prstGeom prst="rect">
            <a:avLst/>
          </a:prstGeom>
        </p:spPr>
        <p:txBody>
          <a:bodyPr/>
          <a:lstStyle/>
          <a:p>
            <a:r>
              <a:rPr lang="en-IN" dirty="0"/>
              <a:t>Kahng ECE 260C SP25</a:t>
            </a:r>
          </a:p>
        </p:txBody>
      </p:sp>
    </p:spTree>
    <p:extLst>
      <p:ext uri="{BB962C8B-B14F-4D97-AF65-F5344CB8AC3E}">
        <p14:creationId xmlns:p14="http://schemas.microsoft.com/office/powerpoint/2010/main" val="290002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al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0585-C9C4-7EDD-9850-8E80D55A2671}"/>
              </a:ext>
            </a:extLst>
          </p:cNvPr>
          <p:cNvSpPr>
            <a:spLocks noGrp="1"/>
          </p:cNvSpPr>
          <p:nvPr>
            <p:ph type="title"/>
          </p:nvPr>
        </p:nvSpPr>
        <p:spPr>
          <a:xfrm>
            <a:off x="0" y="87263"/>
            <a:ext cx="9129785" cy="595312"/>
          </a:xfrm>
        </p:spPr>
        <p:txBody>
          <a:bodyPr/>
          <a:lstStyle>
            <a:lvl1pPr>
              <a:lnSpc>
                <a:spcPct val="80000"/>
              </a:lnSpc>
              <a:defRPr sz="2800"/>
            </a:lvl1pPr>
          </a:lstStyle>
          <a:p>
            <a:r>
              <a:rPr lang="en-US" dirty="0"/>
              <a:t>Click to edit Master title style</a:t>
            </a:r>
            <a:endParaRPr lang="en-IN" dirty="0"/>
          </a:p>
        </p:txBody>
      </p:sp>
      <p:sp>
        <p:nvSpPr>
          <p:cNvPr id="3" name="Footer Placeholder 2">
            <a:extLst>
              <a:ext uri="{FF2B5EF4-FFF2-40B4-BE49-F238E27FC236}">
                <a16:creationId xmlns:a16="http://schemas.microsoft.com/office/drawing/2014/main" id="{D8BCFA2D-09BE-5258-A96A-1379B9AC775F}"/>
              </a:ext>
            </a:extLst>
          </p:cNvPr>
          <p:cNvSpPr>
            <a:spLocks noGrp="1"/>
          </p:cNvSpPr>
          <p:nvPr>
            <p:ph type="ftr" sz="quarter" idx="10"/>
          </p:nvPr>
        </p:nvSpPr>
        <p:spPr/>
        <p:txBody>
          <a:bodyPr/>
          <a:lstStyle/>
          <a:p>
            <a:r>
              <a:rPr lang="en-IN"/>
              <a:t>Kahng CSE 241A SP25</a:t>
            </a:r>
            <a:endParaRPr lang="en-IN" dirty="0"/>
          </a:p>
        </p:txBody>
      </p:sp>
      <p:sp>
        <p:nvSpPr>
          <p:cNvPr id="5" name="Text Placeholder 4">
            <a:extLst>
              <a:ext uri="{FF2B5EF4-FFF2-40B4-BE49-F238E27FC236}">
                <a16:creationId xmlns:a16="http://schemas.microsoft.com/office/drawing/2014/main" id="{7237DC5E-F381-AAFC-A909-A67A6C39E2E8}"/>
              </a:ext>
            </a:extLst>
          </p:cNvPr>
          <p:cNvSpPr>
            <a:spLocks noGrp="1"/>
          </p:cNvSpPr>
          <p:nvPr>
            <p:ph type="body" sz="quarter" idx="11"/>
          </p:nvPr>
        </p:nvSpPr>
        <p:spPr>
          <a:xfrm>
            <a:off x="98425" y="784863"/>
            <a:ext cx="4154488" cy="5704837"/>
          </a:xfrm>
        </p:spPr>
        <p:txBody>
          <a:bodyPr/>
          <a:lstStyle>
            <a:lvl1pPr marL="177800" indent="-177800">
              <a:defRPr sz="2000"/>
            </a:lvl1pPr>
            <a:lvl2pPr marL="355600" indent="-177800">
              <a:defRPr sz="1800"/>
            </a:lvl2pPr>
            <a:lvl3pPr marL="496800" indent="-136800">
              <a:defRPr sz="1600"/>
            </a:lvl3pPr>
            <a:lvl4pPr marL="644400" indent="-136800">
              <a:buClr>
                <a:srgbClr val="C00000"/>
              </a:buClr>
              <a:buSzPct val="80000"/>
              <a:defRPr sz="1400"/>
            </a:lvl4pPr>
            <a:lvl5pPr marL="195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Tree>
    <p:extLst>
      <p:ext uri="{BB962C8B-B14F-4D97-AF65-F5344CB8AC3E}">
        <p14:creationId xmlns:p14="http://schemas.microsoft.com/office/powerpoint/2010/main" val="89811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8732-E0A2-02B2-5EAB-50D846309F52}"/>
              </a:ext>
            </a:extLst>
          </p:cNvPr>
          <p:cNvSpPr>
            <a:spLocks noGrp="1"/>
          </p:cNvSpPr>
          <p:nvPr>
            <p:ph type="title"/>
          </p:nvPr>
        </p:nvSpPr>
        <p:spPr>
          <a:xfrm>
            <a:off x="1" y="33997"/>
            <a:ext cx="9129785" cy="649584"/>
          </a:xfrm>
        </p:spPr>
        <p:txBody>
          <a:bodyPr/>
          <a:lstStyle>
            <a:lvl1pPr>
              <a:lnSpc>
                <a:spcPct val="80000"/>
              </a:lnSpc>
              <a:defRPr sz="2800"/>
            </a:lvl1pPr>
          </a:lstStyle>
          <a:p>
            <a:r>
              <a:rPr lang="en-US" dirty="0"/>
              <a:t>Click to edit Master title style</a:t>
            </a:r>
            <a:endParaRPr lang="en-IN" dirty="0"/>
          </a:p>
        </p:txBody>
      </p:sp>
      <p:sp>
        <p:nvSpPr>
          <p:cNvPr id="3" name="Footer Placeholder 2">
            <a:extLst>
              <a:ext uri="{FF2B5EF4-FFF2-40B4-BE49-F238E27FC236}">
                <a16:creationId xmlns:a16="http://schemas.microsoft.com/office/drawing/2014/main" id="{9B449331-D22F-8AB9-1178-F5722F9E79F3}"/>
              </a:ext>
            </a:extLst>
          </p:cNvPr>
          <p:cNvSpPr>
            <a:spLocks noGrp="1"/>
          </p:cNvSpPr>
          <p:nvPr>
            <p:ph type="ftr" sz="quarter" idx="10"/>
          </p:nvPr>
        </p:nvSpPr>
        <p:spPr/>
        <p:txBody>
          <a:bodyPr/>
          <a:lstStyle/>
          <a:p>
            <a:r>
              <a:rPr lang="en-IN"/>
              <a:t>Kahng CSE 241A SP25</a:t>
            </a:r>
            <a:endParaRPr lang="en-IN" dirty="0"/>
          </a:p>
        </p:txBody>
      </p:sp>
      <p:sp>
        <p:nvSpPr>
          <p:cNvPr id="5" name="Text Placeholder 4">
            <a:extLst>
              <a:ext uri="{FF2B5EF4-FFF2-40B4-BE49-F238E27FC236}">
                <a16:creationId xmlns:a16="http://schemas.microsoft.com/office/drawing/2014/main" id="{CEEC410E-B314-D39E-3BE8-4624A4C5A6D6}"/>
              </a:ext>
            </a:extLst>
          </p:cNvPr>
          <p:cNvSpPr>
            <a:spLocks noGrp="1"/>
          </p:cNvSpPr>
          <p:nvPr>
            <p:ph type="body" sz="quarter" idx="11"/>
          </p:nvPr>
        </p:nvSpPr>
        <p:spPr>
          <a:xfrm>
            <a:off x="88900" y="3586579"/>
            <a:ext cx="8966200" cy="2903121"/>
          </a:xfrm>
        </p:spPr>
        <p:txBody>
          <a:bodyPr/>
          <a:lstStyle>
            <a:lvl1pPr marL="177800" indent="-177800">
              <a:defRPr sz="2000"/>
            </a:lvl1pPr>
            <a:lvl2pPr marL="355600" indent="-177800">
              <a:defRPr sz="1800"/>
            </a:lvl2pPr>
            <a:lvl3pPr marL="496800" indent="-136800">
              <a:defRPr sz="1600"/>
            </a:lvl3pPr>
            <a:lvl4pPr marL="640800" indent="-136800">
              <a:buClr>
                <a:srgbClr val="C00000"/>
              </a:buClr>
              <a:buSzPct val="125000"/>
              <a:buFont typeface="Arial" panose="020B0604020202020204" pitchFamily="34" charset="0"/>
              <a:buChar char="•"/>
              <a:defRPr lang="en-US" sz="1400" b="0" i="0" u="none" strike="noStrike" cap="none" dirty="0" smtClean="0">
                <a:solidFill>
                  <a:schemeClr val="dk1"/>
                </a:solidFill>
                <a:latin typeface="Arial"/>
                <a:ea typeface="Arial"/>
                <a:cs typeface="Arial"/>
                <a:sym typeface="Aria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7370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51458" y="33997"/>
            <a:ext cx="9078327"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dirty="0"/>
          </a:p>
        </p:txBody>
      </p:sp>
      <p:sp>
        <p:nvSpPr>
          <p:cNvPr id="11" name="Google Shape;11;p22"/>
          <p:cNvSpPr txBox="1">
            <a:spLocks noGrp="1"/>
          </p:cNvSpPr>
          <p:nvPr>
            <p:ph type="body" idx="1"/>
          </p:nvPr>
        </p:nvSpPr>
        <p:spPr>
          <a:xfrm>
            <a:off x="76200" y="801688"/>
            <a:ext cx="8931275"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dirty="0"/>
          </a:p>
        </p:txBody>
      </p:sp>
      <p:cxnSp>
        <p:nvCxnSpPr>
          <p:cNvPr id="12" name="Google Shape;12;p22"/>
          <p:cNvCxnSpPr/>
          <p:nvPr/>
        </p:nvCxnSpPr>
        <p:spPr>
          <a:xfrm>
            <a:off x="163513" y="610569"/>
            <a:ext cx="8845550"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22" descr="UCSDa1"/>
          <p:cNvPicPr preferRelativeResize="0"/>
          <p:nvPr/>
        </p:nvPicPr>
        <p:blipFill rotWithShape="1">
          <a:blip r:embed="rId11">
            <a:alphaModFix/>
          </a:blip>
          <a:srcRect/>
          <a:stretch/>
        </p:blipFill>
        <p:spPr>
          <a:xfrm>
            <a:off x="33241" y="6548437"/>
            <a:ext cx="328836" cy="307975"/>
          </a:xfrm>
          <a:prstGeom prst="rect">
            <a:avLst/>
          </a:prstGeom>
          <a:noFill/>
          <a:ln>
            <a:noFill/>
          </a:ln>
        </p:spPr>
      </p:pic>
      <p:sp>
        <p:nvSpPr>
          <p:cNvPr id="14" name="Google Shape;14;p22"/>
          <p:cNvSpPr txBox="1"/>
          <p:nvPr/>
        </p:nvSpPr>
        <p:spPr>
          <a:xfrm>
            <a:off x="8683732" y="6620389"/>
            <a:ext cx="446054"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Footer Placeholder 2">
            <a:extLst>
              <a:ext uri="{FF2B5EF4-FFF2-40B4-BE49-F238E27FC236}">
                <a16:creationId xmlns:a16="http://schemas.microsoft.com/office/drawing/2014/main" id="{984B414D-0392-275C-7B07-5973893883A3}"/>
              </a:ext>
            </a:extLst>
          </p:cNvPr>
          <p:cNvSpPr>
            <a:spLocks noGrp="1"/>
          </p:cNvSpPr>
          <p:nvPr>
            <p:ph type="ftr" sz="quarter" idx="3"/>
          </p:nvPr>
        </p:nvSpPr>
        <p:spPr>
          <a:xfrm>
            <a:off x="343152" y="6591988"/>
            <a:ext cx="1706577" cy="247650"/>
          </a:xfrm>
          <a:prstGeom prst="rect">
            <a:avLst/>
          </a:prstGeom>
        </p:spPr>
        <p:txBody>
          <a:bodyPr/>
          <a:lstStyle>
            <a:lvl1pPr>
              <a:defRPr sz="1100"/>
            </a:lvl1pPr>
          </a:lstStyle>
          <a:p>
            <a:r>
              <a:rPr lang="en-IN" dirty="0"/>
              <a:t>Kahng ECE 260C SP25</a:t>
            </a:r>
          </a:p>
        </p:txBody>
      </p:sp>
    </p:spTree>
    <p:extLst>
      <p:ext uri="{BB962C8B-B14F-4D97-AF65-F5344CB8AC3E}">
        <p14:creationId xmlns:p14="http://schemas.microsoft.com/office/powerpoint/2010/main" val="1125965940"/>
      </p:ext>
    </p:extLst>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ieeexplore.ieee.org/stamp/stamp.jsp?arnumber=10372220"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github.com/The-OpenROAD-Project/OpenROAD/blob/12c23afe591214dff85e1f754489c1f36f963865/src/mpl/src/clusterEngine.cpp#L1250" TargetMode="External"/><Relationship Id="rId7" Type="http://schemas.openxmlformats.org/officeDocument/2006/relationships/hyperlink" Target="https://github.com/The-OpenROAD-Project/OpenROAD/blob/12c23afe591214dff85e1f754489c1f36f963865/src/mpl/src/clusterEngine.cpp#L947" TargetMode="External"/><Relationship Id="rId2" Type="http://schemas.openxmlformats.org/officeDocument/2006/relationships/hyperlink" Target="https://github.com/The-OpenROAD-Project/OpenROAD/blob/master/src/mpl/src/clusterEngine.h" TargetMode="External"/><Relationship Id="rId1" Type="http://schemas.openxmlformats.org/officeDocument/2006/relationships/slideLayout" Target="../slideLayouts/slideLayout2.xml"/><Relationship Id="rId6" Type="http://schemas.openxmlformats.org/officeDocument/2006/relationships/hyperlink" Target="https://github.com/The-OpenROAD-Project/OpenROAD/blob/12c23afe591214dff85e1f754489c1f36f963865/src/mpl/src/clusterEngine.cpp#L1894" TargetMode="External"/><Relationship Id="rId11" Type="http://schemas.openxmlformats.org/officeDocument/2006/relationships/hyperlink" Target="https://github.com/The-OpenROAD-Project/OpenROAD/blob/12c23afe591214dff85e1f754489c1f36f963865/src/mpl/src/clusterEngine.cpp#L57" TargetMode="External"/><Relationship Id="rId5" Type="http://schemas.openxmlformats.org/officeDocument/2006/relationships/hyperlink" Target="https://github.com/The-OpenROAD-Project/OpenROAD/blob/12c23afe591214dff85e1f754489c1f36f963865/src/mpl/src/clusterEngine.cpp#L2111" TargetMode="External"/><Relationship Id="rId10" Type="http://schemas.openxmlformats.org/officeDocument/2006/relationships/image" Target="../media/image27.png"/><Relationship Id="rId4" Type="http://schemas.openxmlformats.org/officeDocument/2006/relationships/hyperlink" Target="https://github.com/The-OpenROAD-Project/OpenROAD/blob/12c23afe591214dff85e1f754489c1f36f963865/src/mpl/src/clusterEngine.cpp#L1600" TargetMode="External"/><Relationship Id="rId9" Type="http://schemas.openxmlformats.org/officeDocument/2006/relationships/hyperlink" Target="https://github.com/The-OpenROAD-Project/OpenROAD/blob/12c23afe591214dff85e1f754489c1f36f963865/src/mpl/src/hier_rtlmp.cpp#L284"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github.com/The-OpenROAD-Project/OpenROAD/blob/12c23afe591214dff85e1f754489c1f36f963865/src/mpl/src/hier_rtlmp.cpp#L519" TargetMode="External"/><Relationship Id="rId3" Type="http://schemas.openxmlformats.org/officeDocument/2006/relationships/hyperlink" Target="https://github.com/The-OpenROAD-Project/OpenROAD/blob/12c23afe591214dff85e1f754489c1f36f963865/src/mpl/src/hier_rtlmp.cpp#L469" TargetMode="External"/><Relationship Id="rId7" Type="http://schemas.openxmlformats.org/officeDocument/2006/relationships/image" Target="../media/image30.png"/><Relationship Id="rId2" Type="http://schemas.openxmlformats.org/officeDocument/2006/relationships/hyperlink" Target="https://github.com/The-OpenROAD-Project/OpenROAD/blob/12c23afe591214dff85e1f754489c1f36f963865/src/mpl/src/hier_rtlmp.cpp#L329"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github.com/The-OpenROAD-Project/OpenROAD/blob/master/src/mpl/src/SACoreSoftMacro.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ithub.com/The-OpenROAD-Project/OpenROAD/blob/12c23afe591214dff85e1f754489c1f36f963865/src/mpl/src/hier_rtlmp.cpp#L1731" TargetMode="External"/><Relationship Id="rId1" Type="http://schemas.openxmlformats.org/officeDocument/2006/relationships/slideLayout" Target="../slideLayouts/slideLayout2.xml"/><Relationship Id="rId5" Type="http://schemas.openxmlformats.org/officeDocument/2006/relationships/hyperlink" Target="https://github.com/The-OpenROAD-Project/OpenROAD/blob/12c23afe591214dff85e1f754489c1f36f963865/src/mpl/src/hier_rtlmp.cpp#L1999"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github.com/The-OpenROAD-Project/OpenROAD/blob/12c23afe591214dff85e1f754489c1f36f963865/src/mpl/src/SACoreSoftMacro.cpp#L147" TargetMode="External"/><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github.com/The-OpenROAD-Project/OpenROAD/blob/12c23afe591214dff85e1f754489c1f36f963865/src/mpl/src/hier_rtlmp.cpp#L1379" TargetMode="External"/><Relationship Id="rId4" Type="http://schemas.openxmlformats.org/officeDocument/2006/relationships/hyperlink" Target="https://github.com/The-OpenROAD-Project/OpenROAD/blob/12c23afe591214dff85e1f754489c1f36f963865/src/mpl/src/hier_rtlmp.cpp#L30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ieeexplore.ieee.org/stamp/stamp.jsp?tp=&amp;arnumber=480159" TargetMode="External"/><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hyperlink" Target="https://dl.acm.org/doi/pdf/10.1145/343647.343713" TargetMode="External"/><Relationship Id="rId4" Type="http://schemas.openxmlformats.org/officeDocument/2006/relationships/image" Target="../media/image220.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github.com/The-OpenROAD-Project/OpenROAD/blob/12c23afe591214dff85e1f754489c1f36f963865/src/mpl/src/SimulatedAnnealingCore.cpp#L481" TargetMode="External"/><Relationship Id="rId1" Type="http://schemas.openxmlformats.org/officeDocument/2006/relationships/slideLayout" Target="../slideLayouts/slideLayout2.xml"/><Relationship Id="rId5" Type="http://schemas.openxmlformats.org/officeDocument/2006/relationships/hyperlink" Target="https://github.com/The-OpenROAD-Project/OpenROAD/blob/12c23afe591214dff85e1f754489c1f36f963865/src/mpl/src/SimulatedAnnealingCore.cpp#L479"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The-OpenROAD-Project/OpenROAD/blob/12c23afe591214dff85e1f754489c1f36f963865/src/mpl/src/SACoreSoftMacro.cpp#L387" TargetMode="External"/><Relationship Id="rId7" Type="http://schemas.openxmlformats.org/officeDocument/2006/relationships/hyperlink" Target="https://github.com/The-OpenROAD-Project/OpenROAD/blob/12c23afe591214dff85e1f754489c1f36f963865/src/mpl/src/SACoreSoftMacro.cpp#L544" TargetMode="External"/><Relationship Id="rId2" Type="http://schemas.openxmlformats.org/officeDocument/2006/relationships/hyperlink" Target="https://github.com/The-OpenROAD-Project/OpenROAD/blob/12c23afe591214dff85e1f754489c1f36f963865/src/mpl/src/SimulatedAnnealingCore.cpp#L264" TargetMode="External"/><Relationship Id="rId1" Type="http://schemas.openxmlformats.org/officeDocument/2006/relationships/slideLayout" Target="../slideLayouts/slideLayout2.xml"/><Relationship Id="rId6" Type="http://schemas.openxmlformats.org/officeDocument/2006/relationships/hyperlink" Target="https://github.com/The-OpenROAD-Project/OpenROAD/blob/12c23afe591214dff85e1f754489c1f36f963865/src/mpl/src/hier_rtlmp.cpp#L1159" TargetMode="External"/><Relationship Id="rId5" Type="http://schemas.openxmlformats.org/officeDocument/2006/relationships/hyperlink" Target="https://github.com/The-OpenROAD-Project/OpenROAD/blob/12c23afe591214dff85e1f754489c1f36f963865/src/mpl/src/hier_rtlmp.cpp#L945" TargetMode="External"/><Relationship Id="rId4" Type="http://schemas.openxmlformats.org/officeDocument/2006/relationships/hyperlink" Target="https://github.com/The-OpenROAD-Project/OpenROAD/blob/12c23afe591214dff85e1f754489c1f36f963865/src/mpl/src/SACoreSoftMacro.cpp#L441"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sciencedirect.com/science/article/abs/pii/0167691194900280"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hyperlink" Target="https://vlsicad.ucsd.edu/Publications/Journals/j13.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The-OpenROAD-Project/OpenROAD/blob/master/src/mpl/src/SimulatedAnnealingCore.cpp" TargetMode="External"/><Relationship Id="rId2" Type="http://schemas.openxmlformats.org/officeDocument/2006/relationships/hyperlink" Target="https://github.com/The-OpenROAD-Project/OpenROAD/blob/master/src/mpl/src/SimulatedAnnealingCore.h"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TILOS-AI-Institute/MacroPlacement/blob/march_updates/CodeElements/SimulatedAnnealingGWTW/src/main.cpp" TargetMode="External"/><Relationship Id="rId2" Type="http://schemas.openxmlformats.org/officeDocument/2006/relationships/hyperlink" Target="https://people.eecs.berkeley.edu/~vazirani/pubs/winners.pdf"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github.com/TILOS-AI-Institute/MacroPlacement/tree/march_updates/CodeElements/SimulatedAnnealingGWTW"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linkedin.com/in/peter-gadfort-7020a55/"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openroad.readthedocs.io/en/latest/main/src/ifp/README.html"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hyperlink" Target="https://github.com/The-OpenROAD-Project/OpenROAD/blob/c34a30e0045eb68ad30c98f653e57f9b7f12d83c/src/pdn/src/PdnGen.cc#L151" TargetMode="External"/><Relationship Id="rId3" Type="http://schemas.openxmlformats.org/officeDocument/2006/relationships/hyperlink" Target="https://github.com/The-OpenROAD-Project/OpenROAD/blob/c34a30e0045eb68ad30c98f653e57f9b7f12d83c/src/pdn/src/PdnGen.cc#L112" TargetMode="External"/><Relationship Id="rId7" Type="http://schemas.openxmlformats.org/officeDocument/2006/relationships/hyperlink" Target="https://github.com/The-OpenROAD-Project/OpenROAD/blob/c34a30e0045eb68ad30c98f653e57f9b7f12d83c/src/pdn/src/PdnGen.cc#L148"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github.com/The-OpenROAD-Project/OpenROAD/blob/c545b771cfd5a7a9c1f4c71e869899ac978ffb5f/src/pdn/src/straps.cpp#L170" TargetMode="External"/><Relationship Id="rId5" Type="http://schemas.openxmlformats.org/officeDocument/2006/relationships/hyperlink" Target="https://github.com/The-OpenROAD-Project/OpenROAD/blob/c545b771cfd5a7a9c1f4c71e869899ac978ffb5f/src/pdn/src/rings.cpp#L223" TargetMode="External"/><Relationship Id="rId10" Type="http://schemas.openxmlformats.org/officeDocument/2006/relationships/hyperlink" Target="https://github.com/The-OpenROAD-Project/OpenROAD/blob/c34a30e0045eb68ad30c98f653e57f9b7f12d83c/src/pdn/src/via.cpp" TargetMode="External"/><Relationship Id="rId4" Type="http://schemas.openxmlformats.org/officeDocument/2006/relationships/hyperlink" Target="https://github.com/The-OpenROAD-Project/OpenROAD/blob/c34a30e0045eb68ad30c98f653e57f9b7f12d83c/src/pdn/src/PdnGen.cc#L136" TargetMode="External"/><Relationship Id="rId9" Type="http://schemas.openxmlformats.org/officeDocument/2006/relationships/hyperlink" Target="https://github.com/The-OpenROAD-Project/OpenROAD/blob/c34a30e0045eb68ad30c98f653e57f9b7f12d83c/src/pdn/src/PdnGen.cc#L731"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The-OpenROAD-Project/OpenROAD/blob/c34a30e0045eb68ad30c98f653e57f9b7f12d83c/src/pdn/src/straps.cpp#L1532"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arxiv.org/abs/2110.14184"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ieeexplore.ieee.org/document/9159791"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zhw033@ucsd.ed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vlsicad.ucsd.edu/Publications/Conferences/387/c387.pdf"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1"/>
          <p:cNvSpPr txBox="1">
            <a:spLocks noGrp="1"/>
          </p:cNvSpPr>
          <p:nvPr>
            <p:ph type="ctrTitle"/>
          </p:nvPr>
        </p:nvSpPr>
        <p:spPr>
          <a:xfrm>
            <a:off x="685800" y="1263676"/>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SzPts val="1400"/>
              <a:buNone/>
            </a:pPr>
            <a:r>
              <a:rPr lang="en-US" sz="3600" dirty="0"/>
              <a:t>ECE 260C, Spring 2025</a:t>
            </a:r>
            <a:br>
              <a:rPr lang="en-US" sz="3600" dirty="0"/>
            </a:br>
            <a:br>
              <a:rPr lang="en-US" sz="3600" dirty="0"/>
            </a:br>
            <a:r>
              <a:rPr lang="en-US" sz="3600" dirty="0"/>
              <a:t>Floorplan and PDN</a:t>
            </a:r>
            <a:endParaRPr sz="3200" dirty="0"/>
          </a:p>
        </p:txBody>
      </p:sp>
      <p:sp>
        <p:nvSpPr>
          <p:cNvPr id="29" name="Google Shape;29;p1"/>
          <p:cNvSpPr txBox="1">
            <a:spLocks noGrp="1"/>
          </p:cNvSpPr>
          <p:nvPr>
            <p:ph type="subTitle" idx="1"/>
          </p:nvPr>
        </p:nvSpPr>
        <p:spPr>
          <a:prstGeom prst="rect">
            <a:avLst/>
          </a:prstGeom>
          <a:noFill/>
          <a:ln>
            <a:noFill/>
          </a:ln>
        </p:spPr>
        <p:txBody>
          <a:bodyPr spcFirstLastPara="1" wrap="square" lIns="92075" tIns="46025" rIns="92075" bIns="46025" anchor="t" anchorCtr="0">
            <a:noAutofit/>
          </a:bodyPr>
          <a:lstStyle/>
          <a:p>
            <a:pPr marL="533400" lvl="0" indent="-533400" algn="ctr" rtl="0">
              <a:lnSpc>
                <a:spcPct val="100000"/>
              </a:lnSpc>
              <a:spcBef>
                <a:spcPts val="0"/>
              </a:spcBef>
              <a:spcAft>
                <a:spcPts val="0"/>
              </a:spcAft>
              <a:buSzPts val="2000"/>
              <a:buFont typeface="Arial"/>
              <a:buNone/>
            </a:pPr>
            <a:r>
              <a:rPr lang="en-US" sz="2000" b="0" dirty="0"/>
              <a:t>Andrew B. Kahng</a:t>
            </a:r>
          </a:p>
          <a:p>
            <a:pPr marL="533400" lvl="0" indent="-533400" algn="ctr" rtl="0">
              <a:lnSpc>
                <a:spcPct val="100000"/>
              </a:lnSpc>
              <a:spcBef>
                <a:spcPts val="0"/>
              </a:spcBef>
              <a:spcAft>
                <a:spcPts val="0"/>
              </a:spcAft>
              <a:buSzPts val="2000"/>
              <a:buFont typeface="Arial"/>
              <a:buNone/>
            </a:pPr>
            <a:endParaRPr lang="en-US" sz="2000" b="0" dirty="0"/>
          </a:p>
          <a:p>
            <a:pPr marL="533400" lvl="0" indent="-533400" algn="ctr" rtl="0">
              <a:lnSpc>
                <a:spcPct val="100000"/>
              </a:lnSpc>
              <a:spcBef>
                <a:spcPts val="0"/>
              </a:spcBef>
              <a:spcAft>
                <a:spcPts val="0"/>
              </a:spcAft>
              <a:buSzPts val="2000"/>
              <a:buFont typeface="Arial"/>
              <a:buNone/>
            </a:pPr>
            <a:r>
              <a:rPr lang="en-US" sz="2000" b="0" dirty="0"/>
              <a:t>Thanks to: </a:t>
            </a:r>
            <a:r>
              <a:rPr lang="en-US" sz="2000" b="0" dirty="0" err="1"/>
              <a:t>Zhiang</a:t>
            </a:r>
            <a:r>
              <a:rPr lang="en-US" sz="2000" b="0" dirty="0"/>
              <a:t> Wang, Peter Gadfort</a:t>
            </a:r>
            <a:endParaRPr dirty="0"/>
          </a:p>
        </p:txBody>
      </p:sp>
      <p:sp>
        <p:nvSpPr>
          <p:cNvPr id="2" name="Footer Placeholder 2">
            <a:extLst>
              <a:ext uri="{FF2B5EF4-FFF2-40B4-BE49-F238E27FC236}">
                <a16:creationId xmlns:a16="http://schemas.microsoft.com/office/drawing/2014/main" id="{43EE4FC1-0416-67D9-853E-5820E4F57B04}"/>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a:t>Kahng ECE 260C SP25</a:t>
            </a:r>
            <a:endParaRPr lang="en-IN"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621F-E5B9-73C8-6303-F117CAFF9C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64BC02-8383-45E5-A62E-9B287BB34F16}"/>
              </a:ext>
            </a:extLst>
          </p:cNvPr>
          <p:cNvSpPr>
            <a:spLocks noGrp="1"/>
          </p:cNvSpPr>
          <p:nvPr>
            <p:ph type="title"/>
          </p:nvPr>
        </p:nvSpPr>
        <p:spPr>
          <a:xfrm>
            <a:off x="20773" y="98952"/>
            <a:ext cx="9080268" cy="450818"/>
          </a:xfrm>
        </p:spPr>
        <p:txBody>
          <a:bodyPr/>
          <a:lstStyle/>
          <a:p>
            <a:r>
              <a:rPr lang="en-IN" sz="2400" dirty="0"/>
              <a:t>Dataflow Analysis by Humans</a:t>
            </a:r>
          </a:p>
        </p:txBody>
      </p:sp>
      <p:pic>
        <p:nvPicPr>
          <p:cNvPr id="3" name="Picture 2" descr="Graphical user interface, diagram">
            <a:extLst>
              <a:ext uri="{FF2B5EF4-FFF2-40B4-BE49-F238E27FC236}">
                <a16:creationId xmlns:a16="http://schemas.microsoft.com/office/drawing/2014/main" id="{7E0E6ACF-7A45-04E5-819B-807E0019B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45" y="1932726"/>
            <a:ext cx="4553452" cy="39099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10;&#10;Description automatically generated">
            <a:extLst>
              <a:ext uri="{FF2B5EF4-FFF2-40B4-BE49-F238E27FC236}">
                <a16:creationId xmlns:a16="http://schemas.microsoft.com/office/drawing/2014/main" id="{11600001-3C31-DD45-7F61-6A494E6BBE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341" y="1926996"/>
            <a:ext cx="2115442" cy="1898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aphical user interface, diagram&#10;&#10;Description automatically generated">
            <a:extLst>
              <a:ext uri="{FF2B5EF4-FFF2-40B4-BE49-F238E27FC236}">
                <a16:creationId xmlns:a16="http://schemas.microsoft.com/office/drawing/2014/main" id="{FD59D205-5D0A-7FBE-8C98-77D18BCB7A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8794" y="1939345"/>
            <a:ext cx="2065843" cy="1855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iagram&#10;&#10;Description automatically generated">
            <a:extLst>
              <a:ext uri="{FF2B5EF4-FFF2-40B4-BE49-F238E27FC236}">
                <a16:creationId xmlns:a16="http://schemas.microsoft.com/office/drawing/2014/main" id="{460928A4-2B63-E791-DF8D-0B1F5C2EAC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0389" y="3897277"/>
            <a:ext cx="2105394" cy="19505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Diagram&#10;&#10;Description automatically generated">
            <a:extLst>
              <a:ext uri="{FF2B5EF4-FFF2-40B4-BE49-F238E27FC236}">
                <a16:creationId xmlns:a16="http://schemas.microsoft.com/office/drawing/2014/main" id="{CB397232-53E9-7CDB-1603-3613F04AD9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6489" y="3892039"/>
            <a:ext cx="2065843" cy="19460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4">
            <a:extLst>
              <a:ext uri="{FF2B5EF4-FFF2-40B4-BE49-F238E27FC236}">
                <a16:creationId xmlns:a16="http://schemas.microsoft.com/office/drawing/2014/main" id="{07F2E440-189E-D7E1-07EF-BEC243BE59E9}"/>
              </a:ext>
            </a:extLst>
          </p:cNvPr>
          <p:cNvSpPr>
            <a:spLocks noGrp="1"/>
          </p:cNvSpPr>
          <p:nvPr>
            <p:ph type="body" idx="1"/>
          </p:nvPr>
        </p:nvSpPr>
        <p:spPr>
          <a:xfrm>
            <a:off x="117363" y="667402"/>
            <a:ext cx="9009497" cy="5590947"/>
          </a:xfrm>
        </p:spPr>
        <p:txBody>
          <a:bodyPr/>
          <a:lstStyle/>
          <a:p>
            <a:r>
              <a:rPr lang="en-US" b="1" dirty="0"/>
              <a:t>Dataflow</a:t>
            </a:r>
            <a:r>
              <a:rPr lang="en-US" dirty="0"/>
              <a:t> refers to the movement of data between different functional units.</a:t>
            </a:r>
          </a:p>
        </p:txBody>
      </p:sp>
      <p:sp>
        <p:nvSpPr>
          <p:cNvPr id="14" name="TextBox 13">
            <a:extLst>
              <a:ext uri="{FF2B5EF4-FFF2-40B4-BE49-F238E27FC236}">
                <a16:creationId xmlns:a16="http://schemas.microsoft.com/office/drawing/2014/main" id="{C7A1A8DF-E89A-A473-3C6B-611963D2DF87}"/>
              </a:ext>
            </a:extLst>
          </p:cNvPr>
          <p:cNvSpPr txBox="1"/>
          <p:nvPr/>
        </p:nvSpPr>
        <p:spPr>
          <a:xfrm>
            <a:off x="1640749" y="5983891"/>
            <a:ext cx="5862502" cy="707886"/>
          </a:xfrm>
          <a:prstGeom prst="rect">
            <a:avLst/>
          </a:prstGeom>
          <a:noFill/>
        </p:spPr>
        <p:txBody>
          <a:bodyPr wrap="none" rtlCol="0">
            <a:spAutoFit/>
          </a:bodyPr>
          <a:lstStyle/>
          <a:p>
            <a:r>
              <a:rPr lang="en-US" sz="2000" b="1" dirty="0"/>
              <a:t>              TABLA:  systolic array structures </a:t>
            </a:r>
          </a:p>
          <a:p>
            <a:r>
              <a:rPr lang="en-US" sz="2000" b="1" dirty="0"/>
              <a:t>(Processing Units +  Ctrl Logic + Mem Blocks) </a:t>
            </a:r>
          </a:p>
        </p:txBody>
      </p:sp>
      <p:sp>
        <p:nvSpPr>
          <p:cNvPr id="2" name="Footer Placeholder 2">
            <a:extLst>
              <a:ext uri="{FF2B5EF4-FFF2-40B4-BE49-F238E27FC236}">
                <a16:creationId xmlns:a16="http://schemas.microsoft.com/office/drawing/2014/main" id="{9C9CEB6B-506B-0558-4459-034AEF5F448C}"/>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70173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BA10B-C0BE-9BCE-A96D-77A7F4AF458B}"/>
              </a:ext>
            </a:extLst>
          </p:cNvPr>
          <p:cNvSpPr>
            <a:spLocks noGrp="1"/>
          </p:cNvSpPr>
          <p:nvPr>
            <p:ph type="title"/>
          </p:nvPr>
        </p:nvSpPr>
        <p:spPr/>
        <p:txBody>
          <a:bodyPr/>
          <a:lstStyle/>
          <a:p>
            <a:r>
              <a:rPr lang="en-US" sz="2800" dirty="0"/>
              <a:t>What Should a Human-quality Macro Placer Do ?</a:t>
            </a:r>
          </a:p>
        </p:txBody>
      </p:sp>
      <p:graphicFrame>
        <p:nvGraphicFramePr>
          <p:cNvPr id="10" name="Diagram 9">
            <a:extLst>
              <a:ext uri="{FF2B5EF4-FFF2-40B4-BE49-F238E27FC236}">
                <a16:creationId xmlns:a16="http://schemas.microsoft.com/office/drawing/2014/main" id="{44F63620-6DC9-4ED5-7971-E319156DE833}"/>
              </a:ext>
            </a:extLst>
          </p:cNvPr>
          <p:cNvGraphicFramePr/>
          <p:nvPr/>
        </p:nvGraphicFramePr>
        <p:xfrm>
          <a:off x="2156928" y="682854"/>
          <a:ext cx="6894079" cy="5243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a:extLst>
              <a:ext uri="{FF2B5EF4-FFF2-40B4-BE49-F238E27FC236}">
                <a16:creationId xmlns:a16="http://schemas.microsoft.com/office/drawing/2014/main" id="{09055713-41EC-38D8-3EEB-2BACBCF986DB}"/>
              </a:ext>
            </a:extLst>
          </p:cNvPr>
          <p:cNvSpPr/>
          <p:nvPr/>
        </p:nvSpPr>
        <p:spPr bwMode="auto">
          <a:xfrm>
            <a:off x="92603" y="1093302"/>
            <a:ext cx="2632364" cy="4336473"/>
          </a:xfrm>
          <a:prstGeom prst="ellipse">
            <a:avLst/>
          </a:prstGeom>
          <a:solidFill>
            <a:schemeClr val="accent5">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2" name="TextBox 11">
            <a:extLst>
              <a:ext uri="{FF2B5EF4-FFF2-40B4-BE49-F238E27FC236}">
                <a16:creationId xmlns:a16="http://schemas.microsoft.com/office/drawing/2014/main" id="{BCC5C81A-4AD5-E8B0-7937-599E4E20F14A}"/>
              </a:ext>
            </a:extLst>
          </p:cNvPr>
          <p:cNvSpPr txBox="1"/>
          <p:nvPr/>
        </p:nvSpPr>
        <p:spPr>
          <a:xfrm>
            <a:off x="99416" y="2519852"/>
            <a:ext cx="2632364" cy="1569660"/>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“human-quality” </a:t>
            </a:r>
          </a:p>
          <a:p>
            <a:pPr algn="ctr"/>
            <a:r>
              <a:rPr lang="en-US" sz="2400" b="1" dirty="0">
                <a:latin typeface="Arial" panose="020B0604020202020204" pitchFamily="34" charset="0"/>
                <a:cs typeface="Arial" panose="020B0604020202020204" pitchFamily="34" charset="0"/>
              </a:rPr>
              <a:t> macro placers</a:t>
            </a:r>
          </a:p>
          <a:p>
            <a:pPr algn="ctr"/>
            <a:r>
              <a:rPr lang="en-US" sz="2400" b="1" dirty="0">
                <a:latin typeface="Arial" panose="020B0604020202020204" pitchFamily="34" charset="0"/>
                <a:cs typeface="Arial" panose="020B0604020202020204" pitchFamily="34" charset="0"/>
              </a:rPr>
              <a:t>should </a:t>
            </a:r>
          </a:p>
          <a:p>
            <a:pPr algn="ctr"/>
            <a:r>
              <a:rPr lang="en-US" sz="2400" b="1" dirty="0">
                <a:latin typeface="Arial" panose="020B0604020202020204" pitchFamily="34" charset="0"/>
                <a:cs typeface="Arial" panose="020B0604020202020204" pitchFamily="34" charset="0"/>
              </a:rPr>
              <a:t>understand </a:t>
            </a:r>
            <a:endParaRPr lang="en-US"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751660D-9253-F6AF-517E-230896E4A93B}"/>
              </a:ext>
            </a:extLst>
          </p:cNvPr>
          <p:cNvSpPr txBox="1"/>
          <p:nvPr/>
        </p:nvSpPr>
        <p:spPr>
          <a:xfrm>
            <a:off x="2504517" y="1117718"/>
            <a:ext cx="511679" cy="707886"/>
          </a:xfrm>
          <a:prstGeom prst="rect">
            <a:avLst/>
          </a:prstGeom>
          <a:noFill/>
        </p:spPr>
        <p:txBody>
          <a:bodyPr wrap="none" rtlCol="0">
            <a:spAutoFit/>
          </a:bodyPr>
          <a:lstStyle/>
          <a:p>
            <a:r>
              <a:rPr lang="en-US" sz="4000" b="1" dirty="0"/>
              <a:t>1</a:t>
            </a:r>
          </a:p>
        </p:txBody>
      </p:sp>
      <p:sp>
        <p:nvSpPr>
          <p:cNvPr id="14" name="TextBox 13">
            <a:extLst>
              <a:ext uri="{FF2B5EF4-FFF2-40B4-BE49-F238E27FC236}">
                <a16:creationId xmlns:a16="http://schemas.microsoft.com/office/drawing/2014/main" id="{D254A4D0-F375-6205-6596-6A92F2A6EABF}"/>
              </a:ext>
            </a:extLst>
          </p:cNvPr>
          <p:cNvSpPr txBox="1"/>
          <p:nvPr/>
        </p:nvSpPr>
        <p:spPr>
          <a:xfrm>
            <a:off x="2964643" y="2317918"/>
            <a:ext cx="511679" cy="707886"/>
          </a:xfrm>
          <a:prstGeom prst="rect">
            <a:avLst/>
          </a:prstGeom>
          <a:noFill/>
        </p:spPr>
        <p:txBody>
          <a:bodyPr wrap="none" rtlCol="0">
            <a:spAutoFit/>
          </a:bodyPr>
          <a:lstStyle/>
          <a:p>
            <a:r>
              <a:rPr lang="en-US" sz="4000" b="1" dirty="0"/>
              <a:t>2</a:t>
            </a:r>
          </a:p>
        </p:txBody>
      </p:sp>
      <p:sp>
        <p:nvSpPr>
          <p:cNvPr id="15" name="TextBox 14">
            <a:extLst>
              <a:ext uri="{FF2B5EF4-FFF2-40B4-BE49-F238E27FC236}">
                <a16:creationId xmlns:a16="http://schemas.microsoft.com/office/drawing/2014/main" id="{8DDEA8FA-F927-6CFD-80C6-A2ABAF2E76B7}"/>
              </a:ext>
            </a:extLst>
          </p:cNvPr>
          <p:cNvSpPr txBox="1"/>
          <p:nvPr/>
        </p:nvSpPr>
        <p:spPr>
          <a:xfrm>
            <a:off x="2964642" y="3576512"/>
            <a:ext cx="511679" cy="707886"/>
          </a:xfrm>
          <a:prstGeom prst="rect">
            <a:avLst/>
          </a:prstGeom>
          <a:noFill/>
        </p:spPr>
        <p:txBody>
          <a:bodyPr wrap="none" rtlCol="0">
            <a:spAutoFit/>
          </a:bodyPr>
          <a:lstStyle/>
          <a:p>
            <a:r>
              <a:rPr lang="en-US" sz="4000" b="1" dirty="0"/>
              <a:t>3</a:t>
            </a:r>
          </a:p>
        </p:txBody>
      </p:sp>
      <p:sp>
        <p:nvSpPr>
          <p:cNvPr id="16" name="TextBox 15">
            <a:extLst>
              <a:ext uri="{FF2B5EF4-FFF2-40B4-BE49-F238E27FC236}">
                <a16:creationId xmlns:a16="http://schemas.microsoft.com/office/drawing/2014/main" id="{6869EE22-B329-7A49-098A-3246DB647CBC}"/>
              </a:ext>
            </a:extLst>
          </p:cNvPr>
          <p:cNvSpPr txBox="1"/>
          <p:nvPr/>
        </p:nvSpPr>
        <p:spPr>
          <a:xfrm>
            <a:off x="2475941" y="4783759"/>
            <a:ext cx="511679" cy="707886"/>
          </a:xfrm>
          <a:prstGeom prst="rect">
            <a:avLst/>
          </a:prstGeom>
          <a:noFill/>
        </p:spPr>
        <p:txBody>
          <a:bodyPr wrap="none" rtlCol="0">
            <a:spAutoFit/>
          </a:bodyPr>
          <a:lstStyle/>
          <a:p>
            <a:r>
              <a:rPr lang="en-US" sz="4000" b="1" dirty="0"/>
              <a:t>4</a:t>
            </a:r>
          </a:p>
        </p:txBody>
      </p:sp>
      <p:sp>
        <p:nvSpPr>
          <p:cNvPr id="4" name="Footer Placeholder 2">
            <a:extLst>
              <a:ext uri="{FF2B5EF4-FFF2-40B4-BE49-F238E27FC236}">
                <a16:creationId xmlns:a16="http://schemas.microsoft.com/office/drawing/2014/main" id="{C7598ECF-BD84-60C8-9242-5CB56536C2BE}"/>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122383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9ED90-9110-137F-4A31-7D4CCDFF90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D398F7-A482-34D1-5121-3CFF2036C0DB}"/>
              </a:ext>
            </a:extLst>
          </p:cNvPr>
          <p:cNvSpPr>
            <a:spLocks noGrp="1"/>
          </p:cNvSpPr>
          <p:nvPr>
            <p:ph type="title"/>
          </p:nvPr>
        </p:nvSpPr>
        <p:spPr/>
        <p:txBody>
          <a:bodyPr/>
          <a:lstStyle/>
          <a:p>
            <a:r>
              <a:rPr lang="en-US" sz="2800" dirty="0"/>
              <a:t>Macro Placer in OpenROAD:  Hier-RTLMP</a:t>
            </a:r>
          </a:p>
        </p:txBody>
      </p:sp>
      <p:sp>
        <p:nvSpPr>
          <p:cNvPr id="11" name="Oval 10">
            <a:extLst>
              <a:ext uri="{FF2B5EF4-FFF2-40B4-BE49-F238E27FC236}">
                <a16:creationId xmlns:a16="http://schemas.microsoft.com/office/drawing/2014/main" id="{6B792CB9-2243-F3D8-432A-171850F78DB1}"/>
              </a:ext>
            </a:extLst>
          </p:cNvPr>
          <p:cNvSpPr/>
          <p:nvPr/>
        </p:nvSpPr>
        <p:spPr bwMode="auto">
          <a:xfrm>
            <a:off x="92603" y="1093302"/>
            <a:ext cx="2632364" cy="4336473"/>
          </a:xfrm>
          <a:prstGeom prst="ellipse">
            <a:avLst/>
          </a:prstGeom>
          <a:solidFill>
            <a:schemeClr val="accent5">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2" name="TextBox 11">
            <a:extLst>
              <a:ext uri="{FF2B5EF4-FFF2-40B4-BE49-F238E27FC236}">
                <a16:creationId xmlns:a16="http://schemas.microsoft.com/office/drawing/2014/main" id="{1A0BB0FA-6176-0D78-0327-9BB91E31269D}"/>
              </a:ext>
            </a:extLst>
          </p:cNvPr>
          <p:cNvSpPr txBox="1"/>
          <p:nvPr/>
        </p:nvSpPr>
        <p:spPr>
          <a:xfrm>
            <a:off x="20774" y="3006962"/>
            <a:ext cx="2632364"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Hier-RTLMP</a:t>
            </a:r>
          </a:p>
        </p:txBody>
      </p:sp>
      <p:sp>
        <p:nvSpPr>
          <p:cNvPr id="4" name="Content Placeholder 2">
            <a:extLst>
              <a:ext uri="{FF2B5EF4-FFF2-40B4-BE49-F238E27FC236}">
                <a16:creationId xmlns:a16="http://schemas.microsoft.com/office/drawing/2014/main" id="{8B3FD0DC-73BB-BB4A-5800-754A4147C038}"/>
              </a:ext>
            </a:extLst>
          </p:cNvPr>
          <p:cNvSpPr txBox="1">
            <a:spLocks/>
          </p:cNvSpPr>
          <p:nvPr/>
        </p:nvSpPr>
        <p:spPr bwMode="auto">
          <a:xfrm>
            <a:off x="1804202" y="834680"/>
            <a:ext cx="7190508" cy="247000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lvl="1"/>
            <a:r>
              <a:rPr lang="en-US" sz="3200" i="1" dirty="0"/>
              <a:t>Conceptual abstractions devised by the frontend designer</a:t>
            </a:r>
            <a:endParaRPr lang="en-US" sz="3200" i="1" kern="0" dirty="0"/>
          </a:p>
          <a:p>
            <a:pPr lvl="3" defTabSz="914400"/>
            <a:r>
              <a:rPr lang="en-US" sz="2400" kern="0" dirty="0"/>
              <a:t>Through converting the structural netlist representation of the RTL design into a clustered netlist</a:t>
            </a:r>
          </a:p>
          <a:p>
            <a:pPr lvl="2" defTabSz="914400"/>
            <a:endParaRPr lang="en-US" sz="1800" b="1" kern="0" dirty="0"/>
          </a:p>
          <a:p>
            <a:pPr marL="0" indent="0" defTabSz="914400">
              <a:buFontTx/>
              <a:buNone/>
            </a:pPr>
            <a:endParaRPr lang="en-US" sz="2400" b="1" kern="0" dirty="0"/>
          </a:p>
        </p:txBody>
      </p:sp>
      <p:pic>
        <p:nvPicPr>
          <p:cNvPr id="5" name="Picture 4" descr="Graphical user interface, diagram&#10;&#10;Description automatically generated">
            <a:extLst>
              <a:ext uri="{FF2B5EF4-FFF2-40B4-BE49-F238E27FC236}">
                <a16:creationId xmlns:a16="http://schemas.microsoft.com/office/drawing/2014/main" id="{ED4838CD-012E-EE5B-1E4B-3F4B421D7A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24" t="4194" r="11667" b="6753"/>
          <a:stretch/>
        </p:blipFill>
        <p:spPr bwMode="auto">
          <a:xfrm>
            <a:off x="3325060" y="3141779"/>
            <a:ext cx="3336866" cy="330482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extLst>
              <a:ext uri="{FF2B5EF4-FFF2-40B4-BE49-F238E27FC236}">
                <a16:creationId xmlns:a16="http://schemas.microsoft.com/office/drawing/2014/main" id="{AA62BF72-5230-2C47-1410-D6198BE26BDE}"/>
              </a:ext>
            </a:extLst>
          </p:cNvPr>
          <p:cNvSpPr/>
          <p:nvPr/>
        </p:nvSpPr>
        <p:spPr bwMode="auto">
          <a:xfrm>
            <a:off x="6190890" y="3468627"/>
            <a:ext cx="788276" cy="261926"/>
          </a:xfrm>
          <a:prstGeom prst="leftArrow">
            <a:avLst/>
          </a:prstGeom>
          <a:solidFill>
            <a:srgbClr val="00B0F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Arrow: Left 6">
            <a:extLst>
              <a:ext uri="{FF2B5EF4-FFF2-40B4-BE49-F238E27FC236}">
                <a16:creationId xmlns:a16="http://schemas.microsoft.com/office/drawing/2014/main" id="{E6B91C86-0187-6280-79C8-22C86F1AF4A4}"/>
              </a:ext>
            </a:extLst>
          </p:cNvPr>
          <p:cNvSpPr/>
          <p:nvPr/>
        </p:nvSpPr>
        <p:spPr bwMode="auto">
          <a:xfrm>
            <a:off x="5399456" y="4457528"/>
            <a:ext cx="1477762" cy="261926"/>
          </a:xfrm>
          <a:prstGeom prst="leftArrow">
            <a:avLst/>
          </a:prstGeom>
          <a:solidFill>
            <a:srgbClr val="00B0F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8" name="TextBox 7">
            <a:extLst>
              <a:ext uri="{FF2B5EF4-FFF2-40B4-BE49-F238E27FC236}">
                <a16:creationId xmlns:a16="http://schemas.microsoft.com/office/drawing/2014/main" id="{832E1A25-8244-D8F5-C841-FD8F9C980319}"/>
              </a:ext>
            </a:extLst>
          </p:cNvPr>
          <p:cNvSpPr txBox="1"/>
          <p:nvPr/>
        </p:nvSpPr>
        <p:spPr>
          <a:xfrm>
            <a:off x="7074971" y="3368757"/>
            <a:ext cx="1091966" cy="461665"/>
          </a:xfrm>
          <a:prstGeom prst="rect">
            <a:avLst/>
          </a:prstGeom>
          <a:noFill/>
        </p:spPr>
        <p:txBody>
          <a:bodyPr wrap="none" rtlCol="0">
            <a:spAutoFit/>
          </a:bodyPr>
          <a:lstStyle/>
          <a:p>
            <a:r>
              <a:rPr lang="en-US" sz="2400" kern="0" dirty="0">
                <a:solidFill>
                  <a:schemeClr val="tx1"/>
                </a:solidFill>
                <a:latin typeface="Arial" panose="020B0604020202020204" pitchFamily="34" charset="0"/>
                <a:cs typeface="Arial" panose="020B0604020202020204" pitchFamily="34" charset="0"/>
              </a:rPr>
              <a:t>cluster</a:t>
            </a:r>
          </a:p>
        </p:txBody>
      </p:sp>
      <p:sp>
        <p:nvSpPr>
          <p:cNvPr id="9" name="TextBox 8">
            <a:extLst>
              <a:ext uri="{FF2B5EF4-FFF2-40B4-BE49-F238E27FC236}">
                <a16:creationId xmlns:a16="http://schemas.microsoft.com/office/drawing/2014/main" id="{FA78E8CE-CC0A-31BA-C1EB-C69A01D555AE}"/>
              </a:ext>
            </a:extLst>
          </p:cNvPr>
          <p:cNvSpPr txBox="1"/>
          <p:nvPr/>
        </p:nvSpPr>
        <p:spPr>
          <a:xfrm>
            <a:off x="6913644" y="4172992"/>
            <a:ext cx="1829347" cy="830997"/>
          </a:xfrm>
          <a:prstGeom prst="rect">
            <a:avLst/>
          </a:prstGeom>
          <a:noFill/>
        </p:spPr>
        <p:txBody>
          <a:bodyPr wrap="none" rtlCol="0">
            <a:spAutoFit/>
          </a:bodyPr>
          <a:lstStyle/>
          <a:p>
            <a:r>
              <a:rPr lang="en-US" sz="2400" kern="0" dirty="0">
                <a:solidFill>
                  <a:srgbClr val="002060"/>
                </a:solidFill>
                <a:latin typeface="Arial" panose="020B0604020202020204" pitchFamily="34" charset="0"/>
                <a:cs typeface="Arial" panose="020B0604020202020204" pitchFamily="34" charset="0"/>
              </a:rPr>
              <a:t>  </a:t>
            </a:r>
            <a:r>
              <a:rPr lang="en-US" sz="2400" kern="0" dirty="0">
                <a:solidFill>
                  <a:schemeClr val="tx1"/>
                </a:solidFill>
                <a:latin typeface="Arial" panose="020B0604020202020204" pitchFamily="34" charset="0"/>
                <a:cs typeface="Arial" panose="020B0604020202020204" pitchFamily="34" charset="0"/>
              </a:rPr>
              <a:t>bundled </a:t>
            </a:r>
          </a:p>
          <a:p>
            <a:r>
              <a:rPr lang="en-US" sz="2400" kern="0" dirty="0">
                <a:solidFill>
                  <a:schemeClr val="tx1"/>
                </a:solidFill>
                <a:latin typeface="Arial" panose="020B0604020202020204" pitchFamily="34" charset="0"/>
                <a:cs typeface="Arial" panose="020B0604020202020204" pitchFamily="34" charset="0"/>
              </a:rPr>
              <a:t>connections</a:t>
            </a:r>
          </a:p>
        </p:txBody>
      </p:sp>
      <p:sp>
        <p:nvSpPr>
          <p:cNvPr id="10" name="Footer Placeholder 2">
            <a:extLst>
              <a:ext uri="{FF2B5EF4-FFF2-40B4-BE49-F238E27FC236}">
                <a16:creationId xmlns:a16="http://schemas.microsoft.com/office/drawing/2014/main" id="{7AB87B1C-69BB-3792-076E-9BBD40892700}"/>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262622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C9C13-AE75-2E5D-71F9-A112A55AFC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733B38-9C68-438C-C0D7-F83CC1836B9D}"/>
              </a:ext>
            </a:extLst>
          </p:cNvPr>
          <p:cNvSpPr>
            <a:spLocks noGrp="1"/>
          </p:cNvSpPr>
          <p:nvPr>
            <p:ph type="title"/>
          </p:nvPr>
        </p:nvSpPr>
        <p:spPr/>
        <p:txBody>
          <a:bodyPr/>
          <a:lstStyle/>
          <a:p>
            <a:r>
              <a:rPr lang="en-US" sz="2800" dirty="0"/>
              <a:t>Macro Placer in OpenROAD:  Hier-RTLMP</a:t>
            </a:r>
          </a:p>
        </p:txBody>
      </p:sp>
      <p:sp>
        <p:nvSpPr>
          <p:cNvPr id="11" name="Oval 10">
            <a:extLst>
              <a:ext uri="{FF2B5EF4-FFF2-40B4-BE49-F238E27FC236}">
                <a16:creationId xmlns:a16="http://schemas.microsoft.com/office/drawing/2014/main" id="{86F618B4-1840-D4C3-137F-D68E97AE6DE9}"/>
              </a:ext>
            </a:extLst>
          </p:cNvPr>
          <p:cNvSpPr/>
          <p:nvPr/>
        </p:nvSpPr>
        <p:spPr bwMode="auto">
          <a:xfrm>
            <a:off x="92603" y="1093302"/>
            <a:ext cx="2632364" cy="4336473"/>
          </a:xfrm>
          <a:prstGeom prst="ellipse">
            <a:avLst/>
          </a:prstGeom>
          <a:solidFill>
            <a:schemeClr val="accent5">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2" name="TextBox 11">
            <a:extLst>
              <a:ext uri="{FF2B5EF4-FFF2-40B4-BE49-F238E27FC236}">
                <a16:creationId xmlns:a16="http://schemas.microsoft.com/office/drawing/2014/main" id="{75A04BFB-407D-16CE-D7CD-DE12D837D3D6}"/>
              </a:ext>
            </a:extLst>
          </p:cNvPr>
          <p:cNvSpPr txBox="1"/>
          <p:nvPr/>
        </p:nvSpPr>
        <p:spPr>
          <a:xfrm>
            <a:off x="20774" y="3006962"/>
            <a:ext cx="2632364"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Hier-RTLMP</a:t>
            </a:r>
          </a:p>
        </p:txBody>
      </p:sp>
      <p:sp>
        <p:nvSpPr>
          <p:cNvPr id="14" name="Content Placeholder 2">
            <a:extLst>
              <a:ext uri="{FF2B5EF4-FFF2-40B4-BE49-F238E27FC236}">
                <a16:creationId xmlns:a16="http://schemas.microsoft.com/office/drawing/2014/main" id="{36DB1C74-B0F0-43CD-719D-94E0744D972F}"/>
              </a:ext>
            </a:extLst>
          </p:cNvPr>
          <p:cNvSpPr txBox="1">
            <a:spLocks/>
          </p:cNvSpPr>
          <p:nvPr/>
        </p:nvSpPr>
        <p:spPr bwMode="auto">
          <a:xfrm>
            <a:off x="1804202" y="834680"/>
            <a:ext cx="7339798" cy="247000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lvl="1"/>
            <a:r>
              <a:rPr lang="en-US" sz="3200" i="1" dirty="0"/>
              <a:t>Functional interactions</a:t>
            </a:r>
            <a:endParaRPr lang="en-US" sz="3200" i="1" kern="0" dirty="0"/>
          </a:p>
          <a:p>
            <a:pPr lvl="3"/>
            <a:r>
              <a:rPr lang="en-US" sz="2400" dirty="0"/>
              <a:t>Through analyzing the dataflow between logical modules (including Input-Output pins)</a:t>
            </a:r>
          </a:p>
          <a:p>
            <a:pPr lvl="3" defTabSz="914400"/>
            <a:endParaRPr lang="en-US" sz="2400" kern="0" dirty="0"/>
          </a:p>
          <a:p>
            <a:pPr lvl="2" defTabSz="914400"/>
            <a:endParaRPr lang="en-US" sz="1800" b="1" kern="0" dirty="0"/>
          </a:p>
          <a:p>
            <a:pPr marL="0" indent="0" defTabSz="914400">
              <a:buFontTx/>
              <a:buNone/>
            </a:pPr>
            <a:endParaRPr lang="en-US" sz="2400" b="1" kern="0" dirty="0"/>
          </a:p>
        </p:txBody>
      </p:sp>
      <p:grpSp>
        <p:nvGrpSpPr>
          <p:cNvPr id="15" name="Group 14">
            <a:extLst>
              <a:ext uri="{FF2B5EF4-FFF2-40B4-BE49-F238E27FC236}">
                <a16:creationId xmlns:a16="http://schemas.microsoft.com/office/drawing/2014/main" id="{6BDD6961-F171-F989-AA74-5DCD255862E7}"/>
              </a:ext>
            </a:extLst>
          </p:cNvPr>
          <p:cNvGrpSpPr/>
          <p:nvPr/>
        </p:nvGrpSpPr>
        <p:grpSpPr>
          <a:xfrm>
            <a:off x="3118832" y="2611705"/>
            <a:ext cx="4887469" cy="2369948"/>
            <a:chOff x="3348908" y="3838732"/>
            <a:chExt cx="4887469" cy="2369948"/>
          </a:xfrm>
        </p:grpSpPr>
        <p:pic>
          <p:nvPicPr>
            <p:cNvPr id="16" name="Picture 10" descr="Diagram&#10;&#10;Description automatically generated">
              <a:extLst>
                <a:ext uri="{FF2B5EF4-FFF2-40B4-BE49-F238E27FC236}">
                  <a16:creationId xmlns:a16="http://schemas.microsoft.com/office/drawing/2014/main" id="{1292CD65-46C1-FBCD-9286-33D28AA9BBE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60" t="5602" r="6507" b="9991"/>
            <a:stretch/>
          </p:blipFill>
          <p:spPr bwMode="auto">
            <a:xfrm>
              <a:off x="5795093" y="3839548"/>
              <a:ext cx="2441284" cy="23691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agram&#10;&#10;Description automatically generated">
              <a:extLst>
                <a:ext uri="{FF2B5EF4-FFF2-40B4-BE49-F238E27FC236}">
                  <a16:creationId xmlns:a16="http://schemas.microsoft.com/office/drawing/2014/main" id="{245B1F64-2B56-C31B-20CF-A278ACB287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57" t="3895" r="7945" b="8284"/>
            <a:stretch/>
          </p:blipFill>
          <p:spPr bwMode="auto">
            <a:xfrm>
              <a:off x="3348908" y="3838732"/>
              <a:ext cx="2441284" cy="2369948"/>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Left 17">
              <a:extLst>
                <a:ext uri="{FF2B5EF4-FFF2-40B4-BE49-F238E27FC236}">
                  <a16:creationId xmlns:a16="http://schemas.microsoft.com/office/drawing/2014/main" id="{6D5DFF2A-7252-5043-8299-5BDD077E0D9F}"/>
                </a:ext>
              </a:extLst>
            </p:cNvPr>
            <p:cNvSpPr/>
            <p:nvPr/>
          </p:nvSpPr>
          <p:spPr bwMode="auto">
            <a:xfrm rot="351115">
              <a:off x="6860142" y="5244141"/>
              <a:ext cx="1150849" cy="174896"/>
            </a:xfrm>
            <a:prstGeom prst="leftArrow">
              <a:avLst/>
            </a:prstGeom>
            <a:solidFill>
              <a:srgbClr val="FFFF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9" name="Arrow: Left 18">
              <a:extLst>
                <a:ext uri="{FF2B5EF4-FFF2-40B4-BE49-F238E27FC236}">
                  <a16:creationId xmlns:a16="http://schemas.microsoft.com/office/drawing/2014/main" id="{BC5AB960-C4C1-C018-D9B3-BD6747E47F60}"/>
                </a:ext>
              </a:extLst>
            </p:cNvPr>
            <p:cNvSpPr/>
            <p:nvPr/>
          </p:nvSpPr>
          <p:spPr bwMode="auto">
            <a:xfrm rot="1722814">
              <a:off x="3709672" y="4737313"/>
              <a:ext cx="609600" cy="217205"/>
            </a:xfrm>
            <a:prstGeom prst="leftArrow">
              <a:avLst/>
            </a:prstGeom>
            <a:solidFill>
              <a:srgbClr val="FFFF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0" name="Flowchart: Connector 19">
              <a:extLst>
                <a:ext uri="{FF2B5EF4-FFF2-40B4-BE49-F238E27FC236}">
                  <a16:creationId xmlns:a16="http://schemas.microsoft.com/office/drawing/2014/main" id="{A50D2FE3-9924-0ECA-527B-AE36FF6C5877}"/>
                </a:ext>
              </a:extLst>
            </p:cNvPr>
            <p:cNvSpPr/>
            <p:nvPr/>
          </p:nvSpPr>
          <p:spPr bwMode="auto">
            <a:xfrm>
              <a:off x="6699173" y="4821209"/>
              <a:ext cx="274522" cy="286392"/>
            </a:xfrm>
            <a:prstGeom prst="flowChartConnector">
              <a:avLst/>
            </a:prstGeom>
            <a:noFill/>
            <a:ln w="28575" cap="flat" cmpd="sng" algn="ctr">
              <a:solidFill>
                <a:srgbClr val="92D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1" name="Flowchart: Connector 20">
              <a:extLst>
                <a:ext uri="{FF2B5EF4-FFF2-40B4-BE49-F238E27FC236}">
                  <a16:creationId xmlns:a16="http://schemas.microsoft.com/office/drawing/2014/main" id="{1641E782-CE59-0518-A4CE-5698A71B5322}"/>
                </a:ext>
              </a:extLst>
            </p:cNvPr>
            <p:cNvSpPr/>
            <p:nvPr/>
          </p:nvSpPr>
          <p:spPr bwMode="auto">
            <a:xfrm>
              <a:off x="4276544" y="4794936"/>
              <a:ext cx="274522" cy="286392"/>
            </a:xfrm>
            <a:prstGeom prst="flowChartConnector">
              <a:avLst/>
            </a:prstGeom>
            <a:noFill/>
            <a:ln w="28575" cap="flat" cmpd="sng" algn="ctr">
              <a:solidFill>
                <a:srgbClr val="92D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sp>
        <p:nvSpPr>
          <p:cNvPr id="4" name="Footer Placeholder 2">
            <a:extLst>
              <a:ext uri="{FF2B5EF4-FFF2-40B4-BE49-F238E27FC236}">
                <a16:creationId xmlns:a16="http://schemas.microsoft.com/office/drawing/2014/main" id="{A2984285-9219-2FF9-B7A0-C7283C08A9EF}"/>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321385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2F140-7E89-83F7-7791-AEC427158F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B54F90-E222-AFD5-92B5-DBF9E3FBE040}"/>
              </a:ext>
            </a:extLst>
          </p:cNvPr>
          <p:cNvSpPr>
            <a:spLocks noGrp="1"/>
          </p:cNvSpPr>
          <p:nvPr>
            <p:ph type="title"/>
          </p:nvPr>
        </p:nvSpPr>
        <p:spPr/>
        <p:txBody>
          <a:bodyPr/>
          <a:lstStyle/>
          <a:p>
            <a:r>
              <a:rPr lang="en-US" sz="2800" dirty="0"/>
              <a:t>Macro Placer in OpenROAD:  Hier-RTLMP</a:t>
            </a:r>
          </a:p>
        </p:txBody>
      </p:sp>
      <p:sp>
        <p:nvSpPr>
          <p:cNvPr id="11" name="Oval 10">
            <a:extLst>
              <a:ext uri="{FF2B5EF4-FFF2-40B4-BE49-F238E27FC236}">
                <a16:creationId xmlns:a16="http://schemas.microsoft.com/office/drawing/2014/main" id="{54D456B8-028C-2D75-DE46-63F880743921}"/>
              </a:ext>
            </a:extLst>
          </p:cNvPr>
          <p:cNvSpPr/>
          <p:nvPr/>
        </p:nvSpPr>
        <p:spPr bwMode="auto">
          <a:xfrm>
            <a:off x="92603" y="1093302"/>
            <a:ext cx="2632364" cy="4336473"/>
          </a:xfrm>
          <a:prstGeom prst="ellipse">
            <a:avLst/>
          </a:prstGeom>
          <a:solidFill>
            <a:schemeClr val="accent5">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2" name="TextBox 11">
            <a:extLst>
              <a:ext uri="{FF2B5EF4-FFF2-40B4-BE49-F238E27FC236}">
                <a16:creationId xmlns:a16="http://schemas.microsoft.com/office/drawing/2014/main" id="{CEE656C2-1F50-ABE7-C0D6-5983894B2B05}"/>
              </a:ext>
            </a:extLst>
          </p:cNvPr>
          <p:cNvSpPr txBox="1"/>
          <p:nvPr/>
        </p:nvSpPr>
        <p:spPr>
          <a:xfrm>
            <a:off x="20774" y="3006962"/>
            <a:ext cx="2632364"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Hier-RTLMP</a:t>
            </a:r>
          </a:p>
        </p:txBody>
      </p:sp>
      <p:sp>
        <p:nvSpPr>
          <p:cNvPr id="14" name="Content Placeholder 2">
            <a:extLst>
              <a:ext uri="{FF2B5EF4-FFF2-40B4-BE49-F238E27FC236}">
                <a16:creationId xmlns:a16="http://schemas.microsoft.com/office/drawing/2014/main" id="{1D5FD84A-6630-1644-5AF4-06B17D82B2DF}"/>
              </a:ext>
            </a:extLst>
          </p:cNvPr>
          <p:cNvSpPr txBox="1">
            <a:spLocks/>
          </p:cNvSpPr>
          <p:nvPr/>
        </p:nvSpPr>
        <p:spPr bwMode="auto">
          <a:xfrm>
            <a:off x="2049729" y="873786"/>
            <a:ext cx="7190508" cy="270712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lvl="1"/>
            <a:r>
              <a:rPr lang="en-US" sz="3200" i="1" dirty="0"/>
              <a:t>Macro placement guidance</a:t>
            </a:r>
            <a:endParaRPr lang="en-US" sz="3200" i="1" kern="0" dirty="0"/>
          </a:p>
          <a:p>
            <a:pPr lvl="3"/>
            <a:r>
              <a:rPr lang="en-US" sz="2400" dirty="0"/>
              <a:t>Through pushing macros to their preferred locations</a:t>
            </a:r>
          </a:p>
          <a:p>
            <a:pPr lvl="3"/>
            <a:r>
              <a:rPr lang="en-US" sz="2400" kern="0" dirty="0"/>
              <a:t>Macro placement blockages</a:t>
            </a:r>
          </a:p>
          <a:p>
            <a:pPr lvl="3"/>
            <a:r>
              <a:rPr lang="en-US" sz="2400" kern="0" dirty="0"/>
              <a:t>Small dead space (notch) avoidance </a:t>
            </a:r>
          </a:p>
          <a:p>
            <a:pPr lvl="3"/>
            <a:r>
              <a:rPr lang="en-US" sz="2400" kern="0" dirty="0"/>
              <a:t>Pushing macros to peripheries</a:t>
            </a:r>
          </a:p>
          <a:p>
            <a:pPr lvl="3"/>
            <a:endParaRPr lang="en-US" sz="2400" kern="0" dirty="0"/>
          </a:p>
          <a:p>
            <a:pPr lvl="3"/>
            <a:endParaRPr lang="en-US" sz="2400" kern="0" dirty="0"/>
          </a:p>
          <a:p>
            <a:pPr lvl="3"/>
            <a:endParaRPr lang="en-US" sz="2400" kern="0" dirty="0"/>
          </a:p>
          <a:p>
            <a:pPr lvl="2" defTabSz="914400"/>
            <a:endParaRPr lang="en-US" sz="1800" b="1" kern="0" dirty="0"/>
          </a:p>
          <a:p>
            <a:pPr marL="0" indent="0" defTabSz="914400">
              <a:buFontTx/>
              <a:buNone/>
            </a:pPr>
            <a:endParaRPr lang="en-US" sz="2400" b="1" kern="0" dirty="0"/>
          </a:p>
        </p:txBody>
      </p:sp>
      <p:pic>
        <p:nvPicPr>
          <p:cNvPr id="7" name="Picture 6" descr="Chart&#10;&#10;Description automatically generated">
            <a:extLst>
              <a:ext uri="{FF2B5EF4-FFF2-40B4-BE49-F238E27FC236}">
                <a16:creationId xmlns:a16="http://schemas.microsoft.com/office/drawing/2014/main" id="{E866C4E6-64AF-1D73-3508-600F22309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324" y="3534472"/>
            <a:ext cx="2549788" cy="2725973"/>
          </a:xfrm>
          <a:prstGeom prst="rect">
            <a:avLst/>
          </a:prstGeom>
        </p:spPr>
      </p:pic>
      <p:sp>
        <p:nvSpPr>
          <p:cNvPr id="8" name="Arrow: Left 7">
            <a:extLst>
              <a:ext uri="{FF2B5EF4-FFF2-40B4-BE49-F238E27FC236}">
                <a16:creationId xmlns:a16="http://schemas.microsoft.com/office/drawing/2014/main" id="{1AEF8BDB-5615-666D-4941-0EB936DF0ED1}"/>
              </a:ext>
            </a:extLst>
          </p:cNvPr>
          <p:cNvSpPr/>
          <p:nvPr/>
        </p:nvSpPr>
        <p:spPr bwMode="auto">
          <a:xfrm rot="10800000">
            <a:off x="4202982" y="5321061"/>
            <a:ext cx="1477762" cy="261926"/>
          </a:xfrm>
          <a:prstGeom prst="leftArrow">
            <a:avLst/>
          </a:prstGeom>
          <a:solidFill>
            <a:srgbClr val="00B0F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9" name="TextBox 8">
            <a:extLst>
              <a:ext uri="{FF2B5EF4-FFF2-40B4-BE49-F238E27FC236}">
                <a16:creationId xmlns:a16="http://schemas.microsoft.com/office/drawing/2014/main" id="{620B589E-BA97-6620-C0E0-AAE51A1A9A8A}"/>
              </a:ext>
            </a:extLst>
          </p:cNvPr>
          <p:cNvSpPr txBox="1"/>
          <p:nvPr/>
        </p:nvSpPr>
        <p:spPr>
          <a:xfrm>
            <a:off x="3094985" y="5204173"/>
            <a:ext cx="1107996" cy="461665"/>
          </a:xfrm>
          <a:prstGeom prst="rect">
            <a:avLst/>
          </a:prstGeom>
          <a:noFill/>
        </p:spPr>
        <p:txBody>
          <a:bodyPr wrap="none" rtlCol="0">
            <a:spAutoFit/>
          </a:bodyPr>
          <a:lstStyle/>
          <a:p>
            <a:r>
              <a:rPr lang="en-US" sz="2400" kern="0" dirty="0">
                <a:solidFill>
                  <a:srgbClr val="002060"/>
                </a:solidFill>
                <a:latin typeface="Arial" panose="020B0604020202020204" pitchFamily="34" charset="0"/>
                <a:cs typeface="Arial" panose="020B0604020202020204" pitchFamily="34" charset="0"/>
              </a:rPr>
              <a:t>  notch</a:t>
            </a:r>
          </a:p>
        </p:txBody>
      </p:sp>
      <p:sp>
        <p:nvSpPr>
          <p:cNvPr id="4" name="Footer Placeholder 2">
            <a:extLst>
              <a:ext uri="{FF2B5EF4-FFF2-40B4-BE49-F238E27FC236}">
                <a16:creationId xmlns:a16="http://schemas.microsoft.com/office/drawing/2014/main" id="{E2A720C9-F76E-5F48-5A27-780A1FE4B1E6}"/>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273065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B0F0C-74BB-92EA-2370-597A2FAD5F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B62480-B023-37F2-1CD8-FC656906F9EE}"/>
              </a:ext>
            </a:extLst>
          </p:cNvPr>
          <p:cNvSpPr>
            <a:spLocks noGrp="1"/>
          </p:cNvSpPr>
          <p:nvPr>
            <p:ph type="title"/>
          </p:nvPr>
        </p:nvSpPr>
        <p:spPr/>
        <p:txBody>
          <a:bodyPr/>
          <a:lstStyle/>
          <a:p>
            <a:r>
              <a:rPr lang="en-US" sz="2800" dirty="0"/>
              <a:t>Macro Placer in OpenROAD:  Hier-RTLMP</a:t>
            </a:r>
          </a:p>
        </p:txBody>
      </p:sp>
      <p:sp>
        <p:nvSpPr>
          <p:cNvPr id="11" name="Oval 10">
            <a:extLst>
              <a:ext uri="{FF2B5EF4-FFF2-40B4-BE49-F238E27FC236}">
                <a16:creationId xmlns:a16="http://schemas.microsoft.com/office/drawing/2014/main" id="{CB5784E3-9552-F6AD-FD6E-7E64D6C29191}"/>
              </a:ext>
            </a:extLst>
          </p:cNvPr>
          <p:cNvSpPr/>
          <p:nvPr/>
        </p:nvSpPr>
        <p:spPr bwMode="auto">
          <a:xfrm>
            <a:off x="92603" y="1093302"/>
            <a:ext cx="2632364" cy="4336473"/>
          </a:xfrm>
          <a:prstGeom prst="ellipse">
            <a:avLst/>
          </a:prstGeom>
          <a:solidFill>
            <a:schemeClr val="accent5">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2" name="TextBox 11">
            <a:extLst>
              <a:ext uri="{FF2B5EF4-FFF2-40B4-BE49-F238E27FC236}">
                <a16:creationId xmlns:a16="http://schemas.microsoft.com/office/drawing/2014/main" id="{481AACF1-082F-A991-60F6-CFBC41928064}"/>
              </a:ext>
            </a:extLst>
          </p:cNvPr>
          <p:cNvSpPr txBox="1"/>
          <p:nvPr/>
        </p:nvSpPr>
        <p:spPr>
          <a:xfrm>
            <a:off x="20774" y="3006962"/>
            <a:ext cx="2632364"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Hier-RTLMP</a:t>
            </a:r>
          </a:p>
        </p:txBody>
      </p:sp>
      <p:sp>
        <p:nvSpPr>
          <p:cNvPr id="14" name="Content Placeholder 2">
            <a:extLst>
              <a:ext uri="{FF2B5EF4-FFF2-40B4-BE49-F238E27FC236}">
                <a16:creationId xmlns:a16="http://schemas.microsoft.com/office/drawing/2014/main" id="{78100539-1026-9737-90FB-CE3C7D526D6E}"/>
              </a:ext>
            </a:extLst>
          </p:cNvPr>
          <p:cNvSpPr txBox="1">
            <a:spLocks/>
          </p:cNvSpPr>
          <p:nvPr/>
        </p:nvSpPr>
        <p:spPr bwMode="auto">
          <a:xfrm>
            <a:off x="1804202" y="834680"/>
            <a:ext cx="7190508" cy="247000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lvl="1"/>
            <a:r>
              <a:rPr lang="en-US" sz="3200" i="1" dirty="0"/>
              <a:t>Common constraints</a:t>
            </a:r>
            <a:endParaRPr lang="en-US" sz="3200" i="1" kern="0" dirty="0"/>
          </a:p>
          <a:p>
            <a:pPr lvl="3"/>
            <a:r>
              <a:rPr lang="en-US" sz="2400" dirty="0"/>
              <a:t>Fixed macro constraints</a:t>
            </a:r>
          </a:p>
          <a:p>
            <a:pPr lvl="3"/>
            <a:endParaRPr lang="en-US" sz="2400" dirty="0"/>
          </a:p>
          <a:p>
            <a:pPr lvl="3"/>
            <a:r>
              <a:rPr lang="en-US" sz="2400" dirty="0"/>
              <a:t>Through pushing macros to their preferred locations</a:t>
            </a:r>
            <a:endParaRPr lang="en-US" sz="2400" kern="0" dirty="0"/>
          </a:p>
          <a:p>
            <a:pPr lvl="2" defTabSz="914400"/>
            <a:endParaRPr lang="en-US" sz="1800" b="1" kern="0" dirty="0"/>
          </a:p>
          <a:p>
            <a:pPr marL="0" indent="0" defTabSz="914400">
              <a:buFontTx/>
              <a:buNone/>
            </a:pPr>
            <a:endParaRPr lang="en-US" sz="2400" b="1" kern="0" dirty="0"/>
          </a:p>
        </p:txBody>
      </p:sp>
      <p:pic>
        <p:nvPicPr>
          <p:cNvPr id="4" name="Picture 3">
            <a:extLst>
              <a:ext uri="{FF2B5EF4-FFF2-40B4-BE49-F238E27FC236}">
                <a16:creationId xmlns:a16="http://schemas.microsoft.com/office/drawing/2014/main" id="{1907B02F-CC0C-906D-45AF-8733E28E10CE}"/>
              </a:ext>
            </a:extLst>
          </p:cNvPr>
          <p:cNvPicPr>
            <a:picLocks noChangeAspect="1"/>
          </p:cNvPicPr>
          <p:nvPr/>
        </p:nvPicPr>
        <p:blipFill>
          <a:blip r:embed="rId2"/>
          <a:stretch>
            <a:fillRect/>
          </a:stretch>
        </p:blipFill>
        <p:spPr>
          <a:xfrm>
            <a:off x="5378913" y="2932482"/>
            <a:ext cx="3089404" cy="3344778"/>
          </a:xfrm>
          <a:prstGeom prst="rect">
            <a:avLst/>
          </a:prstGeom>
        </p:spPr>
      </p:pic>
      <p:sp>
        <p:nvSpPr>
          <p:cNvPr id="5" name="Arrow: Left 4">
            <a:extLst>
              <a:ext uri="{FF2B5EF4-FFF2-40B4-BE49-F238E27FC236}">
                <a16:creationId xmlns:a16="http://schemas.microsoft.com/office/drawing/2014/main" id="{779C79D0-5C32-4F49-E7B0-301A61D317E5}"/>
              </a:ext>
            </a:extLst>
          </p:cNvPr>
          <p:cNvSpPr/>
          <p:nvPr/>
        </p:nvSpPr>
        <p:spPr bwMode="auto">
          <a:xfrm rot="10800000">
            <a:off x="4281807" y="4642550"/>
            <a:ext cx="1477762" cy="261926"/>
          </a:xfrm>
          <a:prstGeom prst="leftArrow">
            <a:avLst/>
          </a:prstGeom>
          <a:solidFill>
            <a:srgbClr val="00B0F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6" name="TextBox 5">
            <a:extLst>
              <a:ext uri="{FF2B5EF4-FFF2-40B4-BE49-F238E27FC236}">
                <a16:creationId xmlns:a16="http://schemas.microsoft.com/office/drawing/2014/main" id="{EE831C7C-18B0-E84D-EFDF-E0A343692E3A}"/>
              </a:ext>
            </a:extLst>
          </p:cNvPr>
          <p:cNvSpPr txBox="1"/>
          <p:nvPr/>
        </p:nvSpPr>
        <p:spPr>
          <a:xfrm>
            <a:off x="2912535" y="4358014"/>
            <a:ext cx="1436612" cy="830997"/>
          </a:xfrm>
          <a:prstGeom prst="rect">
            <a:avLst/>
          </a:prstGeom>
          <a:noFill/>
        </p:spPr>
        <p:txBody>
          <a:bodyPr wrap="none" rtlCol="0">
            <a:spAutoFit/>
          </a:bodyPr>
          <a:lstStyle/>
          <a:p>
            <a:r>
              <a:rPr lang="en-US" sz="2400" kern="0" dirty="0">
                <a:solidFill>
                  <a:srgbClr val="00206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macro </a:t>
            </a:r>
          </a:p>
          <a:p>
            <a:r>
              <a:rPr lang="en-US" sz="2400" dirty="0">
                <a:solidFill>
                  <a:schemeClr val="tx1"/>
                </a:solidFill>
                <a:latin typeface="Arial" panose="020B0604020202020204" pitchFamily="34" charset="0"/>
                <a:cs typeface="Arial" panose="020B0604020202020204" pitchFamily="34" charset="0"/>
              </a:rPr>
              <a:t>guidance</a:t>
            </a:r>
          </a:p>
        </p:txBody>
      </p:sp>
      <p:sp>
        <p:nvSpPr>
          <p:cNvPr id="7" name="Footer Placeholder 2">
            <a:extLst>
              <a:ext uri="{FF2B5EF4-FFF2-40B4-BE49-F238E27FC236}">
                <a16:creationId xmlns:a16="http://schemas.microsoft.com/office/drawing/2014/main" id="{BD4B18A8-1EAD-27CF-3F97-3F7AFFC2B60C}"/>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48527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0EF70D-ACE4-E303-359F-D75FE5A4395A}"/>
              </a:ext>
            </a:extLst>
          </p:cNvPr>
          <p:cNvSpPr/>
          <p:nvPr/>
        </p:nvSpPr>
        <p:spPr>
          <a:xfrm>
            <a:off x="3443162" y="2242550"/>
            <a:ext cx="4913453" cy="323448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solidFill>
            </a:endParaRPr>
          </a:p>
        </p:txBody>
      </p:sp>
      <p:sp>
        <p:nvSpPr>
          <p:cNvPr id="33" name="Arrow: U-Turn 32">
            <a:extLst>
              <a:ext uri="{FF2B5EF4-FFF2-40B4-BE49-F238E27FC236}">
                <a16:creationId xmlns:a16="http://schemas.microsoft.com/office/drawing/2014/main" id="{4266DCC4-75EB-1F51-47EA-540E639CBC6A}"/>
              </a:ext>
            </a:extLst>
          </p:cNvPr>
          <p:cNvSpPr/>
          <p:nvPr/>
        </p:nvSpPr>
        <p:spPr>
          <a:xfrm rot="16200000">
            <a:off x="3667355" y="4426102"/>
            <a:ext cx="972647" cy="451826"/>
          </a:xfrm>
          <a:prstGeom prst="utur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FD0DC75-A3A1-7553-3DDF-7B06B8A975C5}"/>
              </a:ext>
            </a:extLst>
          </p:cNvPr>
          <p:cNvSpPr>
            <a:spLocks noGrp="1"/>
          </p:cNvSpPr>
          <p:nvPr>
            <p:ph type="title"/>
          </p:nvPr>
        </p:nvSpPr>
        <p:spPr/>
        <p:txBody>
          <a:bodyPr/>
          <a:lstStyle/>
          <a:p>
            <a:r>
              <a:rPr lang="en-US" dirty="0"/>
              <a:t>Hier-RTLMP flow      </a:t>
            </a:r>
            <a:r>
              <a:rPr lang="en-US" sz="2400" b="0" dirty="0"/>
              <a:t>(paper: </a:t>
            </a:r>
            <a:r>
              <a:rPr lang="en-US" sz="2400" b="0" dirty="0">
                <a:hlinkClick r:id="rId2"/>
              </a:rPr>
              <a:t>link</a:t>
            </a:r>
            <a:r>
              <a:rPr lang="en-US" sz="2400" b="0" dirty="0"/>
              <a:t>)</a:t>
            </a:r>
            <a:endParaRPr lang="en-US" b="0" dirty="0"/>
          </a:p>
        </p:txBody>
      </p:sp>
      <p:sp>
        <p:nvSpPr>
          <p:cNvPr id="4" name="Rounded Rectangle 3">
            <a:extLst>
              <a:ext uri="{FF2B5EF4-FFF2-40B4-BE49-F238E27FC236}">
                <a16:creationId xmlns:a16="http://schemas.microsoft.com/office/drawing/2014/main" id="{6CF00DC1-EF12-9D64-B563-4D6743947669}"/>
              </a:ext>
            </a:extLst>
          </p:cNvPr>
          <p:cNvSpPr/>
          <p:nvPr/>
        </p:nvSpPr>
        <p:spPr bwMode="auto">
          <a:xfrm>
            <a:off x="4276386" y="2456722"/>
            <a:ext cx="2769752" cy="344904"/>
          </a:xfrm>
          <a:prstGeom prst="roundRect">
            <a:avLst/>
          </a:prstGeom>
          <a:solidFill>
            <a:srgbClr val="FFC00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5" name="Content Placeholder 2">
            <a:extLst>
              <a:ext uri="{FF2B5EF4-FFF2-40B4-BE49-F238E27FC236}">
                <a16:creationId xmlns:a16="http://schemas.microsoft.com/office/drawing/2014/main" id="{76852A4F-1398-3921-A17D-240F11B50B0E}"/>
              </a:ext>
            </a:extLst>
          </p:cNvPr>
          <p:cNvSpPr txBox="1">
            <a:spLocks/>
          </p:cNvSpPr>
          <p:nvPr/>
        </p:nvSpPr>
        <p:spPr>
          <a:xfrm>
            <a:off x="195047" y="672110"/>
            <a:ext cx="8836025" cy="5775542"/>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b="1"/>
          </a:p>
          <a:p>
            <a:endParaRPr lang="en-US" b="1" dirty="0"/>
          </a:p>
        </p:txBody>
      </p:sp>
      <p:sp>
        <p:nvSpPr>
          <p:cNvPr id="6" name="Rectangle: Rounded Corners 5">
            <a:extLst>
              <a:ext uri="{FF2B5EF4-FFF2-40B4-BE49-F238E27FC236}">
                <a16:creationId xmlns:a16="http://schemas.microsoft.com/office/drawing/2014/main" id="{AC50FA97-FCDA-E81A-3B72-CD119D532C34}"/>
              </a:ext>
            </a:extLst>
          </p:cNvPr>
          <p:cNvSpPr/>
          <p:nvPr/>
        </p:nvSpPr>
        <p:spPr>
          <a:xfrm>
            <a:off x="514046" y="2242550"/>
            <a:ext cx="2102438" cy="32344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6B4B60F-3FE1-0DBE-699A-20DFF1456E64}"/>
              </a:ext>
            </a:extLst>
          </p:cNvPr>
          <p:cNvSpPr/>
          <p:nvPr/>
        </p:nvSpPr>
        <p:spPr>
          <a:xfrm>
            <a:off x="4209734" y="1188307"/>
            <a:ext cx="2836405" cy="64168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1000" b="1" dirty="0">
                <a:solidFill>
                  <a:schemeClr val="tx1"/>
                </a:solidFill>
                <a:latin typeface="Calibri" panose="020F0502020204030204" pitchFamily="34" charset="0"/>
                <a:cs typeface="Calibri" panose="020F0502020204030204" pitchFamily="34" charset="0"/>
              </a:rPr>
              <a:t>.def (floorplan def with placed IO pins)</a:t>
            </a:r>
          </a:p>
          <a:p>
            <a:pPr marL="457200" indent="-457200">
              <a:buFont typeface="Arial" panose="020B0604020202020204" pitchFamily="34" charset="0"/>
              <a:buChar char="•"/>
            </a:pPr>
            <a:r>
              <a:rPr lang="en-US" sz="1000" b="1" dirty="0">
                <a:solidFill>
                  <a:schemeClr val="tx1"/>
                </a:solidFill>
                <a:latin typeface="Calibri" panose="020F0502020204030204" pitchFamily="34" charset="0"/>
                <a:cs typeface="Calibri" panose="020F0502020204030204" pitchFamily="34" charset="0"/>
              </a:rPr>
              <a:t>.v (hierarchical gate-level netlist)</a:t>
            </a:r>
          </a:p>
          <a:p>
            <a:pPr marL="457200" indent="-457200">
              <a:buFont typeface="Arial" panose="020B0604020202020204" pitchFamily="34" charset="0"/>
              <a:buChar char="•"/>
            </a:pPr>
            <a:r>
              <a:rPr lang="en-US" sz="1000" b="1" dirty="0">
                <a:solidFill>
                  <a:schemeClr val="tx1"/>
                </a:solidFill>
                <a:latin typeface="Calibri" panose="020F0502020204030204" pitchFamily="34" charset="0"/>
                <a:cs typeface="Calibri" panose="020F0502020204030204" pitchFamily="34" charset="0"/>
              </a:rPr>
              <a:t>.lef + .lib  + .sdc</a:t>
            </a:r>
          </a:p>
        </p:txBody>
      </p:sp>
      <p:sp>
        <p:nvSpPr>
          <p:cNvPr id="9" name="Rectangle: Rounded Corners 8">
            <a:extLst>
              <a:ext uri="{FF2B5EF4-FFF2-40B4-BE49-F238E27FC236}">
                <a16:creationId xmlns:a16="http://schemas.microsoft.com/office/drawing/2014/main" id="{6480E06F-951D-5E07-5C33-1387F19857FD}"/>
              </a:ext>
            </a:extLst>
          </p:cNvPr>
          <p:cNvSpPr/>
          <p:nvPr/>
        </p:nvSpPr>
        <p:spPr>
          <a:xfrm>
            <a:off x="4276386" y="2456722"/>
            <a:ext cx="2769752" cy="34490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Autoclustering Engine</a:t>
            </a:r>
          </a:p>
        </p:txBody>
      </p:sp>
      <p:sp>
        <p:nvSpPr>
          <p:cNvPr id="10" name="Rectangle: Rounded Corners 9">
            <a:extLst>
              <a:ext uri="{FF2B5EF4-FFF2-40B4-BE49-F238E27FC236}">
                <a16:creationId xmlns:a16="http://schemas.microsoft.com/office/drawing/2014/main" id="{37524055-C2BA-DAF6-820F-DB494DE7E73F}"/>
              </a:ext>
            </a:extLst>
          </p:cNvPr>
          <p:cNvSpPr/>
          <p:nvPr/>
        </p:nvSpPr>
        <p:spPr>
          <a:xfrm>
            <a:off x="4276386" y="3254982"/>
            <a:ext cx="2775286" cy="34490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Shape Engine</a:t>
            </a:r>
          </a:p>
        </p:txBody>
      </p:sp>
      <p:sp>
        <p:nvSpPr>
          <p:cNvPr id="11" name="Rectangle: Rounded Corners 10">
            <a:extLst>
              <a:ext uri="{FF2B5EF4-FFF2-40B4-BE49-F238E27FC236}">
                <a16:creationId xmlns:a16="http://schemas.microsoft.com/office/drawing/2014/main" id="{820556D8-BC14-BCB2-A60B-FC7C9A9DDEF4}"/>
              </a:ext>
            </a:extLst>
          </p:cNvPr>
          <p:cNvSpPr/>
          <p:nvPr/>
        </p:nvSpPr>
        <p:spPr>
          <a:xfrm>
            <a:off x="4281920" y="4080388"/>
            <a:ext cx="2764219" cy="34490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Macro Placement Engine</a:t>
            </a:r>
          </a:p>
        </p:txBody>
      </p:sp>
      <p:sp>
        <p:nvSpPr>
          <p:cNvPr id="12" name="Rectangle: Rounded Corners 11">
            <a:extLst>
              <a:ext uri="{FF2B5EF4-FFF2-40B4-BE49-F238E27FC236}">
                <a16:creationId xmlns:a16="http://schemas.microsoft.com/office/drawing/2014/main" id="{AC0438F7-558A-A459-1D2A-C3F80AB3B42C}"/>
              </a:ext>
            </a:extLst>
          </p:cNvPr>
          <p:cNvSpPr/>
          <p:nvPr/>
        </p:nvSpPr>
        <p:spPr>
          <a:xfrm>
            <a:off x="4276386" y="4895314"/>
            <a:ext cx="2769752" cy="34490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Pin Alignment Engine</a:t>
            </a:r>
          </a:p>
        </p:txBody>
      </p:sp>
      <p:sp>
        <p:nvSpPr>
          <p:cNvPr id="13" name="Rectangle: Rounded Corners 12">
            <a:extLst>
              <a:ext uri="{FF2B5EF4-FFF2-40B4-BE49-F238E27FC236}">
                <a16:creationId xmlns:a16="http://schemas.microsoft.com/office/drawing/2014/main" id="{154B0C89-B586-37A9-6E82-5A625606A936}"/>
              </a:ext>
            </a:extLst>
          </p:cNvPr>
          <p:cNvSpPr/>
          <p:nvPr/>
        </p:nvSpPr>
        <p:spPr>
          <a:xfrm>
            <a:off x="4209734" y="5812935"/>
            <a:ext cx="2847472" cy="2845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1000" b="1" dirty="0">
                <a:solidFill>
                  <a:schemeClr val="tx1"/>
                </a:solidFill>
                <a:latin typeface="Calibri" panose="020F0502020204030204" pitchFamily="34" charset="0"/>
                <a:cs typeface="Calibri" panose="020F0502020204030204" pitchFamily="34" charset="0"/>
              </a:rPr>
              <a:t>.def (floorplan def with placed macros)</a:t>
            </a:r>
          </a:p>
        </p:txBody>
      </p:sp>
      <p:sp>
        <p:nvSpPr>
          <p:cNvPr id="14" name="Arrow: Down 13">
            <a:extLst>
              <a:ext uri="{FF2B5EF4-FFF2-40B4-BE49-F238E27FC236}">
                <a16:creationId xmlns:a16="http://schemas.microsoft.com/office/drawing/2014/main" id="{B9C38C48-B3D8-8FB1-52DA-785E377CD701}"/>
              </a:ext>
            </a:extLst>
          </p:cNvPr>
          <p:cNvSpPr/>
          <p:nvPr/>
        </p:nvSpPr>
        <p:spPr>
          <a:xfrm>
            <a:off x="5549247" y="1948295"/>
            <a:ext cx="184489" cy="46714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8F6CDE7C-86D0-AEA4-9A4F-B2B186689130}"/>
              </a:ext>
            </a:extLst>
          </p:cNvPr>
          <p:cNvSpPr/>
          <p:nvPr/>
        </p:nvSpPr>
        <p:spPr>
          <a:xfrm>
            <a:off x="5549247" y="5267063"/>
            <a:ext cx="184489" cy="47870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1BA6300D-B341-0DCC-E3DA-3FB0F92F63B0}"/>
              </a:ext>
            </a:extLst>
          </p:cNvPr>
          <p:cNvSpPr/>
          <p:nvPr/>
        </p:nvSpPr>
        <p:spPr>
          <a:xfrm>
            <a:off x="5561278" y="4460158"/>
            <a:ext cx="172458" cy="40702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a:extLst>
              <a:ext uri="{FF2B5EF4-FFF2-40B4-BE49-F238E27FC236}">
                <a16:creationId xmlns:a16="http://schemas.microsoft.com/office/drawing/2014/main" id="{C5A67312-E4B4-A0CF-2A00-5ABD6AE70333}"/>
              </a:ext>
            </a:extLst>
          </p:cNvPr>
          <p:cNvSpPr/>
          <p:nvPr/>
        </p:nvSpPr>
        <p:spPr>
          <a:xfrm>
            <a:off x="5557268" y="3634752"/>
            <a:ext cx="176468" cy="4056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A2152896-CCD6-0271-8AD2-B28C2CAE68BC}"/>
              </a:ext>
            </a:extLst>
          </p:cNvPr>
          <p:cNvSpPr/>
          <p:nvPr/>
        </p:nvSpPr>
        <p:spPr>
          <a:xfrm>
            <a:off x="5549247" y="2841528"/>
            <a:ext cx="184489" cy="37475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1C6A9C3-D934-7F0E-57A2-085C7B9CC6EF}"/>
              </a:ext>
            </a:extLst>
          </p:cNvPr>
          <p:cNvSpPr txBox="1"/>
          <p:nvPr/>
        </p:nvSpPr>
        <p:spPr>
          <a:xfrm>
            <a:off x="3442469" y="3630133"/>
            <a:ext cx="178740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Hier-RTLMP</a:t>
            </a:r>
          </a:p>
        </p:txBody>
      </p:sp>
      <p:sp>
        <p:nvSpPr>
          <p:cNvPr id="20" name="TextBox 19">
            <a:extLst>
              <a:ext uri="{FF2B5EF4-FFF2-40B4-BE49-F238E27FC236}">
                <a16:creationId xmlns:a16="http://schemas.microsoft.com/office/drawing/2014/main" id="{2863FFB8-5CFD-7C7F-5108-BE4B3832E297}"/>
              </a:ext>
            </a:extLst>
          </p:cNvPr>
          <p:cNvSpPr txBox="1"/>
          <p:nvPr/>
        </p:nvSpPr>
        <p:spPr>
          <a:xfrm>
            <a:off x="5858746" y="2856657"/>
            <a:ext cx="1630575" cy="338554"/>
          </a:xfrm>
          <a:prstGeom prst="rect">
            <a:avLst/>
          </a:prstGeom>
          <a:noFill/>
        </p:spPr>
        <p:txBody>
          <a:bodyPr wrap="non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Clustered netlist</a:t>
            </a:r>
          </a:p>
        </p:txBody>
      </p:sp>
      <p:sp>
        <p:nvSpPr>
          <p:cNvPr id="21" name="TextBox 20">
            <a:extLst>
              <a:ext uri="{FF2B5EF4-FFF2-40B4-BE49-F238E27FC236}">
                <a16:creationId xmlns:a16="http://schemas.microsoft.com/office/drawing/2014/main" id="{994363D2-8BB9-9B2C-774E-3B453666F982}"/>
              </a:ext>
            </a:extLst>
          </p:cNvPr>
          <p:cNvSpPr txBox="1"/>
          <p:nvPr/>
        </p:nvSpPr>
        <p:spPr>
          <a:xfrm>
            <a:off x="5692481" y="3648229"/>
            <a:ext cx="2889578"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Rough shape functions</a:t>
            </a:r>
          </a:p>
        </p:txBody>
      </p:sp>
      <p:sp>
        <p:nvSpPr>
          <p:cNvPr id="22" name="TextBox 21">
            <a:extLst>
              <a:ext uri="{FF2B5EF4-FFF2-40B4-BE49-F238E27FC236}">
                <a16:creationId xmlns:a16="http://schemas.microsoft.com/office/drawing/2014/main" id="{3DCB4B06-D8D3-B629-B29D-C27BB208B78D}"/>
              </a:ext>
            </a:extLst>
          </p:cNvPr>
          <p:cNvSpPr txBox="1"/>
          <p:nvPr/>
        </p:nvSpPr>
        <p:spPr>
          <a:xfrm>
            <a:off x="5777736" y="4470230"/>
            <a:ext cx="2764218"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Accurate shape functions</a:t>
            </a:r>
          </a:p>
        </p:txBody>
      </p:sp>
      <p:sp>
        <p:nvSpPr>
          <p:cNvPr id="23" name="Rectangle: Rounded Corners 22">
            <a:extLst>
              <a:ext uri="{FF2B5EF4-FFF2-40B4-BE49-F238E27FC236}">
                <a16:creationId xmlns:a16="http://schemas.microsoft.com/office/drawing/2014/main" id="{B72733BB-6BAB-39D9-E83B-EA93DBF32A42}"/>
              </a:ext>
            </a:extLst>
          </p:cNvPr>
          <p:cNvSpPr/>
          <p:nvPr/>
        </p:nvSpPr>
        <p:spPr>
          <a:xfrm>
            <a:off x="591261" y="2752434"/>
            <a:ext cx="1969075" cy="81814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Static Timing</a:t>
            </a:r>
          </a:p>
          <a:p>
            <a:pPr algn="ctr"/>
            <a:r>
              <a:rPr lang="en-US" b="1" dirty="0">
                <a:solidFill>
                  <a:schemeClr val="tx1"/>
                </a:solidFill>
                <a:latin typeface="Times New Roman" panose="02020603050405020304" pitchFamily="18" charset="0"/>
                <a:cs typeface="Times New Roman" panose="02020603050405020304" pitchFamily="18" charset="0"/>
              </a:rPr>
              <a:t>(OpenSTA)</a:t>
            </a:r>
          </a:p>
        </p:txBody>
      </p:sp>
      <p:sp>
        <p:nvSpPr>
          <p:cNvPr id="24" name="Rectangle: Rounded Corners 23">
            <a:extLst>
              <a:ext uri="{FF2B5EF4-FFF2-40B4-BE49-F238E27FC236}">
                <a16:creationId xmlns:a16="http://schemas.microsoft.com/office/drawing/2014/main" id="{4193EF6D-72E9-C960-C0CC-457665D48DB8}"/>
              </a:ext>
            </a:extLst>
          </p:cNvPr>
          <p:cNvSpPr/>
          <p:nvPr/>
        </p:nvSpPr>
        <p:spPr>
          <a:xfrm>
            <a:off x="591261" y="4138240"/>
            <a:ext cx="1969076" cy="81814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Shared Data </a:t>
            </a:r>
          </a:p>
          <a:p>
            <a:pPr algn="ctr"/>
            <a:r>
              <a:rPr lang="en-US" b="1" dirty="0">
                <a:solidFill>
                  <a:schemeClr val="tx1"/>
                </a:solidFill>
                <a:latin typeface="Times New Roman" panose="02020603050405020304" pitchFamily="18" charset="0"/>
                <a:cs typeface="Times New Roman" panose="02020603050405020304" pitchFamily="18" charset="0"/>
              </a:rPr>
              <a:t>Model (OpenDB)</a:t>
            </a:r>
          </a:p>
        </p:txBody>
      </p:sp>
      <p:sp>
        <p:nvSpPr>
          <p:cNvPr id="25" name="Arrow: Left-Right 24">
            <a:extLst>
              <a:ext uri="{FF2B5EF4-FFF2-40B4-BE49-F238E27FC236}">
                <a16:creationId xmlns:a16="http://schemas.microsoft.com/office/drawing/2014/main" id="{4FD2C326-C11B-57D7-5B5B-8EC8CCB98E0C}"/>
              </a:ext>
            </a:extLst>
          </p:cNvPr>
          <p:cNvSpPr/>
          <p:nvPr/>
        </p:nvSpPr>
        <p:spPr>
          <a:xfrm>
            <a:off x="2624323" y="3688334"/>
            <a:ext cx="818147" cy="2714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18C349E-79E7-0ABC-2D77-3E704B835D67}"/>
              </a:ext>
            </a:extLst>
          </p:cNvPr>
          <p:cNvSpPr txBox="1"/>
          <p:nvPr/>
        </p:nvSpPr>
        <p:spPr>
          <a:xfrm>
            <a:off x="514046" y="3562473"/>
            <a:ext cx="210243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OpenROAD</a:t>
            </a:r>
          </a:p>
        </p:txBody>
      </p:sp>
      <p:sp>
        <p:nvSpPr>
          <p:cNvPr id="27" name="Rectangle: Rounded Corners 26">
            <a:extLst>
              <a:ext uri="{FF2B5EF4-FFF2-40B4-BE49-F238E27FC236}">
                <a16:creationId xmlns:a16="http://schemas.microsoft.com/office/drawing/2014/main" id="{833F4232-5E1F-E7F3-8814-390FB1DA2EF7}"/>
              </a:ext>
            </a:extLst>
          </p:cNvPr>
          <p:cNvSpPr/>
          <p:nvPr/>
        </p:nvSpPr>
        <p:spPr>
          <a:xfrm>
            <a:off x="3442470" y="789043"/>
            <a:ext cx="4913453" cy="11030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.def (floorplan def with placed IO pins)</a:t>
            </a:r>
          </a:p>
          <a:p>
            <a:r>
              <a:rPr lang="en-US" sz="2000" b="1" dirty="0">
                <a:solidFill>
                  <a:schemeClr val="tx1"/>
                </a:solidFill>
                <a:latin typeface="Times New Roman" panose="02020603050405020304" pitchFamily="18" charset="0"/>
                <a:cs typeface="Times New Roman" panose="02020603050405020304" pitchFamily="18" charset="0"/>
              </a:rPr>
              <a:t>.v (hierarchical netlist)</a:t>
            </a:r>
          </a:p>
          <a:p>
            <a:r>
              <a:rPr lang="en-US" sz="2000" b="1" dirty="0">
                <a:solidFill>
                  <a:schemeClr val="tx1"/>
                </a:solidFill>
                <a:latin typeface="Times New Roman" panose="02020603050405020304" pitchFamily="18" charset="0"/>
                <a:cs typeface="Times New Roman" panose="02020603050405020304" pitchFamily="18" charset="0"/>
              </a:rPr>
              <a:t>.lef + .lib + .sdc</a:t>
            </a:r>
          </a:p>
        </p:txBody>
      </p:sp>
      <p:sp>
        <p:nvSpPr>
          <p:cNvPr id="28" name="Rectangle: Rounded Corners 27">
            <a:extLst>
              <a:ext uri="{FF2B5EF4-FFF2-40B4-BE49-F238E27FC236}">
                <a16:creationId xmlns:a16="http://schemas.microsoft.com/office/drawing/2014/main" id="{E720879C-D01D-67EC-9FD2-70B503055297}"/>
              </a:ext>
            </a:extLst>
          </p:cNvPr>
          <p:cNvSpPr/>
          <p:nvPr/>
        </p:nvSpPr>
        <p:spPr>
          <a:xfrm>
            <a:off x="3442469" y="5786090"/>
            <a:ext cx="4913453" cy="399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.def (floorplan def with placed macros)</a:t>
            </a:r>
          </a:p>
        </p:txBody>
      </p:sp>
      <p:sp>
        <p:nvSpPr>
          <p:cNvPr id="29" name="Rectangle: Rounded Corners 8">
            <a:extLst>
              <a:ext uri="{FF2B5EF4-FFF2-40B4-BE49-F238E27FC236}">
                <a16:creationId xmlns:a16="http://schemas.microsoft.com/office/drawing/2014/main" id="{FE6FF78D-2E2A-9846-86EE-B16E014951CA}"/>
              </a:ext>
            </a:extLst>
          </p:cNvPr>
          <p:cNvSpPr/>
          <p:nvPr/>
        </p:nvSpPr>
        <p:spPr>
          <a:xfrm>
            <a:off x="4276386" y="2447238"/>
            <a:ext cx="2769752" cy="3449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Multilevel Autoclustering Engine</a:t>
            </a:r>
          </a:p>
        </p:txBody>
      </p:sp>
      <p:sp>
        <p:nvSpPr>
          <p:cNvPr id="30" name="Rectangle: Rounded Corners 9">
            <a:extLst>
              <a:ext uri="{FF2B5EF4-FFF2-40B4-BE49-F238E27FC236}">
                <a16:creationId xmlns:a16="http://schemas.microsoft.com/office/drawing/2014/main" id="{1C2B9169-96AC-3B15-5952-4B88E9FD7998}"/>
              </a:ext>
            </a:extLst>
          </p:cNvPr>
          <p:cNvSpPr/>
          <p:nvPr/>
        </p:nvSpPr>
        <p:spPr>
          <a:xfrm>
            <a:off x="4281920" y="3244910"/>
            <a:ext cx="2775286" cy="3449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Coarse Shaping</a:t>
            </a:r>
          </a:p>
        </p:txBody>
      </p:sp>
      <p:sp>
        <p:nvSpPr>
          <p:cNvPr id="31" name="Rectangle: Rounded Corners 10">
            <a:extLst>
              <a:ext uri="{FF2B5EF4-FFF2-40B4-BE49-F238E27FC236}">
                <a16:creationId xmlns:a16="http://schemas.microsoft.com/office/drawing/2014/main" id="{9A4D2DF9-DDA5-3AD1-0BA2-1A923C453C88}"/>
              </a:ext>
            </a:extLst>
          </p:cNvPr>
          <p:cNvSpPr/>
          <p:nvPr/>
        </p:nvSpPr>
        <p:spPr>
          <a:xfrm>
            <a:off x="4276386" y="4085208"/>
            <a:ext cx="2764219" cy="3449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Fine Shaping</a:t>
            </a:r>
          </a:p>
        </p:txBody>
      </p:sp>
      <p:sp>
        <p:nvSpPr>
          <p:cNvPr id="32" name="Rectangle: Rounded Corners 11">
            <a:extLst>
              <a:ext uri="{FF2B5EF4-FFF2-40B4-BE49-F238E27FC236}">
                <a16:creationId xmlns:a16="http://schemas.microsoft.com/office/drawing/2014/main" id="{B41E8753-7496-5543-58B8-00D767418B1A}"/>
              </a:ext>
            </a:extLst>
          </p:cNvPr>
          <p:cNvSpPr/>
          <p:nvPr/>
        </p:nvSpPr>
        <p:spPr>
          <a:xfrm>
            <a:off x="4281920" y="4886808"/>
            <a:ext cx="2769752" cy="3449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Hierarchical Macro Placement</a:t>
            </a:r>
          </a:p>
        </p:txBody>
      </p:sp>
      <p:sp>
        <p:nvSpPr>
          <p:cNvPr id="34" name="Footer Placeholder 2">
            <a:extLst>
              <a:ext uri="{FF2B5EF4-FFF2-40B4-BE49-F238E27FC236}">
                <a16:creationId xmlns:a16="http://schemas.microsoft.com/office/drawing/2014/main" id="{DB1926CF-A40B-3E1E-53D1-1345D580FBFD}"/>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10103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0B606-F70D-DFFC-735F-BD50319D977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22B85D3-995B-44FB-8C2F-A74A1762BD93}"/>
              </a:ext>
            </a:extLst>
          </p:cNvPr>
          <p:cNvSpPr>
            <a:spLocks noGrp="1"/>
          </p:cNvSpPr>
          <p:nvPr>
            <p:ph type="body" idx="1"/>
          </p:nvPr>
        </p:nvSpPr>
        <p:spPr>
          <a:xfrm>
            <a:off x="56160" y="633526"/>
            <a:ext cx="8946256" cy="2640616"/>
          </a:xfrm>
        </p:spPr>
        <p:txBody>
          <a:bodyPr/>
          <a:lstStyle/>
          <a:p>
            <a:r>
              <a:rPr lang="en-US" sz="2400" dirty="0"/>
              <a:t>Converts the structural netlist representation of the RTL design into a clustered netlist </a:t>
            </a:r>
            <a:r>
              <a:rPr lang="en-US" sz="2400" dirty="0">
                <a:hlinkClick r:id="rId2"/>
              </a:rPr>
              <a:t>(</a:t>
            </a:r>
            <a:r>
              <a:rPr lang="en-US" sz="2400" dirty="0" err="1">
                <a:hlinkClick r:id="rId2"/>
              </a:rPr>
              <a:t>clusterEngine.h</a:t>
            </a:r>
            <a:r>
              <a:rPr lang="en-US" sz="2400" dirty="0">
                <a:hlinkClick r:id="rId2"/>
              </a:rPr>
              <a:t>)</a:t>
            </a:r>
            <a:endParaRPr lang="en-US" dirty="0"/>
          </a:p>
          <a:p>
            <a:pPr lvl="1"/>
            <a:r>
              <a:rPr lang="en-US" dirty="0"/>
              <a:t>Logical hierarchy </a:t>
            </a:r>
            <a:r>
              <a:rPr lang="en-US" dirty="0">
                <a:hlinkClick r:id="rId3"/>
              </a:rPr>
              <a:t>(code)</a:t>
            </a:r>
            <a:endParaRPr lang="en-US" dirty="0"/>
          </a:p>
          <a:p>
            <a:pPr lvl="1"/>
            <a:r>
              <a:rPr lang="en-US" dirty="0"/>
              <a:t>Connection topology between clusters </a:t>
            </a:r>
            <a:r>
              <a:rPr lang="en-US" dirty="0">
                <a:hlinkClick r:id="rId4"/>
              </a:rPr>
              <a:t>(code)</a:t>
            </a:r>
            <a:endParaRPr lang="en-US" dirty="0"/>
          </a:p>
          <a:p>
            <a:pPr lvl="1"/>
            <a:r>
              <a:rPr lang="en-US" sz="2000" kern="1200" dirty="0">
                <a:solidFill>
                  <a:prstClr val="black"/>
                </a:solidFill>
                <a:latin typeface="Arial" panose="020B0604020202020204" pitchFamily="34" charset="0"/>
                <a:ea typeface="+mn-ea"/>
                <a:cs typeface="Arial" panose="020B0604020202020204" pitchFamily="34" charset="0"/>
              </a:rPr>
              <a:t>Macro regularity = grouping macros based on footprints (</a:t>
            </a:r>
            <a:r>
              <a:rPr lang="en-US" sz="2000" kern="1200" dirty="0">
                <a:solidFill>
                  <a:prstClr val="black"/>
                </a:solidFill>
                <a:latin typeface="Arial" panose="020B0604020202020204" pitchFamily="34" charset="0"/>
                <a:ea typeface="+mn-ea"/>
                <a:cs typeface="Arial" panose="020B0604020202020204" pitchFamily="34" charset="0"/>
                <a:hlinkClick r:id="rId5"/>
              </a:rPr>
              <a:t>(code)</a:t>
            </a:r>
            <a:endParaRPr lang="en-US" sz="2000" kern="1200" dirty="0">
              <a:solidFill>
                <a:prstClr val="black"/>
              </a:solidFill>
              <a:latin typeface="Arial" panose="020B0604020202020204" pitchFamily="34" charset="0"/>
              <a:ea typeface="+mn-ea"/>
              <a:cs typeface="Arial" panose="020B0604020202020204" pitchFamily="34" charset="0"/>
            </a:endParaRPr>
          </a:p>
          <a:p>
            <a:pPr lvl="1"/>
            <a:r>
              <a:rPr lang="en-US" sz="2000" kern="1200" dirty="0">
                <a:solidFill>
                  <a:prstClr val="black"/>
                </a:solidFill>
                <a:latin typeface="Arial" panose="020B0604020202020204" pitchFamily="34" charset="0"/>
                <a:ea typeface="+mn-ea"/>
                <a:cs typeface="Arial" panose="020B0604020202020204" pitchFamily="34" charset="0"/>
              </a:rPr>
              <a:t>Separation between macros and </a:t>
            </a:r>
            <a:r>
              <a:rPr lang="en-US" kern="1200" dirty="0">
                <a:solidFill>
                  <a:prstClr val="black"/>
                </a:solidFill>
                <a:latin typeface="Arial" panose="020B0604020202020204" pitchFamily="34" charset="0"/>
                <a:ea typeface="+mn-ea"/>
                <a:cs typeface="Arial" panose="020B0604020202020204" pitchFamily="34" charset="0"/>
              </a:rPr>
              <a:t>corresponding </a:t>
            </a:r>
            <a:r>
              <a:rPr lang="en-US" sz="2000" kern="1200" dirty="0">
                <a:solidFill>
                  <a:prstClr val="black"/>
                </a:solidFill>
                <a:latin typeface="Arial" panose="020B0604020202020204" pitchFamily="34" charset="0"/>
                <a:ea typeface="+mn-ea"/>
                <a:cs typeface="Arial" panose="020B0604020202020204" pitchFamily="34" charset="0"/>
              </a:rPr>
              <a:t>standard cell logic </a:t>
            </a:r>
            <a:r>
              <a:rPr lang="en-US" sz="2000" kern="1200" dirty="0">
                <a:solidFill>
                  <a:prstClr val="black"/>
                </a:solidFill>
                <a:latin typeface="Arial" panose="020B0604020202020204" pitchFamily="34" charset="0"/>
                <a:ea typeface="+mn-ea"/>
                <a:cs typeface="Arial" panose="020B0604020202020204" pitchFamily="34" charset="0"/>
                <a:hlinkClick r:id="rId6"/>
              </a:rPr>
              <a:t>(code)</a:t>
            </a:r>
            <a:endParaRPr lang="en-US" sz="2000" kern="1200" dirty="0">
              <a:solidFill>
                <a:prstClr val="black"/>
              </a:solidFill>
              <a:latin typeface="Arial" panose="020B0604020202020204" pitchFamily="34" charset="0"/>
              <a:ea typeface="+mn-ea"/>
              <a:cs typeface="Arial" panose="020B0604020202020204" pitchFamily="34" charset="0"/>
            </a:endParaRPr>
          </a:p>
          <a:p>
            <a:pPr lvl="1"/>
            <a:r>
              <a:rPr lang="en-US" sz="2000" kern="1200" dirty="0">
                <a:solidFill>
                  <a:prstClr val="black"/>
                </a:solidFill>
                <a:latin typeface="Arial" panose="020B0604020202020204" pitchFamily="34" charset="0"/>
                <a:ea typeface="+mn-ea"/>
                <a:cs typeface="Arial" panose="020B0604020202020204" pitchFamily="34" charset="0"/>
              </a:rPr>
              <a:t>Dataflow between logical modules (including Input-output pins) </a:t>
            </a:r>
            <a:r>
              <a:rPr lang="en-US" sz="2000" kern="1200" dirty="0">
                <a:solidFill>
                  <a:prstClr val="black"/>
                </a:solidFill>
                <a:latin typeface="Arial" panose="020B0604020202020204" pitchFamily="34" charset="0"/>
                <a:ea typeface="+mn-ea"/>
                <a:cs typeface="Arial" panose="020B0604020202020204" pitchFamily="34" charset="0"/>
                <a:hlinkClick r:id="rId7"/>
              </a:rPr>
              <a:t>(code)</a:t>
            </a:r>
            <a:endParaRPr lang="en-US" sz="2000" kern="1200" dirty="0">
              <a:solidFill>
                <a:prstClr val="black"/>
              </a:solidFill>
              <a:latin typeface="Arial" panose="020B0604020202020204" pitchFamily="34" charset="0"/>
              <a:ea typeface="+mn-ea"/>
              <a:cs typeface="Arial" panose="020B0604020202020204" pitchFamily="34" charset="0"/>
            </a:endParaRPr>
          </a:p>
          <a:p>
            <a:endParaRPr lang="en-US" sz="2400" dirty="0"/>
          </a:p>
          <a:p>
            <a:endParaRPr lang="en-IN" dirty="0"/>
          </a:p>
        </p:txBody>
      </p:sp>
      <p:sp>
        <p:nvSpPr>
          <p:cNvPr id="4" name="Title 3">
            <a:extLst>
              <a:ext uri="{FF2B5EF4-FFF2-40B4-BE49-F238E27FC236}">
                <a16:creationId xmlns:a16="http://schemas.microsoft.com/office/drawing/2014/main" id="{9819CD5C-6BA6-1567-4CC7-EE9E44B2CE12}"/>
              </a:ext>
            </a:extLst>
          </p:cNvPr>
          <p:cNvSpPr>
            <a:spLocks noGrp="1"/>
          </p:cNvSpPr>
          <p:nvPr>
            <p:ph type="title"/>
          </p:nvPr>
        </p:nvSpPr>
        <p:spPr/>
        <p:txBody>
          <a:bodyPr/>
          <a:lstStyle/>
          <a:p>
            <a:r>
              <a:rPr lang="en-IN" dirty="0"/>
              <a:t>Autoclustering Engine</a:t>
            </a:r>
          </a:p>
        </p:txBody>
      </p:sp>
      <p:pic>
        <p:nvPicPr>
          <p:cNvPr id="7" name="Picture 6">
            <a:extLst>
              <a:ext uri="{FF2B5EF4-FFF2-40B4-BE49-F238E27FC236}">
                <a16:creationId xmlns:a16="http://schemas.microsoft.com/office/drawing/2014/main" id="{79C8045B-A2A5-055E-7B2C-512DA2BEC0AA}"/>
              </a:ext>
            </a:extLst>
          </p:cNvPr>
          <p:cNvPicPr>
            <a:picLocks noChangeAspect="1"/>
          </p:cNvPicPr>
          <p:nvPr/>
        </p:nvPicPr>
        <p:blipFill>
          <a:blip r:embed="rId8"/>
          <a:stretch>
            <a:fillRect/>
          </a:stretch>
        </p:blipFill>
        <p:spPr>
          <a:xfrm>
            <a:off x="460284" y="3240797"/>
            <a:ext cx="3742236" cy="3049748"/>
          </a:xfrm>
          <a:prstGeom prst="rect">
            <a:avLst/>
          </a:prstGeom>
        </p:spPr>
      </p:pic>
      <p:sp>
        <p:nvSpPr>
          <p:cNvPr id="8" name="TextBox 7">
            <a:extLst>
              <a:ext uri="{FF2B5EF4-FFF2-40B4-BE49-F238E27FC236}">
                <a16:creationId xmlns:a16="http://schemas.microsoft.com/office/drawing/2014/main" id="{E4BDE9D5-4564-8697-B153-66EF6717B9A7}"/>
              </a:ext>
            </a:extLst>
          </p:cNvPr>
          <p:cNvSpPr txBox="1"/>
          <p:nvPr/>
        </p:nvSpPr>
        <p:spPr>
          <a:xfrm>
            <a:off x="849265" y="6382385"/>
            <a:ext cx="2964273" cy="307777"/>
          </a:xfrm>
          <a:prstGeom prst="rect">
            <a:avLst/>
          </a:prstGeom>
          <a:noFill/>
        </p:spPr>
        <p:txBody>
          <a:bodyPr wrap="none" rtlCol="0">
            <a:spAutoFit/>
          </a:bodyPr>
          <a:lstStyle/>
          <a:p>
            <a:r>
              <a:rPr lang="en-US" b="1" dirty="0"/>
              <a:t>L</a:t>
            </a:r>
            <a:r>
              <a:rPr lang="en-US" altLang="zh-CN" b="1" dirty="0"/>
              <a:t>ine 284 in hier_rtlmp.cpp </a:t>
            </a:r>
            <a:r>
              <a:rPr lang="en-US" altLang="zh-CN" b="1" dirty="0">
                <a:hlinkClick r:id="rId9"/>
              </a:rPr>
              <a:t>(link)</a:t>
            </a:r>
            <a:endParaRPr lang="en-US" b="1" dirty="0"/>
          </a:p>
        </p:txBody>
      </p:sp>
      <p:pic>
        <p:nvPicPr>
          <p:cNvPr id="14" name="Picture 13">
            <a:extLst>
              <a:ext uri="{FF2B5EF4-FFF2-40B4-BE49-F238E27FC236}">
                <a16:creationId xmlns:a16="http://schemas.microsoft.com/office/drawing/2014/main" id="{E2FE3D15-785C-EC6A-B1C7-DDAADD54556C}"/>
              </a:ext>
            </a:extLst>
          </p:cNvPr>
          <p:cNvPicPr>
            <a:picLocks noChangeAspect="1"/>
          </p:cNvPicPr>
          <p:nvPr/>
        </p:nvPicPr>
        <p:blipFill>
          <a:blip r:embed="rId10"/>
          <a:stretch>
            <a:fillRect/>
          </a:stretch>
        </p:blipFill>
        <p:spPr>
          <a:xfrm>
            <a:off x="4690077" y="3240796"/>
            <a:ext cx="3061675" cy="3038689"/>
          </a:xfrm>
          <a:prstGeom prst="rect">
            <a:avLst/>
          </a:prstGeom>
        </p:spPr>
      </p:pic>
      <p:sp>
        <p:nvSpPr>
          <p:cNvPr id="15" name="TextBox 14">
            <a:extLst>
              <a:ext uri="{FF2B5EF4-FFF2-40B4-BE49-F238E27FC236}">
                <a16:creationId xmlns:a16="http://schemas.microsoft.com/office/drawing/2014/main" id="{F4298C0D-2C96-3695-E3F7-6A35A62F8C42}"/>
              </a:ext>
            </a:extLst>
          </p:cNvPr>
          <p:cNvSpPr txBox="1"/>
          <p:nvPr/>
        </p:nvSpPr>
        <p:spPr>
          <a:xfrm>
            <a:off x="4831751" y="6382384"/>
            <a:ext cx="2778325" cy="307777"/>
          </a:xfrm>
          <a:prstGeom prst="rect">
            <a:avLst/>
          </a:prstGeom>
          <a:noFill/>
        </p:spPr>
        <p:txBody>
          <a:bodyPr wrap="none" rtlCol="0">
            <a:spAutoFit/>
          </a:bodyPr>
          <a:lstStyle/>
          <a:p>
            <a:r>
              <a:rPr lang="en-US" b="1" dirty="0"/>
              <a:t>L</a:t>
            </a:r>
            <a:r>
              <a:rPr lang="en-US" altLang="zh-CN" b="1" dirty="0"/>
              <a:t>ine 57 in hier_rtlmp.cpp </a:t>
            </a:r>
            <a:r>
              <a:rPr lang="en-US" altLang="zh-CN" b="1" dirty="0">
                <a:hlinkClick r:id="rId11"/>
              </a:rPr>
              <a:t>(link)</a:t>
            </a:r>
            <a:endParaRPr lang="en-US" b="1" dirty="0"/>
          </a:p>
        </p:txBody>
      </p:sp>
      <p:sp>
        <p:nvSpPr>
          <p:cNvPr id="2" name="Footer Placeholder 2">
            <a:extLst>
              <a:ext uri="{FF2B5EF4-FFF2-40B4-BE49-F238E27FC236}">
                <a16:creationId xmlns:a16="http://schemas.microsoft.com/office/drawing/2014/main" id="{83AFD149-AF08-E23E-A93B-9CBFDC4802F3}"/>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67667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5184F-DF16-4038-21DC-12D78674A6A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BB7904D-8C2E-1339-B9BF-4ED33048457A}"/>
              </a:ext>
            </a:extLst>
          </p:cNvPr>
          <p:cNvSpPr>
            <a:spLocks noGrp="1"/>
          </p:cNvSpPr>
          <p:nvPr>
            <p:ph type="body" idx="1"/>
          </p:nvPr>
        </p:nvSpPr>
        <p:spPr>
          <a:xfrm>
            <a:off x="20774" y="740141"/>
            <a:ext cx="5704676" cy="1625927"/>
          </a:xfrm>
        </p:spPr>
        <p:txBody>
          <a:bodyPr/>
          <a:lstStyle/>
          <a:p>
            <a:r>
              <a:rPr lang="en-US" sz="2400" dirty="0"/>
              <a:t>Determine possible rough shapes (area and aspect ratio) for clusters</a:t>
            </a:r>
          </a:p>
          <a:p>
            <a:pPr lvl="1"/>
            <a:r>
              <a:rPr lang="en-US" dirty="0"/>
              <a:t>Simulated Annealing + Sequence Pair </a:t>
            </a:r>
          </a:p>
          <a:p>
            <a:pPr lvl="1"/>
            <a:r>
              <a:rPr lang="en-US" dirty="0"/>
              <a:t>Cost function:  minimize the area</a:t>
            </a:r>
          </a:p>
          <a:p>
            <a:pPr lvl="1"/>
            <a:endParaRPr lang="en-US" dirty="0"/>
          </a:p>
          <a:p>
            <a:endParaRPr lang="en-IN" dirty="0"/>
          </a:p>
        </p:txBody>
      </p:sp>
      <p:sp>
        <p:nvSpPr>
          <p:cNvPr id="4" name="Title 3">
            <a:extLst>
              <a:ext uri="{FF2B5EF4-FFF2-40B4-BE49-F238E27FC236}">
                <a16:creationId xmlns:a16="http://schemas.microsoft.com/office/drawing/2014/main" id="{31E9F4BA-4FE8-BFC6-EFD6-629F02D8230E}"/>
              </a:ext>
            </a:extLst>
          </p:cNvPr>
          <p:cNvSpPr>
            <a:spLocks noGrp="1"/>
          </p:cNvSpPr>
          <p:nvPr>
            <p:ph type="title"/>
          </p:nvPr>
        </p:nvSpPr>
        <p:spPr/>
        <p:txBody>
          <a:bodyPr/>
          <a:lstStyle/>
          <a:p>
            <a:r>
              <a:rPr lang="en-IN" dirty="0"/>
              <a:t>Coarse Shaping  </a:t>
            </a:r>
          </a:p>
        </p:txBody>
      </p:sp>
      <p:sp>
        <p:nvSpPr>
          <p:cNvPr id="8" name="TextBox 7">
            <a:extLst>
              <a:ext uri="{FF2B5EF4-FFF2-40B4-BE49-F238E27FC236}">
                <a16:creationId xmlns:a16="http://schemas.microsoft.com/office/drawing/2014/main" id="{DB3736DC-6773-C352-463B-2934D2A4299E}"/>
              </a:ext>
            </a:extLst>
          </p:cNvPr>
          <p:cNvSpPr txBox="1"/>
          <p:nvPr/>
        </p:nvSpPr>
        <p:spPr>
          <a:xfrm>
            <a:off x="920058" y="6194438"/>
            <a:ext cx="2877711" cy="307777"/>
          </a:xfrm>
          <a:prstGeom prst="rect">
            <a:avLst/>
          </a:prstGeom>
          <a:noFill/>
        </p:spPr>
        <p:txBody>
          <a:bodyPr wrap="none" rtlCol="0">
            <a:spAutoFit/>
          </a:bodyPr>
          <a:lstStyle/>
          <a:p>
            <a:r>
              <a:rPr lang="en-US" b="1" dirty="0"/>
              <a:t>L</a:t>
            </a:r>
            <a:r>
              <a:rPr lang="en-US" altLang="zh-CN" b="1" dirty="0"/>
              <a:t>ine 329 in hier_rtlmp.cpp </a:t>
            </a:r>
            <a:r>
              <a:rPr lang="en-US" altLang="zh-CN" b="1" dirty="0">
                <a:hlinkClick r:id="rId2"/>
              </a:rPr>
              <a:t>(link)</a:t>
            </a:r>
            <a:endParaRPr lang="en-US" b="1" dirty="0"/>
          </a:p>
        </p:txBody>
      </p:sp>
      <p:sp>
        <p:nvSpPr>
          <p:cNvPr id="15" name="TextBox 14">
            <a:extLst>
              <a:ext uri="{FF2B5EF4-FFF2-40B4-BE49-F238E27FC236}">
                <a16:creationId xmlns:a16="http://schemas.microsoft.com/office/drawing/2014/main" id="{F0B8652A-8012-610D-F127-2A90D73670C8}"/>
              </a:ext>
            </a:extLst>
          </p:cNvPr>
          <p:cNvSpPr txBox="1"/>
          <p:nvPr/>
        </p:nvSpPr>
        <p:spPr>
          <a:xfrm>
            <a:off x="5276441" y="3778936"/>
            <a:ext cx="2877711" cy="738664"/>
          </a:xfrm>
          <a:prstGeom prst="rect">
            <a:avLst/>
          </a:prstGeom>
          <a:noFill/>
        </p:spPr>
        <p:txBody>
          <a:bodyPr wrap="none" rtlCol="0">
            <a:spAutoFit/>
          </a:bodyPr>
          <a:lstStyle/>
          <a:p>
            <a:r>
              <a:rPr lang="en-US" b="1" dirty="0"/>
              <a:t>           Simulated Annealing </a:t>
            </a:r>
          </a:p>
          <a:p>
            <a:r>
              <a:rPr lang="en-US" b="1" dirty="0"/>
              <a:t>L</a:t>
            </a:r>
            <a:r>
              <a:rPr lang="en-US" altLang="zh-CN" b="1" dirty="0"/>
              <a:t>ine 469 in hier_rtlmp.cpp </a:t>
            </a:r>
            <a:r>
              <a:rPr lang="en-US" altLang="zh-CN" b="1" dirty="0">
                <a:hlinkClick r:id="rId3"/>
              </a:rPr>
              <a:t>(link)</a:t>
            </a:r>
            <a:endParaRPr lang="en-US" altLang="zh-CN" b="1" dirty="0"/>
          </a:p>
          <a:p>
            <a:r>
              <a:rPr lang="en-US" b="1" dirty="0"/>
              <a:t>          </a:t>
            </a:r>
            <a:r>
              <a:rPr lang="en-US" b="1" dirty="0">
                <a:hlinkClick r:id="rId4"/>
              </a:rPr>
              <a:t>(</a:t>
            </a:r>
            <a:r>
              <a:rPr lang="en-US" b="1" dirty="0" err="1">
                <a:hlinkClick r:id="rId4"/>
              </a:rPr>
              <a:t>SACoreSoftMacro.h</a:t>
            </a:r>
            <a:r>
              <a:rPr lang="en-US" b="1" dirty="0">
                <a:hlinkClick r:id="rId4"/>
              </a:rPr>
              <a:t>)</a:t>
            </a:r>
            <a:endParaRPr lang="en-US" b="1" dirty="0"/>
          </a:p>
        </p:txBody>
      </p:sp>
      <p:pic>
        <p:nvPicPr>
          <p:cNvPr id="3" name="Picture 2">
            <a:extLst>
              <a:ext uri="{FF2B5EF4-FFF2-40B4-BE49-F238E27FC236}">
                <a16:creationId xmlns:a16="http://schemas.microsoft.com/office/drawing/2014/main" id="{22D9A340-F91A-4DC3-26E7-05B48565A57A}"/>
              </a:ext>
            </a:extLst>
          </p:cNvPr>
          <p:cNvPicPr>
            <a:picLocks noChangeAspect="1"/>
          </p:cNvPicPr>
          <p:nvPr/>
        </p:nvPicPr>
        <p:blipFill>
          <a:blip r:embed="rId5"/>
          <a:stretch>
            <a:fillRect/>
          </a:stretch>
        </p:blipFill>
        <p:spPr>
          <a:xfrm>
            <a:off x="336025" y="2314628"/>
            <a:ext cx="4188673" cy="3807884"/>
          </a:xfrm>
          <a:prstGeom prst="rect">
            <a:avLst/>
          </a:prstGeom>
        </p:spPr>
      </p:pic>
      <p:pic>
        <p:nvPicPr>
          <p:cNvPr id="11" name="Picture 10">
            <a:extLst>
              <a:ext uri="{FF2B5EF4-FFF2-40B4-BE49-F238E27FC236}">
                <a16:creationId xmlns:a16="http://schemas.microsoft.com/office/drawing/2014/main" id="{2ABC71B8-51A7-A978-DCAA-70A7B72C82F5}"/>
              </a:ext>
            </a:extLst>
          </p:cNvPr>
          <p:cNvPicPr>
            <a:picLocks noChangeAspect="1"/>
          </p:cNvPicPr>
          <p:nvPr/>
        </p:nvPicPr>
        <p:blipFill>
          <a:blip r:embed="rId6"/>
          <a:stretch>
            <a:fillRect/>
          </a:stretch>
        </p:blipFill>
        <p:spPr>
          <a:xfrm>
            <a:off x="5126541" y="740141"/>
            <a:ext cx="3575122" cy="2883333"/>
          </a:xfrm>
          <a:prstGeom prst="rect">
            <a:avLst/>
          </a:prstGeom>
        </p:spPr>
      </p:pic>
      <p:pic>
        <p:nvPicPr>
          <p:cNvPr id="13" name="Picture 12">
            <a:extLst>
              <a:ext uri="{FF2B5EF4-FFF2-40B4-BE49-F238E27FC236}">
                <a16:creationId xmlns:a16="http://schemas.microsoft.com/office/drawing/2014/main" id="{58A3667D-916B-BBF3-80ED-83446D57337B}"/>
              </a:ext>
            </a:extLst>
          </p:cNvPr>
          <p:cNvPicPr>
            <a:picLocks noChangeAspect="1"/>
          </p:cNvPicPr>
          <p:nvPr/>
        </p:nvPicPr>
        <p:blipFill>
          <a:blip r:embed="rId7"/>
          <a:stretch>
            <a:fillRect/>
          </a:stretch>
        </p:blipFill>
        <p:spPr>
          <a:xfrm>
            <a:off x="5126541" y="4637790"/>
            <a:ext cx="3480618" cy="1451842"/>
          </a:xfrm>
          <a:prstGeom prst="rect">
            <a:avLst/>
          </a:prstGeom>
        </p:spPr>
      </p:pic>
      <p:sp>
        <p:nvSpPr>
          <p:cNvPr id="16" name="TextBox 15">
            <a:extLst>
              <a:ext uri="{FF2B5EF4-FFF2-40B4-BE49-F238E27FC236}">
                <a16:creationId xmlns:a16="http://schemas.microsoft.com/office/drawing/2014/main" id="{8ABD31C9-D1F6-59C9-BB97-78A5EFB515A5}"/>
              </a:ext>
            </a:extLst>
          </p:cNvPr>
          <p:cNvSpPr txBox="1"/>
          <p:nvPr/>
        </p:nvSpPr>
        <p:spPr>
          <a:xfrm>
            <a:off x="5557194" y="6157670"/>
            <a:ext cx="2977097" cy="523220"/>
          </a:xfrm>
          <a:prstGeom prst="rect">
            <a:avLst/>
          </a:prstGeom>
          <a:noFill/>
        </p:spPr>
        <p:txBody>
          <a:bodyPr wrap="none" rtlCol="0">
            <a:spAutoFit/>
          </a:bodyPr>
          <a:lstStyle/>
          <a:p>
            <a:r>
              <a:rPr lang="en-US" b="1" dirty="0"/>
              <a:t>M</a:t>
            </a:r>
            <a:r>
              <a:rPr lang="en-US" altLang="zh-CN" b="1" dirty="0"/>
              <a:t>ulti-threading implementation</a:t>
            </a:r>
            <a:r>
              <a:rPr lang="en-US" b="1" dirty="0"/>
              <a:t> </a:t>
            </a:r>
          </a:p>
          <a:p>
            <a:r>
              <a:rPr lang="en-US" b="1" dirty="0"/>
              <a:t>L</a:t>
            </a:r>
            <a:r>
              <a:rPr lang="en-US" altLang="zh-CN" b="1" dirty="0"/>
              <a:t>ine 519 in hier_rtlmp.cpp </a:t>
            </a:r>
            <a:r>
              <a:rPr lang="en-US" altLang="zh-CN" b="1" dirty="0">
                <a:hlinkClick r:id="rId8"/>
              </a:rPr>
              <a:t>(link)</a:t>
            </a:r>
            <a:endParaRPr lang="en-US" altLang="zh-CN" b="1" dirty="0"/>
          </a:p>
        </p:txBody>
      </p:sp>
      <p:sp>
        <p:nvSpPr>
          <p:cNvPr id="6" name="Footer Placeholder 2">
            <a:extLst>
              <a:ext uri="{FF2B5EF4-FFF2-40B4-BE49-F238E27FC236}">
                <a16:creationId xmlns:a16="http://schemas.microsoft.com/office/drawing/2014/main" id="{DC6ACA94-4C54-8AF1-11A4-3FE9ECBE123F}"/>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
        <p:nvSpPr>
          <p:cNvPr id="2" name="TextBox 1">
            <a:extLst>
              <a:ext uri="{FF2B5EF4-FFF2-40B4-BE49-F238E27FC236}">
                <a16:creationId xmlns:a16="http://schemas.microsoft.com/office/drawing/2014/main" id="{C415D5FF-9D5D-8702-45A0-E88A1BA9E82E}"/>
              </a:ext>
            </a:extLst>
          </p:cNvPr>
          <p:cNvSpPr txBox="1"/>
          <p:nvPr/>
        </p:nvSpPr>
        <p:spPr>
          <a:xfrm>
            <a:off x="4572000" y="49995"/>
            <a:ext cx="4310158" cy="430887"/>
          </a:xfrm>
          <a:prstGeom prst="rect">
            <a:avLst/>
          </a:prstGeom>
          <a:solidFill>
            <a:srgbClr val="FFFF00"/>
          </a:solidFill>
          <a:ln>
            <a:solidFill>
              <a:srgbClr val="C00000"/>
            </a:solidFill>
          </a:ln>
        </p:spPr>
        <p:txBody>
          <a:bodyPr wrap="square" rtlCol="0">
            <a:spAutoFit/>
          </a:bodyPr>
          <a:lstStyle/>
          <a:p>
            <a:r>
              <a:rPr lang="en-US" sz="1100" dirty="0">
                <a:solidFill>
                  <a:srgbClr val="C00000"/>
                </a:solidFill>
              </a:rPr>
              <a:t>Wait, what? </a:t>
            </a:r>
            <a:r>
              <a:rPr lang="en-US" sz="1100" dirty="0">
                <a:solidFill>
                  <a:srgbClr val="C00000"/>
                </a:solidFill>
                <a:sym typeface="Wingdings" panose="05000000000000000000" pitchFamily="2" charset="2"/>
              </a:rPr>
              <a:t> SA = how we search over solution representations; Sequence Pair = how we represent (macro placement) solutions.</a:t>
            </a:r>
            <a:endParaRPr lang="en-US" sz="1100" dirty="0">
              <a:solidFill>
                <a:srgbClr val="C00000"/>
              </a:solidFill>
            </a:endParaRPr>
          </a:p>
        </p:txBody>
      </p:sp>
      <p:cxnSp>
        <p:nvCxnSpPr>
          <p:cNvPr id="9" name="Straight Arrow Connector 8">
            <a:extLst>
              <a:ext uri="{FF2B5EF4-FFF2-40B4-BE49-F238E27FC236}">
                <a16:creationId xmlns:a16="http://schemas.microsoft.com/office/drawing/2014/main" id="{059F9836-D188-0184-D8A9-CA1676A3563A}"/>
              </a:ext>
            </a:extLst>
          </p:cNvPr>
          <p:cNvCxnSpPr>
            <a:stCxn id="2" idx="1"/>
          </p:cNvCxnSpPr>
          <p:nvPr/>
        </p:nvCxnSpPr>
        <p:spPr>
          <a:xfrm flipH="1">
            <a:off x="2873112" y="265439"/>
            <a:ext cx="1698888" cy="1287665"/>
          </a:xfrm>
          <a:prstGeom prst="straightConnector1">
            <a:avLst/>
          </a:prstGeom>
          <a:ln>
            <a:solidFill>
              <a:srgbClr val="C0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72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1817-5CCE-5EFE-0C93-7F8866B34D8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7323121-C423-E670-028A-83DF0D3896AF}"/>
              </a:ext>
            </a:extLst>
          </p:cNvPr>
          <p:cNvSpPr>
            <a:spLocks noGrp="1"/>
          </p:cNvSpPr>
          <p:nvPr>
            <p:ph type="body" idx="1"/>
          </p:nvPr>
        </p:nvSpPr>
        <p:spPr>
          <a:xfrm>
            <a:off x="112087" y="697576"/>
            <a:ext cx="8506869" cy="1650368"/>
          </a:xfrm>
        </p:spPr>
        <p:txBody>
          <a:bodyPr/>
          <a:lstStyle/>
          <a:p>
            <a:r>
              <a:rPr lang="en-US" sz="2400" dirty="0"/>
              <a:t>Fine Shaping: determine the accurate shape and aspect ratio for each cluster</a:t>
            </a:r>
          </a:p>
          <a:p>
            <a:pPr lvl="1"/>
            <a:r>
              <a:rPr lang="en-US" dirty="0"/>
              <a:t>Pick legal shapes (must fit into the outline of current cluster) for each child clusters</a:t>
            </a:r>
          </a:p>
          <a:p>
            <a:endParaRPr lang="en-IN" dirty="0"/>
          </a:p>
        </p:txBody>
      </p:sp>
      <p:sp>
        <p:nvSpPr>
          <p:cNvPr id="4" name="Title 3">
            <a:extLst>
              <a:ext uri="{FF2B5EF4-FFF2-40B4-BE49-F238E27FC236}">
                <a16:creationId xmlns:a16="http://schemas.microsoft.com/office/drawing/2014/main" id="{15729AE8-D821-DACF-7435-4A4D27BAEB0D}"/>
              </a:ext>
            </a:extLst>
          </p:cNvPr>
          <p:cNvSpPr>
            <a:spLocks noGrp="1"/>
          </p:cNvSpPr>
          <p:nvPr>
            <p:ph type="title"/>
          </p:nvPr>
        </p:nvSpPr>
        <p:spPr/>
        <p:txBody>
          <a:bodyPr/>
          <a:lstStyle/>
          <a:p>
            <a:r>
              <a:rPr lang="en-IN" dirty="0"/>
              <a:t>Fine Shaping + Hierarchical Macro Placement  </a:t>
            </a:r>
          </a:p>
        </p:txBody>
      </p:sp>
      <p:sp>
        <p:nvSpPr>
          <p:cNvPr id="8" name="TextBox 7">
            <a:extLst>
              <a:ext uri="{FF2B5EF4-FFF2-40B4-BE49-F238E27FC236}">
                <a16:creationId xmlns:a16="http://schemas.microsoft.com/office/drawing/2014/main" id="{D4D0C8CF-BCD7-B934-606B-AB45D37197EE}"/>
              </a:ext>
            </a:extLst>
          </p:cNvPr>
          <p:cNvSpPr txBox="1"/>
          <p:nvPr/>
        </p:nvSpPr>
        <p:spPr>
          <a:xfrm>
            <a:off x="849266" y="6302321"/>
            <a:ext cx="2977097" cy="307777"/>
          </a:xfrm>
          <a:prstGeom prst="rect">
            <a:avLst/>
          </a:prstGeom>
          <a:noFill/>
        </p:spPr>
        <p:txBody>
          <a:bodyPr wrap="none" rtlCol="0">
            <a:spAutoFit/>
          </a:bodyPr>
          <a:lstStyle/>
          <a:p>
            <a:r>
              <a:rPr lang="en-US" b="1" dirty="0"/>
              <a:t>L</a:t>
            </a:r>
            <a:r>
              <a:rPr lang="en-US" altLang="zh-CN" b="1" dirty="0"/>
              <a:t>ine 1731 in hier_rtlmp.cpp </a:t>
            </a:r>
            <a:r>
              <a:rPr lang="en-US" altLang="zh-CN" b="1" dirty="0">
                <a:hlinkClick r:id="rId2"/>
              </a:rPr>
              <a:t>(link)</a:t>
            </a:r>
            <a:endParaRPr lang="en-US" b="1" dirty="0"/>
          </a:p>
        </p:txBody>
      </p:sp>
      <p:pic>
        <p:nvPicPr>
          <p:cNvPr id="3" name="Picture 2">
            <a:extLst>
              <a:ext uri="{FF2B5EF4-FFF2-40B4-BE49-F238E27FC236}">
                <a16:creationId xmlns:a16="http://schemas.microsoft.com/office/drawing/2014/main" id="{FDC89073-7FEC-2605-95B6-85A298FD6952}"/>
              </a:ext>
            </a:extLst>
          </p:cNvPr>
          <p:cNvPicPr>
            <a:picLocks noChangeAspect="1"/>
          </p:cNvPicPr>
          <p:nvPr/>
        </p:nvPicPr>
        <p:blipFill>
          <a:blip r:embed="rId3"/>
          <a:stretch>
            <a:fillRect/>
          </a:stretch>
        </p:blipFill>
        <p:spPr>
          <a:xfrm>
            <a:off x="314529" y="2347943"/>
            <a:ext cx="4257471" cy="3812481"/>
          </a:xfrm>
          <a:prstGeom prst="rect">
            <a:avLst/>
          </a:prstGeom>
        </p:spPr>
      </p:pic>
      <p:pic>
        <p:nvPicPr>
          <p:cNvPr id="7" name="Picture 6">
            <a:extLst>
              <a:ext uri="{FF2B5EF4-FFF2-40B4-BE49-F238E27FC236}">
                <a16:creationId xmlns:a16="http://schemas.microsoft.com/office/drawing/2014/main" id="{0D77117C-F380-2E92-5604-37B4E9683613}"/>
              </a:ext>
            </a:extLst>
          </p:cNvPr>
          <p:cNvPicPr>
            <a:picLocks noChangeAspect="1"/>
          </p:cNvPicPr>
          <p:nvPr/>
        </p:nvPicPr>
        <p:blipFill>
          <a:blip r:embed="rId4"/>
          <a:stretch>
            <a:fillRect/>
          </a:stretch>
        </p:blipFill>
        <p:spPr>
          <a:xfrm>
            <a:off x="4774442" y="2347943"/>
            <a:ext cx="3844514" cy="3806663"/>
          </a:xfrm>
          <a:prstGeom prst="rect">
            <a:avLst/>
          </a:prstGeom>
        </p:spPr>
      </p:pic>
      <p:sp>
        <p:nvSpPr>
          <p:cNvPr id="9" name="TextBox 8">
            <a:extLst>
              <a:ext uri="{FF2B5EF4-FFF2-40B4-BE49-F238E27FC236}">
                <a16:creationId xmlns:a16="http://schemas.microsoft.com/office/drawing/2014/main" id="{63668A58-BD71-356A-3480-A83AFA0B88B0}"/>
              </a:ext>
            </a:extLst>
          </p:cNvPr>
          <p:cNvSpPr txBox="1"/>
          <p:nvPr/>
        </p:nvSpPr>
        <p:spPr>
          <a:xfrm>
            <a:off x="5131215" y="6302321"/>
            <a:ext cx="2977097" cy="307777"/>
          </a:xfrm>
          <a:prstGeom prst="rect">
            <a:avLst/>
          </a:prstGeom>
          <a:noFill/>
        </p:spPr>
        <p:txBody>
          <a:bodyPr wrap="none" rtlCol="0">
            <a:spAutoFit/>
          </a:bodyPr>
          <a:lstStyle/>
          <a:p>
            <a:r>
              <a:rPr lang="en-US" b="1" dirty="0"/>
              <a:t>L</a:t>
            </a:r>
            <a:r>
              <a:rPr lang="en-US" altLang="zh-CN" b="1" dirty="0"/>
              <a:t>ine 1999 in hier_rtlmp.cpp </a:t>
            </a:r>
            <a:r>
              <a:rPr lang="en-US" altLang="zh-CN" b="1" dirty="0">
                <a:hlinkClick r:id="rId5"/>
              </a:rPr>
              <a:t>(link)</a:t>
            </a:r>
            <a:endParaRPr lang="en-US" b="1" dirty="0"/>
          </a:p>
        </p:txBody>
      </p:sp>
      <p:sp>
        <p:nvSpPr>
          <p:cNvPr id="2" name="Footer Placeholder 2">
            <a:extLst>
              <a:ext uri="{FF2B5EF4-FFF2-40B4-BE49-F238E27FC236}">
                <a16:creationId xmlns:a16="http://schemas.microsoft.com/office/drawing/2014/main" id="{085E0933-472E-8631-0C1D-72064CD427E5}"/>
              </a:ext>
            </a:extLst>
          </p:cNvPr>
          <p:cNvSpPr txBox="1">
            <a:spLocks/>
          </p:cNvSpPr>
          <p:nvPr/>
        </p:nvSpPr>
        <p:spPr>
          <a:xfrm>
            <a:off x="314529" y="661009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219612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BB66686-87BE-70A6-46D8-F90D1B914981}"/>
              </a:ext>
            </a:extLst>
          </p:cNvPr>
          <p:cNvSpPr>
            <a:spLocks noGrp="1" noChangeArrowheads="1"/>
          </p:cNvSpPr>
          <p:nvPr>
            <p:ph type="title"/>
          </p:nvPr>
        </p:nvSpPr>
        <p:spPr/>
        <p:txBody>
          <a:bodyPr/>
          <a:lstStyle/>
          <a:p>
            <a:r>
              <a:rPr lang="en-US" altLang="ko-KR" dirty="0">
                <a:ea typeface="굴림" panose="020B0600000101010101" pitchFamily="34" charset="-127"/>
              </a:rPr>
              <a:t>Physical Design Flow Pictures </a:t>
            </a:r>
            <a:r>
              <a:rPr lang="en-US" altLang="ko-KR" sz="2000" b="0" dirty="0">
                <a:solidFill>
                  <a:srgbClr val="00B0F0"/>
                </a:solidFill>
                <a:ea typeface="굴림" panose="020B0600000101010101" pitchFamily="34" charset="-127"/>
              </a:rPr>
              <a:t>(old ECE 260B slide) </a:t>
            </a:r>
            <a:endParaRPr lang="ko-KR" altLang="en-US" b="0" dirty="0">
              <a:solidFill>
                <a:srgbClr val="00B0F0"/>
              </a:solidFill>
              <a:ea typeface="굴림" panose="020B0600000101010101" pitchFamily="34" charset="-127"/>
            </a:endParaRPr>
          </a:p>
        </p:txBody>
      </p:sp>
      <p:sp>
        <p:nvSpPr>
          <p:cNvPr id="6147" name="Content Placeholder 2">
            <a:extLst>
              <a:ext uri="{FF2B5EF4-FFF2-40B4-BE49-F238E27FC236}">
                <a16:creationId xmlns:a16="http://schemas.microsoft.com/office/drawing/2014/main" id="{048588DE-8C0A-5A20-9821-9B717246FC1E}"/>
              </a:ext>
            </a:extLst>
          </p:cNvPr>
          <p:cNvSpPr>
            <a:spLocks noGrp="1" noChangeArrowheads="1"/>
          </p:cNvSpPr>
          <p:nvPr>
            <p:ph idx="4294967295"/>
          </p:nvPr>
        </p:nvSpPr>
        <p:spPr>
          <a:xfrm>
            <a:off x="4314" y="752704"/>
            <a:ext cx="3962400" cy="384175"/>
          </a:xfrm>
        </p:spPr>
        <p:txBody>
          <a:bodyPr/>
          <a:lstStyle/>
          <a:p>
            <a:r>
              <a:rPr lang="en-US" altLang="ko-KR" dirty="0" err="1">
                <a:ea typeface="굴림" panose="020B0600000101010101" pitchFamily="34" charset="-127"/>
              </a:rPr>
              <a:t>Floorplanning</a:t>
            </a:r>
            <a:endParaRPr lang="en-US" altLang="ko-KR" dirty="0">
              <a:ea typeface="굴림" panose="020B0600000101010101" pitchFamily="34" charset="-127"/>
            </a:endParaRPr>
          </a:p>
        </p:txBody>
      </p:sp>
      <p:grpSp>
        <p:nvGrpSpPr>
          <p:cNvPr id="6148" name="Group 24">
            <a:extLst>
              <a:ext uri="{FF2B5EF4-FFF2-40B4-BE49-F238E27FC236}">
                <a16:creationId xmlns:a16="http://schemas.microsoft.com/office/drawing/2014/main" id="{D2CC11C9-4D1D-DA00-34F1-809296EA1CE6}"/>
              </a:ext>
            </a:extLst>
          </p:cNvPr>
          <p:cNvGrpSpPr>
            <a:grpSpLocks/>
          </p:cNvGrpSpPr>
          <p:nvPr/>
        </p:nvGrpSpPr>
        <p:grpSpPr bwMode="auto">
          <a:xfrm>
            <a:off x="4876800" y="1371600"/>
            <a:ext cx="4038600" cy="1828800"/>
            <a:chOff x="4495800" y="2590800"/>
            <a:chExt cx="4114800" cy="1756567"/>
          </a:xfrm>
        </p:grpSpPr>
        <p:pic>
          <p:nvPicPr>
            <p:cNvPr id="6167" name="Picture 3">
              <a:extLst>
                <a:ext uri="{FF2B5EF4-FFF2-40B4-BE49-F238E27FC236}">
                  <a16:creationId xmlns:a16="http://schemas.microsoft.com/office/drawing/2014/main" id="{56BA1CF0-6955-2296-F626-966DF67CA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90800"/>
              <a:ext cx="1752600" cy="173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6168" name="Picture 4">
              <a:extLst>
                <a:ext uri="{FF2B5EF4-FFF2-40B4-BE49-F238E27FC236}">
                  <a16:creationId xmlns:a16="http://schemas.microsoft.com/office/drawing/2014/main" id="{FADB3234-AF22-A669-E50B-EBFAD5B89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590800"/>
              <a:ext cx="2143125" cy="175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cxnSp>
          <p:nvCxnSpPr>
            <p:cNvPr id="6169" name="Straight Connector 7">
              <a:extLst>
                <a:ext uri="{FF2B5EF4-FFF2-40B4-BE49-F238E27FC236}">
                  <a16:creationId xmlns:a16="http://schemas.microsoft.com/office/drawing/2014/main" id="{25485345-BF2A-4D8B-9875-FDD5F9CF474D}"/>
                </a:ext>
              </a:extLst>
            </p:cNvPr>
            <p:cNvCxnSpPr>
              <a:cxnSpLocks noChangeShapeType="1"/>
              <a:endCxn id="6171" idx="4"/>
            </p:cNvCxnSpPr>
            <p:nvPr/>
          </p:nvCxnSpPr>
          <p:spPr bwMode="auto">
            <a:xfrm rot="5400000" flipH="1" flipV="1">
              <a:off x="6019799" y="3429001"/>
              <a:ext cx="1524001" cy="304801"/>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6170" name="Straight Connector 9">
              <a:extLst>
                <a:ext uri="{FF2B5EF4-FFF2-40B4-BE49-F238E27FC236}">
                  <a16:creationId xmlns:a16="http://schemas.microsoft.com/office/drawing/2014/main" id="{844DDE6F-F9B4-F43A-48C8-1A3C577C109D}"/>
                </a:ext>
              </a:extLst>
            </p:cNvPr>
            <p:cNvCxnSpPr>
              <a:cxnSpLocks noChangeShapeType="1"/>
              <a:endCxn id="6171" idx="1"/>
            </p:cNvCxnSpPr>
            <p:nvPr/>
          </p:nvCxnSpPr>
          <p:spPr bwMode="auto">
            <a:xfrm>
              <a:off x="6629400" y="2590800"/>
              <a:ext cx="197037" cy="33479"/>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6171" name="Oval 11">
              <a:extLst>
                <a:ext uri="{FF2B5EF4-FFF2-40B4-BE49-F238E27FC236}">
                  <a16:creationId xmlns:a16="http://schemas.microsoft.com/office/drawing/2014/main" id="{F6ADD3DA-7152-CB3E-B2C6-FA21043EB93D}"/>
                </a:ext>
              </a:extLst>
            </p:cNvPr>
            <p:cNvSpPr>
              <a:spLocks noChangeArrowheads="1"/>
            </p:cNvSpPr>
            <p:nvPr/>
          </p:nvSpPr>
          <p:spPr bwMode="auto">
            <a:xfrm>
              <a:off x="6781800" y="2590801"/>
              <a:ext cx="304800" cy="228599"/>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굴림" panose="020B0600000101010101" pitchFamily="34" charset="-127"/>
              </a:endParaRPr>
            </a:p>
          </p:txBody>
        </p:sp>
      </p:grpSp>
      <p:grpSp>
        <p:nvGrpSpPr>
          <p:cNvPr id="6150" name="Group 25">
            <a:extLst>
              <a:ext uri="{FF2B5EF4-FFF2-40B4-BE49-F238E27FC236}">
                <a16:creationId xmlns:a16="http://schemas.microsoft.com/office/drawing/2014/main" id="{C47D9E81-F397-0DE4-FD3C-3EA00EBBF173}"/>
              </a:ext>
            </a:extLst>
          </p:cNvPr>
          <p:cNvGrpSpPr>
            <a:grpSpLocks/>
          </p:cNvGrpSpPr>
          <p:nvPr/>
        </p:nvGrpSpPr>
        <p:grpSpPr bwMode="auto">
          <a:xfrm>
            <a:off x="152400" y="4267200"/>
            <a:ext cx="3886200" cy="1676400"/>
            <a:chOff x="533400" y="4724400"/>
            <a:chExt cx="4038600" cy="1811094"/>
          </a:xfrm>
        </p:grpSpPr>
        <p:pic>
          <p:nvPicPr>
            <p:cNvPr id="6162" name="Picture 5">
              <a:extLst>
                <a:ext uri="{FF2B5EF4-FFF2-40B4-BE49-F238E27FC236}">
                  <a16:creationId xmlns:a16="http://schemas.microsoft.com/office/drawing/2014/main" id="{2ED43BB5-C716-AE18-58BB-905FE8D00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724400"/>
              <a:ext cx="1828800" cy="18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6163" name="Picture 6">
              <a:extLst>
                <a:ext uri="{FF2B5EF4-FFF2-40B4-BE49-F238E27FC236}">
                  <a16:creationId xmlns:a16="http://schemas.microsoft.com/office/drawing/2014/main" id="{9450B2E1-5CCE-4D0F-AE3F-79B9772AC7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3109"/>
              <a:ext cx="1905000" cy="176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164" name="Oval 19">
              <a:extLst>
                <a:ext uri="{FF2B5EF4-FFF2-40B4-BE49-F238E27FC236}">
                  <a16:creationId xmlns:a16="http://schemas.microsoft.com/office/drawing/2014/main" id="{0B6B4987-D5A5-47AB-73B3-86C2636D43A5}"/>
                </a:ext>
              </a:extLst>
            </p:cNvPr>
            <p:cNvSpPr>
              <a:spLocks noChangeArrowheads="1"/>
            </p:cNvSpPr>
            <p:nvPr/>
          </p:nvSpPr>
          <p:spPr bwMode="auto">
            <a:xfrm>
              <a:off x="2057400" y="4724400"/>
              <a:ext cx="304800" cy="228599"/>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굴림" panose="020B0600000101010101" pitchFamily="34" charset="-127"/>
              </a:endParaRPr>
            </a:p>
          </p:txBody>
        </p:sp>
        <p:cxnSp>
          <p:nvCxnSpPr>
            <p:cNvPr id="6165" name="Straight Connector 20">
              <a:extLst>
                <a:ext uri="{FF2B5EF4-FFF2-40B4-BE49-F238E27FC236}">
                  <a16:creationId xmlns:a16="http://schemas.microsoft.com/office/drawing/2014/main" id="{39639B72-D740-A4DA-B769-26F5576D5AD2}"/>
                </a:ext>
              </a:extLst>
            </p:cNvPr>
            <p:cNvCxnSpPr>
              <a:cxnSpLocks noChangeShapeType="1"/>
            </p:cNvCxnSpPr>
            <p:nvPr/>
          </p:nvCxnSpPr>
          <p:spPr bwMode="auto">
            <a:xfrm>
              <a:off x="2286000" y="4724400"/>
              <a:ext cx="381000" cy="15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6166" name="Straight Connector 22">
              <a:extLst>
                <a:ext uri="{FF2B5EF4-FFF2-40B4-BE49-F238E27FC236}">
                  <a16:creationId xmlns:a16="http://schemas.microsoft.com/office/drawing/2014/main" id="{C53031D8-44CD-9DAB-C14C-D7C6A209BD9C}"/>
                </a:ext>
              </a:extLst>
            </p:cNvPr>
            <p:cNvCxnSpPr>
              <a:cxnSpLocks noChangeShapeType="1"/>
            </p:cNvCxnSpPr>
            <p:nvPr/>
          </p:nvCxnSpPr>
          <p:spPr bwMode="auto">
            <a:xfrm rot="16200000" flipV="1">
              <a:off x="1676402" y="5486401"/>
              <a:ext cx="1523999" cy="457199"/>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
        <p:nvSpPr>
          <p:cNvPr id="6152" name="Right Arrow 27">
            <a:extLst>
              <a:ext uri="{FF2B5EF4-FFF2-40B4-BE49-F238E27FC236}">
                <a16:creationId xmlns:a16="http://schemas.microsoft.com/office/drawing/2014/main" id="{F757A105-EBDF-3228-AACD-0EE259FA5FD7}"/>
              </a:ext>
            </a:extLst>
          </p:cNvPr>
          <p:cNvSpPr>
            <a:spLocks noChangeArrowheads="1"/>
          </p:cNvSpPr>
          <p:nvPr/>
        </p:nvSpPr>
        <p:spPr bwMode="auto">
          <a:xfrm>
            <a:off x="4038600" y="1828800"/>
            <a:ext cx="685800" cy="609600"/>
          </a:xfrm>
          <a:prstGeom prst="rightArrow">
            <a:avLst>
              <a:gd name="adj1" fmla="val 50000"/>
              <a:gd name="adj2" fmla="val 50000"/>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굴림" panose="020B0600000101010101" pitchFamily="34" charset="-127"/>
            </a:endParaRPr>
          </a:p>
        </p:txBody>
      </p:sp>
      <p:pic>
        <p:nvPicPr>
          <p:cNvPr id="6154" name="Picture 7">
            <a:extLst>
              <a:ext uri="{FF2B5EF4-FFF2-40B4-BE49-F238E27FC236}">
                <a16:creationId xmlns:a16="http://schemas.microsoft.com/office/drawing/2014/main" id="{3245053B-A0B7-7D87-EF6D-DD47B1A210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191000"/>
            <a:ext cx="1905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6155" name="Picture 8">
            <a:extLst>
              <a:ext uri="{FF2B5EF4-FFF2-40B4-BE49-F238E27FC236}">
                <a16:creationId xmlns:a16="http://schemas.microsoft.com/office/drawing/2014/main" id="{82B41609-11A3-0DF2-A3EE-C1208D1B1C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4191000"/>
            <a:ext cx="19335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156" name="Oval 31">
            <a:extLst>
              <a:ext uri="{FF2B5EF4-FFF2-40B4-BE49-F238E27FC236}">
                <a16:creationId xmlns:a16="http://schemas.microsoft.com/office/drawing/2014/main" id="{D376072B-C191-2D22-67DB-0658E91DA243}"/>
              </a:ext>
            </a:extLst>
          </p:cNvPr>
          <p:cNvSpPr>
            <a:spLocks noChangeArrowheads="1"/>
          </p:cNvSpPr>
          <p:nvPr/>
        </p:nvSpPr>
        <p:spPr bwMode="auto">
          <a:xfrm>
            <a:off x="6553200" y="4953000"/>
            <a:ext cx="298450" cy="23812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굴림" panose="020B0600000101010101" pitchFamily="34" charset="-127"/>
            </a:endParaRPr>
          </a:p>
        </p:txBody>
      </p:sp>
      <p:cxnSp>
        <p:nvCxnSpPr>
          <p:cNvPr id="6157" name="Straight Connector 32">
            <a:extLst>
              <a:ext uri="{FF2B5EF4-FFF2-40B4-BE49-F238E27FC236}">
                <a16:creationId xmlns:a16="http://schemas.microsoft.com/office/drawing/2014/main" id="{614A3563-C808-446F-6579-8F063D6ECBD3}"/>
              </a:ext>
            </a:extLst>
          </p:cNvPr>
          <p:cNvCxnSpPr>
            <a:cxnSpLocks noChangeShapeType="1"/>
          </p:cNvCxnSpPr>
          <p:nvPr/>
        </p:nvCxnSpPr>
        <p:spPr bwMode="auto">
          <a:xfrm rot="5400000" flipH="1" flipV="1">
            <a:off x="6522243" y="4374357"/>
            <a:ext cx="747713" cy="3810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6158" name="Straight Connector 34">
            <a:extLst>
              <a:ext uri="{FF2B5EF4-FFF2-40B4-BE49-F238E27FC236}">
                <a16:creationId xmlns:a16="http://schemas.microsoft.com/office/drawing/2014/main" id="{20056CD3-0857-02CE-8A36-2959F34A3DD0}"/>
              </a:ext>
            </a:extLst>
          </p:cNvPr>
          <p:cNvCxnSpPr>
            <a:cxnSpLocks noChangeShapeType="1"/>
          </p:cNvCxnSpPr>
          <p:nvPr/>
        </p:nvCxnSpPr>
        <p:spPr bwMode="auto">
          <a:xfrm rot="16200000" flipV="1">
            <a:off x="6477000" y="5410200"/>
            <a:ext cx="838200" cy="3810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pic>
        <p:nvPicPr>
          <p:cNvPr id="6159" name="Picture 9">
            <a:extLst>
              <a:ext uri="{FF2B5EF4-FFF2-40B4-BE49-F238E27FC236}">
                <a16:creationId xmlns:a16="http://schemas.microsoft.com/office/drawing/2014/main" id="{D34A66BF-07F9-25CE-77D5-859CBE4D43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295400"/>
            <a:ext cx="19923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160" name="Right Arrow 37">
            <a:extLst>
              <a:ext uri="{FF2B5EF4-FFF2-40B4-BE49-F238E27FC236}">
                <a16:creationId xmlns:a16="http://schemas.microsoft.com/office/drawing/2014/main" id="{BA10DC4A-3605-F46F-CB2D-FEE75715DDE9}"/>
              </a:ext>
            </a:extLst>
          </p:cNvPr>
          <p:cNvSpPr>
            <a:spLocks noChangeArrowheads="1"/>
          </p:cNvSpPr>
          <p:nvPr/>
        </p:nvSpPr>
        <p:spPr bwMode="auto">
          <a:xfrm>
            <a:off x="4114800" y="4876800"/>
            <a:ext cx="685800" cy="609600"/>
          </a:xfrm>
          <a:prstGeom prst="rightArrow">
            <a:avLst>
              <a:gd name="adj1" fmla="val 50000"/>
              <a:gd name="adj2" fmla="val 50000"/>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굴림" panose="020B0600000101010101" pitchFamily="34" charset="-127"/>
            </a:endParaRPr>
          </a:p>
        </p:txBody>
      </p:sp>
      <p:sp>
        <p:nvSpPr>
          <p:cNvPr id="6161" name="Right Arrow 38">
            <a:extLst>
              <a:ext uri="{FF2B5EF4-FFF2-40B4-BE49-F238E27FC236}">
                <a16:creationId xmlns:a16="http://schemas.microsoft.com/office/drawing/2014/main" id="{9F61325F-30A1-DC4D-0D29-174AC27B585F}"/>
              </a:ext>
            </a:extLst>
          </p:cNvPr>
          <p:cNvSpPr>
            <a:spLocks noChangeArrowheads="1"/>
          </p:cNvSpPr>
          <p:nvPr/>
        </p:nvSpPr>
        <p:spPr bwMode="auto">
          <a:xfrm rot="8479068">
            <a:off x="4078288" y="3357563"/>
            <a:ext cx="685800" cy="609600"/>
          </a:xfrm>
          <a:prstGeom prst="rightArrow">
            <a:avLst>
              <a:gd name="adj1" fmla="val 50000"/>
              <a:gd name="adj2" fmla="val 50000"/>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굴림" panose="020B0600000101010101" pitchFamily="34" charset="-127"/>
            </a:endParaRPr>
          </a:p>
        </p:txBody>
      </p:sp>
      <p:sp>
        <p:nvSpPr>
          <p:cNvPr id="2" name="Content Placeholder 2">
            <a:extLst>
              <a:ext uri="{FF2B5EF4-FFF2-40B4-BE49-F238E27FC236}">
                <a16:creationId xmlns:a16="http://schemas.microsoft.com/office/drawing/2014/main" id="{DF56B9C8-3911-934B-DFFC-CBEB617FD0F2}"/>
              </a:ext>
            </a:extLst>
          </p:cNvPr>
          <p:cNvSpPr txBox="1">
            <a:spLocks noChangeArrowheads="1"/>
          </p:cNvSpPr>
          <p:nvPr/>
        </p:nvSpPr>
        <p:spPr>
          <a:xfrm>
            <a:off x="4782671" y="752704"/>
            <a:ext cx="3962400" cy="384175"/>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eaLnBrk="1" hangingPunct="1">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eaLnBrk="1" hangingPunct="1">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eaLnBrk="1" hangingPunct="1">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eaLnBrk="1" hangingPunct="1">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pPr fontAlgn="auto"/>
            <a:r>
              <a:rPr lang="en-US" altLang="ko-KR" kern="0" dirty="0" err="1">
                <a:ea typeface="굴림" panose="020B0600000101010101" pitchFamily="34" charset="-127"/>
              </a:rPr>
              <a:t>Powerplanning</a:t>
            </a:r>
            <a:endParaRPr lang="en-US" altLang="ko-KR" kern="0" dirty="0">
              <a:ea typeface="굴림" panose="020B0600000101010101" pitchFamily="34" charset="-127"/>
            </a:endParaRPr>
          </a:p>
        </p:txBody>
      </p:sp>
      <p:sp>
        <p:nvSpPr>
          <p:cNvPr id="3" name="Content Placeholder 2">
            <a:extLst>
              <a:ext uri="{FF2B5EF4-FFF2-40B4-BE49-F238E27FC236}">
                <a16:creationId xmlns:a16="http://schemas.microsoft.com/office/drawing/2014/main" id="{ED5CEFE7-1986-F777-D7A2-77975899F9D1}"/>
              </a:ext>
            </a:extLst>
          </p:cNvPr>
          <p:cNvSpPr txBox="1">
            <a:spLocks noChangeArrowheads="1"/>
          </p:cNvSpPr>
          <p:nvPr/>
        </p:nvSpPr>
        <p:spPr>
          <a:xfrm>
            <a:off x="4314" y="3495694"/>
            <a:ext cx="3962400" cy="384175"/>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eaLnBrk="1" hangingPunct="1">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eaLnBrk="1" hangingPunct="1">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eaLnBrk="1" hangingPunct="1">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eaLnBrk="1" hangingPunct="1">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pPr fontAlgn="auto"/>
            <a:r>
              <a:rPr lang="en-US" altLang="ko-KR" kern="0" dirty="0">
                <a:ea typeface="굴림" panose="020B0600000101010101" pitchFamily="34" charset="-127"/>
              </a:rPr>
              <a:t>Placement</a:t>
            </a:r>
          </a:p>
        </p:txBody>
      </p:sp>
      <p:sp>
        <p:nvSpPr>
          <p:cNvPr id="4" name="Content Placeholder 2">
            <a:extLst>
              <a:ext uri="{FF2B5EF4-FFF2-40B4-BE49-F238E27FC236}">
                <a16:creationId xmlns:a16="http://schemas.microsoft.com/office/drawing/2014/main" id="{687A91CD-0441-1090-2935-7527415DFF77}"/>
              </a:ext>
            </a:extLst>
          </p:cNvPr>
          <p:cNvSpPr txBox="1">
            <a:spLocks noChangeArrowheads="1"/>
          </p:cNvSpPr>
          <p:nvPr/>
        </p:nvSpPr>
        <p:spPr>
          <a:xfrm>
            <a:off x="4914899" y="3501548"/>
            <a:ext cx="3962400" cy="384175"/>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eaLnBrk="1" hangingPunct="1">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eaLnBrk="1" hangingPunct="1">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eaLnBrk="1" hangingPunct="1">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eaLnBrk="1" hangingPunct="1">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eaLnBrk="1" hangingPunct="1">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pPr fontAlgn="auto"/>
            <a:r>
              <a:rPr lang="en-US" altLang="ko-KR" kern="0" dirty="0">
                <a:ea typeface="굴림" panose="020B0600000101010101" pitchFamily="34" charset="-127"/>
              </a:rPr>
              <a:t>Routing</a:t>
            </a:r>
          </a:p>
        </p:txBody>
      </p:sp>
      <p:sp>
        <p:nvSpPr>
          <p:cNvPr id="6" name="Footer Placeholder 2">
            <a:extLst>
              <a:ext uri="{FF2B5EF4-FFF2-40B4-BE49-F238E27FC236}">
                <a16:creationId xmlns:a16="http://schemas.microsoft.com/office/drawing/2014/main" id="{D09798A4-392E-2154-E83C-71150EED968B}"/>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44EC-4E02-60FE-4FB1-55090DDCD60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FEB2CD0-E0E6-F5F6-8736-040EDA64D5AB}"/>
              </a:ext>
            </a:extLst>
          </p:cNvPr>
          <p:cNvSpPr>
            <a:spLocks noGrp="1"/>
          </p:cNvSpPr>
          <p:nvPr>
            <p:ph type="body" idx="1"/>
          </p:nvPr>
        </p:nvSpPr>
        <p:spPr>
          <a:xfrm>
            <a:off x="112087" y="529412"/>
            <a:ext cx="8506869" cy="3384779"/>
          </a:xfrm>
        </p:spPr>
        <p:txBody>
          <a:bodyPr/>
          <a:lstStyle/>
          <a:p>
            <a:r>
              <a:rPr lang="en-US" dirty="0"/>
              <a:t>Hierarchical Macro Placement</a:t>
            </a:r>
          </a:p>
          <a:p>
            <a:pPr lvl="1"/>
            <a:r>
              <a:rPr lang="en-US" dirty="0"/>
              <a:t>Clusters are placement level by level in a pre-order DFS manner</a:t>
            </a:r>
          </a:p>
          <a:p>
            <a:pPr lvl="1"/>
            <a:r>
              <a:rPr lang="en-US" dirty="0"/>
              <a:t>Simulated Annealing + Sequence Pair</a:t>
            </a:r>
          </a:p>
          <a:p>
            <a:pPr lvl="1"/>
            <a:r>
              <a:rPr lang="en-US" dirty="0"/>
              <a:t>Cost function:  minimize area, wirelength, penalty functions for different constraints </a:t>
            </a:r>
            <a:r>
              <a:rPr lang="en-US" dirty="0">
                <a:hlinkClick r:id="rId3"/>
              </a:rPr>
              <a:t>(code)</a:t>
            </a:r>
            <a:endParaRPr lang="en-US" dirty="0"/>
          </a:p>
          <a:p>
            <a:pPr lvl="1"/>
            <a:endParaRPr lang="en-US" dirty="0"/>
          </a:p>
          <a:p>
            <a:endParaRPr lang="en-IN" dirty="0"/>
          </a:p>
        </p:txBody>
      </p:sp>
      <p:sp>
        <p:nvSpPr>
          <p:cNvPr id="4" name="Title 3">
            <a:extLst>
              <a:ext uri="{FF2B5EF4-FFF2-40B4-BE49-F238E27FC236}">
                <a16:creationId xmlns:a16="http://schemas.microsoft.com/office/drawing/2014/main" id="{B5968CAD-152C-1638-C3F9-E94A1F7909BE}"/>
              </a:ext>
            </a:extLst>
          </p:cNvPr>
          <p:cNvSpPr>
            <a:spLocks noGrp="1"/>
          </p:cNvSpPr>
          <p:nvPr>
            <p:ph type="title"/>
          </p:nvPr>
        </p:nvSpPr>
        <p:spPr/>
        <p:txBody>
          <a:bodyPr/>
          <a:lstStyle/>
          <a:p>
            <a:r>
              <a:rPr lang="en-IN" dirty="0"/>
              <a:t>Fine Shaping + Hierarchical Macro Placement  </a:t>
            </a:r>
          </a:p>
        </p:txBody>
      </p:sp>
      <p:sp>
        <p:nvSpPr>
          <p:cNvPr id="8" name="TextBox 7">
            <a:extLst>
              <a:ext uri="{FF2B5EF4-FFF2-40B4-BE49-F238E27FC236}">
                <a16:creationId xmlns:a16="http://schemas.microsoft.com/office/drawing/2014/main" id="{2A556124-CC93-20C1-DE49-6C969316CD83}"/>
              </a:ext>
            </a:extLst>
          </p:cNvPr>
          <p:cNvSpPr txBox="1"/>
          <p:nvPr/>
        </p:nvSpPr>
        <p:spPr>
          <a:xfrm>
            <a:off x="776583" y="6382060"/>
            <a:ext cx="2877711" cy="307777"/>
          </a:xfrm>
          <a:prstGeom prst="rect">
            <a:avLst/>
          </a:prstGeom>
          <a:noFill/>
        </p:spPr>
        <p:txBody>
          <a:bodyPr wrap="none" rtlCol="0">
            <a:spAutoFit/>
          </a:bodyPr>
          <a:lstStyle/>
          <a:p>
            <a:r>
              <a:rPr lang="en-US" b="1" dirty="0"/>
              <a:t>L</a:t>
            </a:r>
            <a:r>
              <a:rPr lang="en-US" altLang="zh-CN" b="1" dirty="0"/>
              <a:t>ine 303 in hier_rtlmp.cpp </a:t>
            </a:r>
            <a:r>
              <a:rPr lang="en-US" altLang="zh-CN" b="1" dirty="0">
                <a:hlinkClick r:id="rId4"/>
              </a:rPr>
              <a:t>(link)</a:t>
            </a:r>
            <a:endParaRPr lang="en-US" b="1" dirty="0"/>
          </a:p>
        </p:txBody>
      </p:sp>
      <p:sp>
        <p:nvSpPr>
          <p:cNvPr id="16" name="TextBox 15">
            <a:extLst>
              <a:ext uri="{FF2B5EF4-FFF2-40B4-BE49-F238E27FC236}">
                <a16:creationId xmlns:a16="http://schemas.microsoft.com/office/drawing/2014/main" id="{3E21444E-9EBC-31AE-AB2A-D215449E19F5}"/>
              </a:ext>
            </a:extLst>
          </p:cNvPr>
          <p:cNvSpPr txBox="1"/>
          <p:nvPr/>
        </p:nvSpPr>
        <p:spPr>
          <a:xfrm>
            <a:off x="5193805" y="6382059"/>
            <a:ext cx="2977097" cy="307777"/>
          </a:xfrm>
          <a:prstGeom prst="rect">
            <a:avLst/>
          </a:prstGeom>
          <a:noFill/>
        </p:spPr>
        <p:txBody>
          <a:bodyPr wrap="none" rtlCol="0">
            <a:spAutoFit/>
          </a:bodyPr>
          <a:lstStyle/>
          <a:p>
            <a:r>
              <a:rPr lang="en-US" b="1" dirty="0"/>
              <a:t>L</a:t>
            </a:r>
            <a:r>
              <a:rPr lang="en-US" altLang="zh-CN" b="1" dirty="0"/>
              <a:t>ine 1379 in hier_rtlmp.cpp </a:t>
            </a:r>
            <a:r>
              <a:rPr lang="en-US" altLang="zh-CN" b="1" dirty="0">
                <a:hlinkClick r:id="rId5"/>
              </a:rPr>
              <a:t>(link)</a:t>
            </a:r>
            <a:endParaRPr lang="en-US" altLang="zh-CN" b="1" dirty="0"/>
          </a:p>
        </p:txBody>
      </p:sp>
      <p:pic>
        <p:nvPicPr>
          <p:cNvPr id="3" name="Picture 2">
            <a:extLst>
              <a:ext uri="{FF2B5EF4-FFF2-40B4-BE49-F238E27FC236}">
                <a16:creationId xmlns:a16="http://schemas.microsoft.com/office/drawing/2014/main" id="{233161D9-4E40-9A63-377B-3201C14041BF}"/>
              </a:ext>
            </a:extLst>
          </p:cNvPr>
          <p:cNvPicPr>
            <a:picLocks noChangeAspect="1"/>
          </p:cNvPicPr>
          <p:nvPr/>
        </p:nvPicPr>
        <p:blipFill>
          <a:blip r:embed="rId6"/>
          <a:stretch>
            <a:fillRect/>
          </a:stretch>
        </p:blipFill>
        <p:spPr>
          <a:xfrm>
            <a:off x="458749" y="2358900"/>
            <a:ext cx="3378404" cy="1430122"/>
          </a:xfrm>
          <a:prstGeom prst="rect">
            <a:avLst/>
          </a:prstGeom>
        </p:spPr>
      </p:pic>
      <p:pic>
        <p:nvPicPr>
          <p:cNvPr id="7" name="Picture 6">
            <a:extLst>
              <a:ext uri="{FF2B5EF4-FFF2-40B4-BE49-F238E27FC236}">
                <a16:creationId xmlns:a16="http://schemas.microsoft.com/office/drawing/2014/main" id="{1C89B1DA-B246-BB18-FF5D-DD17901D25CB}"/>
              </a:ext>
            </a:extLst>
          </p:cNvPr>
          <p:cNvPicPr>
            <a:picLocks noChangeAspect="1"/>
          </p:cNvPicPr>
          <p:nvPr/>
        </p:nvPicPr>
        <p:blipFill>
          <a:blip r:embed="rId7"/>
          <a:stretch>
            <a:fillRect/>
          </a:stretch>
        </p:blipFill>
        <p:spPr>
          <a:xfrm>
            <a:off x="458749" y="3799493"/>
            <a:ext cx="3378404" cy="2582567"/>
          </a:xfrm>
          <a:prstGeom prst="rect">
            <a:avLst/>
          </a:prstGeom>
        </p:spPr>
      </p:pic>
      <p:pic>
        <p:nvPicPr>
          <p:cNvPr id="9" name="Picture 8">
            <a:extLst>
              <a:ext uri="{FF2B5EF4-FFF2-40B4-BE49-F238E27FC236}">
                <a16:creationId xmlns:a16="http://schemas.microsoft.com/office/drawing/2014/main" id="{E31F506B-C42C-620A-F95F-903817E98BF6}"/>
              </a:ext>
            </a:extLst>
          </p:cNvPr>
          <p:cNvPicPr>
            <a:picLocks noChangeAspect="1"/>
          </p:cNvPicPr>
          <p:nvPr/>
        </p:nvPicPr>
        <p:blipFill>
          <a:blip r:embed="rId8"/>
          <a:stretch>
            <a:fillRect/>
          </a:stretch>
        </p:blipFill>
        <p:spPr>
          <a:xfrm>
            <a:off x="4365521" y="2358899"/>
            <a:ext cx="4178210" cy="4023159"/>
          </a:xfrm>
          <a:prstGeom prst="rect">
            <a:avLst/>
          </a:prstGeom>
        </p:spPr>
      </p:pic>
      <p:sp>
        <p:nvSpPr>
          <p:cNvPr id="2" name="Footer Placeholder 2">
            <a:extLst>
              <a:ext uri="{FF2B5EF4-FFF2-40B4-BE49-F238E27FC236}">
                <a16:creationId xmlns:a16="http://schemas.microsoft.com/office/drawing/2014/main" id="{81AED2EF-7270-4024-70E0-3DFCE11BEC5B}"/>
              </a:ext>
            </a:extLst>
          </p:cNvPr>
          <p:cNvSpPr txBox="1">
            <a:spLocks/>
          </p:cNvSpPr>
          <p:nvPr/>
        </p:nvSpPr>
        <p:spPr>
          <a:xfrm>
            <a:off x="343152" y="662351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3218993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35F3ECE3-75E3-247A-6612-7B03ED5C832C}"/>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63540DE1-6E36-1D37-5F74-D2132285DB9F}"/>
              </a:ext>
            </a:extLst>
          </p:cNvPr>
          <p:cNvSpPr txBox="1">
            <a:spLocks noGrp="1"/>
          </p:cNvSpPr>
          <p:nvPr>
            <p:ph type="ctrTitle"/>
          </p:nvPr>
        </p:nvSpPr>
        <p:spPr>
          <a:xfrm>
            <a:off x="0" y="3816992"/>
            <a:ext cx="9144000" cy="742130"/>
          </a:xfrm>
          <a:prstGeom prst="rect">
            <a:avLst/>
          </a:prstGeom>
        </p:spPr>
        <p:txBody>
          <a:bodyPr spcFirstLastPara="1" wrap="square" lIns="91425" tIns="91425" rIns="91425" bIns="91425" anchor="b" anchorCtr="0">
            <a:normAutofit fontScale="90000"/>
          </a:bodyPr>
          <a:lstStyle/>
          <a:p>
            <a:pPr>
              <a:lnSpc>
                <a:spcPct val="100000"/>
              </a:lnSpc>
            </a:pPr>
            <a:r>
              <a:rPr lang="en" dirty="0"/>
              <a:t>Sequence Pair and Simulated Annealing</a:t>
            </a:r>
            <a:br>
              <a:rPr lang="en" dirty="0"/>
            </a:br>
            <a:br>
              <a:rPr lang="en" dirty="0"/>
            </a:br>
            <a:br>
              <a:rPr lang="en" dirty="0"/>
            </a:br>
            <a:br>
              <a:rPr lang="en" dirty="0"/>
            </a:br>
            <a:r>
              <a:rPr lang="en" sz="2700" b="0" dirty="0"/>
              <a:t>Sequence Pair: How we represent the floorplan solution</a:t>
            </a:r>
            <a:br>
              <a:rPr lang="en" sz="2700" b="0" dirty="0"/>
            </a:br>
            <a:r>
              <a:rPr lang="en" sz="2700" b="0" dirty="0"/>
              <a:t>Simulated Annealing: How we (heuristically) optimize the floorplan</a:t>
            </a:r>
            <a:endParaRPr b="0" dirty="0"/>
          </a:p>
        </p:txBody>
      </p:sp>
      <p:sp>
        <p:nvSpPr>
          <p:cNvPr id="2" name="Footer Placeholder 2">
            <a:extLst>
              <a:ext uri="{FF2B5EF4-FFF2-40B4-BE49-F238E27FC236}">
                <a16:creationId xmlns:a16="http://schemas.microsoft.com/office/drawing/2014/main" id="{34C152D9-1A5C-F4D9-0D7B-95D5EE80A387}"/>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a:t>Kahng ECE 260C SP25</a:t>
            </a:r>
            <a:endParaRPr lang="en-IN" sz="1000" dirty="0"/>
          </a:p>
        </p:txBody>
      </p:sp>
    </p:spTree>
    <p:extLst>
      <p:ext uri="{BB962C8B-B14F-4D97-AF65-F5344CB8AC3E}">
        <p14:creationId xmlns:p14="http://schemas.microsoft.com/office/powerpoint/2010/main" val="97218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DFCB-78AD-A561-FFFC-A5509910910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F97DD5F-0B63-C675-F607-AD6E687B70D1}"/>
                  </a:ext>
                </a:extLst>
              </p:cNvPr>
              <p:cNvSpPr>
                <a:spLocks noGrp="1"/>
              </p:cNvSpPr>
              <p:nvPr>
                <p:ph type="body" idx="1"/>
              </p:nvPr>
            </p:nvSpPr>
            <p:spPr>
              <a:xfrm>
                <a:off x="31866" y="697887"/>
                <a:ext cx="9009497" cy="3275464"/>
              </a:xfrm>
            </p:spPr>
            <p:txBody>
              <a:bodyPr/>
              <a:lstStyle/>
              <a:p>
                <a:r>
                  <a:rPr lang="en-US" dirty="0"/>
                  <a:t>SP consists of an ordered pair (</a:t>
                </a:r>
                <a14:m>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Γ</m:t>
                        </m:r>
                      </m:e>
                      <m:sup>
                        <m:r>
                          <a:rPr lang="en-US" b="0" i="1" smtClean="0">
                            <a:latin typeface="Cambria Math" panose="02040503050406030204" pitchFamily="18" charset="0"/>
                          </a:rPr>
                          <m:t>+</m:t>
                        </m:r>
                      </m:sup>
                    </m:sSup>
                  </m:oMath>
                </a14:m>
                <a:r>
                  <a:rPr lang="en-US" dirty="0"/>
                  <a:t>, </a:t>
                </a:r>
                <a14:m>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Γ</m:t>
                        </m:r>
                      </m:e>
                      <m:sup>
                        <m:r>
                          <a:rPr lang="en-US" b="0" i="1" smtClean="0">
                            <a:latin typeface="Cambria Math" panose="02040503050406030204" pitchFamily="18" charset="0"/>
                          </a:rPr>
                          <m:t>−</m:t>
                        </m:r>
                      </m:sup>
                    </m:sSup>
                  </m:oMath>
                </a14:m>
                <a:r>
                  <a:rPr lang="en-US" dirty="0"/>
                  <a:t>) of cluster sequences.</a:t>
                </a:r>
              </a:p>
              <a:p>
                <a:r>
                  <a:rPr lang="en-US" dirty="0"/>
                  <a:t>Given a sequence pair (</a:t>
                </a:r>
                <a14:m>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Γ</m:t>
                        </m:r>
                      </m:e>
                      <m:sup>
                        <m:r>
                          <a:rPr lang="en-US" b="0" i="1" smtClean="0">
                            <a:latin typeface="Cambria Math" panose="02040503050406030204" pitchFamily="18" charset="0"/>
                          </a:rPr>
                          <m:t>+</m:t>
                        </m:r>
                      </m:sup>
                    </m:sSup>
                  </m:oMath>
                </a14:m>
                <a:r>
                  <a:rPr lang="en-US" dirty="0"/>
                  <a:t>, </a:t>
                </a:r>
                <a14:m>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Γ</m:t>
                        </m:r>
                      </m:e>
                      <m:sup>
                        <m:r>
                          <a:rPr lang="en-US" b="0" i="1" smtClean="0">
                            <a:latin typeface="Cambria Math" panose="02040503050406030204" pitchFamily="18" charset="0"/>
                          </a:rPr>
                          <m:t>−</m:t>
                        </m:r>
                      </m:sup>
                    </m:sSup>
                  </m:oMath>
                </a14:m>
                <a:r>
                  <a:rPr lang="en-US" dirty="0"/>
                  <a:t>), the location of clusters can be determined as follows:</a:t>
                </a:r>
              </a:p>
              <a:p>
                <a:pPr lvl="1"/>
                <a:r>
                  <a:rPr lang="en-US" dirty="0"/>
                  <a:t>(</a:t>
                </a:r>
                <a:r>
                  <a:rPr lang="en-US" b="1" dirty="0"/>
                  <a:t>Horizontal constraint</a:t>
                </a:r>
                <a:r>
                  <a:rPr lang="en-US" dirty="0"/>
                  <a:t>): cluster </a:t>
                </a:r>
                <a14:m>
                  <m:oMath xmlns:m="http://schemas.openxmlformats.org/officeDocument/2006/math">
                    <m:r>
                      <a:rPr lang="en-US">
                        <a:latin typeface="Cambria Math" panose="02040503050406030204" pitchFamily="18" charset="0"/>
                      </a:rPr>
                      <m:t>𝑖</m:t>
                    </m:r>
                  </m:oMath>
                </a14:m>
                <a:r>
                  <a:rPr lang="en-US" dirty="0"/>
                  <a:t> is left to cluster </a:t>
                </a:r>
                <a14:m>
                  <m:oMath xmlns:m="http://schemas.openxmlformats.org/officeDocument/2006/math">
                    <m:r>
                      <a:rPr lang="en-US">
                        <a:latin typeface="Cambria Math" panose="02040503050406030204" pitchFamily="18" charset="0"/>
                      </a:rPr>
                      <m:t>𝑗</m:t>
                    </m:r>
                  </m:oMath>
                </a14:m>
                <a:r>
                  <a:rPr lang="en-US" dirty="0"/>
                  <a:t> if </a:t>
                </a:r>
                <a14:m>
                  <m:oMath xmlns:m="http://schemas.openxmlformats.org/officeDocument/2006/math">
                    <m:r>
                      <a:rPr lang="en-US">
                        <a:latin typeface="Cambria Math" panose="02040503050406030204" pitchFamily="18" charset="0"/>
                      </a:rPr>
                      <m:t>𝑖</m:t>
                    </m:r>
                  </m:oMath>
                </a14:m>
                <a:r>
                  <a:rPr lang="en-US" dirty="0"/>
                  <a:t> appears before </a:t>
                </a:r>
                <a14:m>
                  <m:oMath xmlns:m="http://schemas.openxmlformats.org/officeDocument/2006/math">
                    <m:r>
                      <a:rPr lang="en-US">
                        <a:latin typeface="Cambria Math" panose="02040503050406030204" pitchFamily="18" charset="0"/>
                      </a:rPr>
                      <m:t>𝑗</m:t>
                    </m:r>
                  </m:oMath>
                </a14:m>
                <a:r>
                  <a:rPr lang="en-US" dirty="0"/>
                  <a:t> in both </a:t>
                </a:r>
                <a14:m>
                  <m:oMath xmlns:m="http://schemas.openxmlformats.org/officeDocument/2006/math">
                    <m:sSup>
                      <m:sSupPr>
                        <m:ctrlPr>
                          <a:rPr lang="en-US" i="1">
                            <a:latin typeface="Cambria Math" panose="02040503050406030204" pitchFamily="18" charset="0"/>
                          </a:rPr>
                        </m:ctrlPr>
                      </m:sSupPr>
                      <m:e>
                        <m:r>
                          <m:rPr>
                            <m:sty m:val="p"/>
                          </m:rPr>
                          <a:rPr lang="el-GR">
                            <a:latin typeface="Cambria Math" panose="02040503050406030204" pitchFamily="18" charset="0"/>
                          </a:rPr>
                          <m:t>Γ</m:t>
                        </m:r>
                      </m:e>
                      <m:sup>
                        <m:r>
                          <a:rPr lang="en-US">
                            <a:latin typeface="Cambria Math" panose="02040503050406030204" pitchFamily="18" charset="0"/>
                          </a:rPr>
                          <m:t>+</m:t>
                        </m:r>
                      </m:sup>
                    </m:sSup>
                  </m:oMath>
                </a14:m>
                <a:r>
                  <a:rPr lang="en-US" dirty="0"/>
                  <a:t> and </a:t>
                </a:r>
                <a14:m>
                  <m:oMath xmlns:m="http://schemas.openxmlformats.org/officeDocument/2006/math">
                    <m:sSup>
                      <m:sSupPr>
                        <m:ctrlPr>
                          <a:rPr lang="en-US" i="1">
                            <a:latin typeface="Cambria Math" panose="02040503050406030204" pitchFamily="18" charset="0"/>
                          </a:rPr>
                        </m:ctrlPr>
                      </m:sSupPr>
                      <m:e>
                        <m:r>
                          <m:rPr>
                            <m:sty m:val="p"/>
                          </m:rPr>
                          <a:rPr lang="el-GR">
                            <a:latin typeface="Cambria Math" panose="02040503050406030204" pitchFamily="18" charset="0"/>
                          </a:rPr>
                          <m:t>Γ</m:t>
                        </m:r>
                      </m:e>
                      <m:sup>
                        <m:r>
                          <a:rPr lang="en-US">
                            <a:latin typeface="Cambria Math" panose="02040503050406030204" pitchFamily="18" charset="0"/>
                          </a:rPr>
                          <m:t>−</m:t>
                        </m:r>
                      </m:sup>
                    </m:sSup>
                  </m:oMath>
                </a14:m>
                <a:r>
                  <a:rPr lang="en-US" dirty="0"/>
                  <a:t> </a:t>
                </a:r>
                <a14:m>
                  <m:oMath xmlns:m="http://schemas.openxmlformats.org/officeDocument/2006/math">
                    <m:r>
                      <a:rPr lang="en-US" dirty="0">
                        <a:latin typeface="Cambria Math" panose="02040503050406030204" pitchFamily="18" charset="0"/>
                      </a:rPr>
                      <m:t>→</m:t>
                    </m:r>
                  </m:oMath>
                </a14:m>
                <a:r>
                  <a:rPr lang="en-US" dirty="0"/>
                  <a:t> (… </a:t>
                </a:r>
                <a14:m>
                  <m:oMath xmlns:m="http://schemas.openxmlformats.org/officeDocument/2006/math">
                    <m:r>
                      <a:rPr lang="en-US">
                        <a:latin typeface="Cambria Math" panose="02040503050406030204" pitchFamily="18" charset="0"/>
                      </a:rPr>
                      <m:t>𝑖</m:t>
                    </m:r>
                  </m:oMath>
                </a14:m>
                <a:r>
                  <a:rPr lang="en-US" dirty="0"/>
                  <a:t> … </a:t>
                </a:r>
                <a14:m>
                  <m:oMath xmlns:m="http://schemas.openxmlformats.org/officeDocument/2006/math">
                    <m:r>
                      <a:rPr lang="en-US">
                        <a:latin typeface="Cambria Math" panose="02040503050406030204" pitchFamily="18" charset="0"/>
                      </a:rPr>
                      <m:t>𝑗</m:t>
                    </m:r>
                  </m:oMath>
                </a14:m>
                <a:r>
                  <a:rPr lang="en-US" dirty="0"/>
                  <a:t>…, … </a:t>
                </a:r>
                <a14:m>
                  <m:oMath xmlns:m="http://schemas.openxmlformats.org/officeDocument/2006/math">
                    <m:r>
                      <a:rPr lang="en-US">
                        <a:latin typeface="Cambria Math" panose="02040503050406030204" pitchFamily="18" charset="0"/>
                      </a:rPr>
                      <m:t>𝑗</m:t>
                    </m:r>
                  </m:oMath>
                </a14:m>
                <a:r>
                  <a:rPr lang="en-US" dirty="0"/>
                  <a:t>… </a:t>
                </a:r>
                <a14:m>
                  <m:oMath xmlns:m="http://schemas.openxmlformats.org/officeDocument/2006/math">
                    <m:r>
                      <a:rPr lang="en-US">
                        <a:latin typeface="Cambria Math" panose="02040503050406030204" pitchFamily="18" charset="0"/>
                      </a:rPr>
                      <m:t>𝑖</m:t>
                    </m:r>
                  </m:oMath>
                </a14:m>
                <a:r>
                  <a:rPr lang="en-US" dirty="0"/>
                  <a:t> …)</a:t>
                </a:r>
              </a:p>
              <a:p>
                <a:pPr lvl="1"/>
                <a:r>
                  <a:rPr lang="en-US" dirty="0"/>
                  <a:t>(</a:t>
                </a:r>
                <a:r>
                  <a:rPr lang="en-US" b="1" dirty="0"/>
                  <a:t>Vertical constraint</a:t>
                </a:r>
                <a:r>
                  <a:rPr lang="en-US" dirty="0"/>
                  <a:t>): cluster </a:t>
                </a:r>
                <a14:m>
                  <m:oMath xmlns:m="http://schemas.openxmlformats.org/officeDocument/2006/math">
                    <m:r>
                      <a:rPr lang="en-US">
                        <a:latin typeface="Cambria Math" panose="02040503050406030204" pitchFamily="18" charset="0"/>
                      </a:rPr>
                      <m:t>𝑖</m:t>
                    </m:r>
                  </m:oMath>
                </a14:m>
                <a:r>
                  <a:rPr lang="en-US" dirty="0"/>
                  <a:t> is below cluster </a:t>
                </a:r>
                <a14:m>
                  <m:oMath xmlns:m="http://schemas.openxmlformats.org/officeDocument/2006/math">
                    <m:r>
                      <a:rPr lang="en-US">
                        <a:latin typeface="Cambria Math" panose="02040503050406030204" pitchFamily="18" charset="0"/>
                      </a:rPr>
                      <m:t>𝑗</m:t>
                    </m:r>
                  </m:oMath>
                </a14:m>
                <a:r>
                  <a:rPr lang="en-US" dirty="0"/>
                  <a:t> if </a:t>
                </a:r>
                <a14:m>
                  <m:oMath xmlns:m="http://schemas.openxmlformats.org/officeDocument/2006/math">
                    <m:r>
                      <a:rPr lang="en-US">
                        <a:latin typeface="Cambria Math" panose="02040503050406030204" pitchFamily="18" charset="0"/>
                      </a:rPr>
                      <m:t>𝑖</m:t>
                    </m:r>
                  </m:oMath>
                </a14:m>
                <a:r>
                  <a:rPr lang="en-US" dirty="0"/>
                  <a:t> appears after </a:t>
                </a:r>
                <a14:m>
                  <m:oMath xmlns:m="http://schemas.openxmlformats.org/officeDocument/2006/math">
                    <m:r>
                      <a:rPr lang="en-US">
                        <a:latin typeface="Cambria Math" panose="02040503050406030204" pitchFamily="18" charset="0"/>
                      </a:rPr>
                      <m:t>𝑗</m:t>
                    </m:r>
                  </m:oMath>
                </a14:m>
                <a:r>
                  <a:rPr lang="en-US" dirty="0"/>
                  <a:t> in </a:t>
                </a:r>
                <a14:m>
                  <m:oMath xmlns:m="http://schemas.openxmlformats.org/officeDocument/2006/math">
                    <m:sSup>
                      <m:sSupPr>
                        <m:ctrlPr>
                          <a:rPr lang="en-US" i="1">
                            <a:latin typeface="Cambria Math" panose="02040503050406030204" pitchFamily="18" charset="0"/>
                          </a:rPr>
                        </m:ctrlPr>
                      </m:sSupPr>
                      <m:e>
                        <m:r>
                          <m:rPr>
                            <m:sty m:val="p"/>
                          </m:rPr>
                          <a:rPr lang="el-GR">
                            <a:latin typeface="Cambria Math" panose="02040503050406030204" pitchFamily="18" charset="0"/>
                          </a:rPr>
                          <m:t>Γ</m:t>
                        </m:r>
                      </m:e>
                      <m:sup>
                        <m:r>
                          <a:rPr lang="en-US">
                            <a:latin typeface="Cambria Math" panose="02040503050406030204" pitchFamily="18" charset="0"/>
                          </a:rPr>
                          <m:t>+</m:t>
                        </m:r>
                      </m:sup>
                    </m:sSup>
                  </m:oMath>
                </a14:m>
                <a:r>
                  <a:rPr lang="en-US" dirty="0"/>
                  <a:t> and </a:t>
                </a:r>
                <a14:m>
                  <m:oMath xmlns:m="http://schemas.openxmlformats.org/officeDocument/2006/math">
                    <m:r>
                      <a:rPr lang="en-US">
                        <a:latin typeface="Cambria Math" panose="02040503050406030204" pitchFamily="18" charset="0"/>
                      </a:rPr>
                      <m:t>𝑖</m:t>
                    </m:r>
                  </m:oMath>
                </a14:m>
                <a:r>
                  <a:rPr lang="en-US" dirty="0"/>
                  <a:t> appears before </a:t>
                </a:r>
                <a14:m>
                  <m:oMath xmlns:m="http://schemas.openxmlformats.org/officeDocument/2006/math">
                    <m:r>
                      <a:rPr lang="en-US">
                        <a:latin typeface="Cambria Math" panose="02040503050406030204" pitchFamily="18" charset="0"/>
                      </a:rPr>
                      <m:t>𝑗</m:t>
                    </m:r>
                    <m:r>
                      <a:rPr lang="en-US" b="0" i="0" smtClean="0">
                        <a:latin typeface="Cambria Math" panose="02040503050406030204" pitchFamily="18" charset="0"/>
                      </a:rPr>
                      <m:t> </m:t>
                    </m:r>
                  </m:oMath>
                </a14:m>
                <a:r>
                  <a:rPr lang="en-US" dirty="0"/>
                  <a:t> </a:t>
                </a:r>
                <a14:m>
                  <m:oMath xmlns:m="http://schemas.openxmlformats.org/officeDocument/2006/math">
                    <m:sSup>
                      <m:sSupPr>
                        <m:ctrlPr>
                          <a:rPr lang="en-US" i="1">
                            <a:latin typeface="Cambria Math" panose="02040503050406030204" pitchFamily="18" charset="0"/>
                          </a:rPr>
                        </m:ctrlPr>
                      </m:sSupPr>
                      <m:e>
                        <m:r>
                          <m:rPr>
                            <m:sty m:val="p"/>
                          </m:rPr>
                          <a:rPr lang="el-GR">
                            <a:latin typeface="Cambria Math" panose="02040503050406030204" pitchFamily="18" charset="0"/>
                          </a:rPr>
                          <m:t>Γ</m:t>
                        </m:r>
                      </m:e>
                      <m:sup>
                        <m:r>
                          <a:rPr lang="en-US">
                            <a:latin typeface="Cambria Math" panose="02040503050406030204" pitchFamily="18" charset="0"/>
                          </a:rPr>
                          <m:t>−</m:t>
                        </m:r>
                      </m:sup>
                    </m:sSup>
                  </m:oMath>
                </a14:m>
                <a:r>
                  <a:rPr lang="en-US" dirty="0"/>
                  <a:t> </a:t>
                </a:r>
                <a14:m>
                  <m:oMath xmlns:m="http://schemas.openxmlformats.org/officeDocument/2006/math">
                    <m:r>
                      <a:rPr lang="en-US" dirty="0">
                        <a:latin typeface="Cambria Math" panose="02040503050406030204" pitchFamily="18" charset="0"/>
                      </a:rPr>
                      <m:t>→</m:t>
                    </m:r>
                  </m:oMath>
                </a14:m>
                <a:r>
                  <a:rPr lang="en-US" dirty="0"/>
                  <a:t> (… </a:t>
                </a:r>
                <a14:m>
                  <m:oMath xmlns:m="http://schemas.openxmlformats.org/officeDocument/2006/math">
                    <m:r>
                      <a:rPr lang="en-US" b="0" i="1" smtClean="0">
                        <a:latin typeface="Cambria Math" panose="02040503050406030204" pitchFamily="18" charset="0"/>
                      </a:rPr>
                      <m:t>𝑗</m:t>
                    </m:r>
                  </m:oMath>
                </a14:m>
                <a:r>
                  <a:rPr lang="en-US" dirty="0"/>
                  <a:t> … </a:t>
                </a:r>
                <a14:m>
                  <m:oMath xmlns:m="http://schemas.openxmlformats.org/officeDocument/2006/math">
                    <m:r>
                      <a:rPr lang="en-US" b="0" i="1" smtClean="0">
                        <a:latin typeface="Cambria Math" panose="02040503050406030204" pitchFamily="18" charset="0"/>
                      </a:rPr>
                      <m:t>𝑖</m:t>
                    </m:r>
                  </m:oMath>
                </a14:m>
                <a:r>
                  <a:rPr lang="en-US" dirty="0"/>
                  <a:t>…, … </a:t>
                </a:r>
                <a14:m>
                  <m:oMath xmlns:m="http://schemas.openxmlformats.org/officeDocument/2006/math">
                    <m:r>
                      <a:rPr lang="en-US">
                        <a:latin typeface="Cambria Math" panose="02040503050406030204" pitchFamily="18" charset="0"/>
                      </a:rPr>
                      <m:t>𝑗</m:t>
                    </m:r>
                  </m:oMath>
                </a14:m>
                <a:r>
                  <a:rPr lang="en-US" dirty="0"/>
                  <a:t>… </a:t>
                </a:r>
                <a14:m>
                  <m:oMath xmlns:m="http://schemas.openxmlformats.org/officeDocument/2006/math">
                    <m:r>
                      <a:rPr lang="en-US">
                        <a:latin typeface="Cambria Math" panose="02040503050406030204" pitchFamily="18" charset="0"/>
                      </a:rPr>
                      <m:t>𝑖</m:t>
                    </m:r>
                  </m:oMath>
                </a14:m>
                <a:r>
                  <a:rPr lang="en-US" dirty="0"/>
                  <a:t> …)</a:t>
                </a:r>
              </a:p>
              <a:p>
                <a:endParaRPr lang="en-IN" dirty="0"/>
              </a:p>
            </p:txBody>
          </p:sp>
        </mc:Choice>
        <mc:Fallback xmlns="">
          <p:sp>
            <p:nvSpPr>
              <p:cNvPr id="5" name="Text Placeholder 4">
                <a:extLst>
                  <a:ext uri="{FF2B5EF4-FFF2-40B4-BE49-F238E27FC236}">
                    <a16:creationId xmlns:a16="http://schemas.microsoft.com/office/drawing/2014/main" id="{AF97DD5F-0B63-C675-F607-AD6E687B70D1}"/>
                  </a:ext>
                </a:extLst>
              </p:cNvPr>
              <p:cNvSpPr>
                <a:spLocks noGrp="1" noRot="1" noChangeAspect="1" noMove="1" noResize="1" noEditPoints="1" noAdjustHandles="1" noChangeArrowheads="1" noChangeShapeType="1" noTextEdit="1"/>
              </p:cNvSpPr>
              <p:nvPr>
                <p:ph type="body" idx="1"/>
              </p:nvPr>
            </p:nvSpPr>
            <p:spPr>
              <a:xfrm>
                <a:off x="31866" y="697887"/>
                <a:ext cx="9009497" cy="3275464"/>
              </a:xfrm>
              <a:blipFill>
                <a:blip r:embed="rId2"/>
                <a:stretch>
                  <a:fillRect l="-1127" t="-772" r="-282"/>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32D43DF7-1A8A-0B25-D718-FC021CC6BAC7}"/>
              </a:ext>
            </a:extLst>
          </p:cNvPr>
          <p:cNvSpPr>
            <a:spLocks noGrp="1"/>
          </p:cNvSpPr>
          <p:nvPr>
            <p:ph type="title"/>
          </p:nvPr>
        </p:nvSpPr>
        <p:spPr/>
        <p:txBody>
          <a:bodyPr/>
          <a:lstStyle/>
          <a:p>
            <a:r>
              <a:rPr lang="en-IN" dirty="0"/>
              <a:t>Sequence Pair (SP)    </a:t>
            </a:r>
            <a:r>
              <a:rPr lang="en-IN" sz="2400" b="0" dirty="0"/>
              <a:t>(paper: </a:t>
            </a:r>
            <a:r>
              <a:rPr lang="en-IN" sz="2400" b="0" dirty="0">
                <a:hlinkClick r:id="rId3"/>
              </a:rPr>
              <a:t>link</a:t>
            </a:r>
            <a:r>
              <a:rPr lang="en-IN" sz="2400" b="0" dirty="0"/>
              <a:t>)</a:t>
            </a:r>
            <a:endParaRPr lang="en-IN" b="0" dirty="0"/>
          </a:p>
        </p:txBody>
      </p:sp>
      <p:grpSp>
        <p:nvGrpSpPr>
          <p:cNvPr id="11" name="Group 10">
            <a:extLst>
              <a:ext uri="{FF2B5EF4-FFF2-40B4-BE49-F238E27FC236}">
                <a16:creationId xmlns:a16="http://schemas.microsoft.com/office/drawing/2014/main" id="{6CCF7C10-DCE5-6FC6-D4C4-7D8E34DDBAA9}"/>
              </a:ext>
            </a:extLst>
          </p:cNvPr>
          <p:cNvGrpSpPr/>
          <p:nvPr/>
        </p:nvGrpSpPr>
        <p:grpSpPr>
          <a:xfrm>
            <a:off x="1063254" y="3285778"/>
            <a:ext cx="3232299" cy="2597888"/>
            <a:chOff x="2519915" y="2839374"/>
            <a:chExt cx="3508747" cy="2756895"/>
          </a:xfrm>
        </p:grpSpPr>
        <p:sp>
          <p:nvSpPr>
            <p:cNvPr id="2" name="Rectangle 1">
              <a:extLst>
                <a:ext uri="{FF2B5EF4-FFF2-40B4-BE49-F238E27FC236}">
                  <a16:creationId xmlns:a16="http://schemas.microsoft.com/office/drawing/2014/main" id="{5651BAD1-CA07-CC5C-829D-B2BF9BC75D57}"/>
                </a:ext>
              </a:extLst>
            </p:cNvPr>
            <p:cNvSpPr/>
            <p:nvPr/>
          </p:nvSpPr>
          <p:spPr>
            <a:xfrm>
              <a:off x="2519915" y="2842756"/>
              <a:ext cx="1041991" cy="79744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1</a:t>
              </a:r>
            </a:p>
          </p:txBody>
        </p:sp>
        <p:sp>
          <p:nvSpPr>
            <p:cNvPr id="3" name="Rectangle 2">
              <a:extLst>
                <a:ext uri="{FF2B5EF4-FFF2-40B4-BE49-F238E27FC236}">
                  <a16:creationId xmlns:a16="http://schemas.microsoft.com/office/drawing/2014/main" id="{9FE28E19-283D-991F-8108-6733FCD4DE85}"/>
                </a:ext>
              </a:extLst>
            </p:cNvPr>
            <p:cNvSpPr/>
            <p:nvPr/>
          </p:nvSpPr>
          <p:spPr>
            <a:xfrm>
              <a:off x="2519915" y="3718169"/>
              <a:ext cx="1041991" cy="11699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2</a:t>
              </a:r>
            </a:p>
          </p:txBody>
        </p:sp>
        <p:sp>
          <p:nvSpPr>
            <p:cNvPr id="6" name="Rectangle 5">
              <a:extLst>
                <a:ext uri="{FF2B5EF4-FFF2-40B4-BE49-F238E27FC236}">
                  <a16:creationId xmlns:a16="http://schemas.microsoft.com/office/drawing/2014/main" id="{E9F8F5A0-F1A8-74FD-8981-D1E6347790C7}"/>
                </a:ext>
              </a:extLst>
            </p:cNvPr>
            <p:cNvSpPr/>
            <p:nvPr/>
          </p:nvSpPr>
          <p:spPr>
            <a:xfrm>
              <a:off x="2519915" y="4966040"/>
              <a:ext cx="2371062" cy="63022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3</a:t>
              </a:r>
            </a:p>
          </p:txBody>
        </p:sp>
        <p:sp>
          <p:nvSpPr>
            <p:cNvPr id="7" name="Rectangle 6">
              <a:extLst>
                <a:ext uri="{FF2B5EF4-FFF2-40B4-BE49-F238E27FC236}">
                  <a16:creationId xmlns:a16="http://schemas.microsoft.com/office/drawing/2014/main" id="{84CD0FF4-1731-DD49-D2DF-7E914BF17786}"/>
                </a:ext>
              </a:extLst>
            </p:cNvPr>
            <p:cNvSpPr/>
            <p:nvPr/>
          </p:nvSpPr>
          <p:spPr>
            <a:xfrm>
              <a:off x="4986671" y="4540102"/>
              <a:ext cx="1041991" cy="105616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6</a:t>
              </a:r>
            </a:p>
          </p:txBody>
        </p:sp>
        <p:sp>
          <p:nvSpPr>
            <p:cNvPr id="8" name="Rectangle 7">
              <a:extLst>
                <a:ext uri="{FF2B5EF4-FFF2-40B4-BE49-F238E27FC236}">
                  <a16:creationId xmlns:a16="http://schemas.microsoft.com/office/drawing/2014/main" id="{07D23C27-1A43-BE43-DF15-54EC62897789}"/>
                </a:ext>
              </a:extLst>
            </p:cNvPr>
            <p:cNvSpPr/>
            <p:nvPr/>
          </p:nvSpPr>
          <p:spPr>
            <a:xfrm>
              <a:off x="3652281" y="2842761"/>
              <a:ext cx="1706526" cy="162291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4</a:t>
              </a:r>
            </a:p>
          </p:txBody>
        </p:sp>
        <p:sp>
          <p:nvSpPr>
            <p:cNvPr id="9" name="Rectangle 8">
              <a:extLst>
                <a:ext uri="{FF2B5EF4-FFF2-40B4-BE49-F238E27FC236}">
                  <a16:creationId xmlns:a16="http://schemas.microsoft.com/office/drawing/2014/main" id="{82F8968A-F69C-B758-7371-0CBFBDD8D5D2}"/>
                </a:ext>
              </a:extLst>
            </p:cNvPr>
            <p:cNvSpPr/>
            <p:nvPr/>
          </p:nvSpPr>
          <p:spPr>
            <a:xfrm>
              <a:off x="5449182" y="2839374"/>
              <a:ext cx="579480" cy="162291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5</a:t>
              </a:r>
            </a:p>
          </p:txBody>
        </p:sp>
      </p:grpSp>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33767AE7-701F-63E5-D31F-BC227C6513D1}"/>
                  </a:ext>
                </a:extLst>
              </p:cNvPr>
              <p:cNvSpPr txBox="1">
                <a:spLocks/>
              </p:cNvSpPr>
              <p:nvPr/>
            </p:nvSpPr>
            <p:spPr>
              <a:xfrm>
                <a:off x="677667" y="6054925"/>
                <a:ext cx="5139673" cy="581092"/>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233363" marR="0" lvl="0" indent="-223838" algn="l" rtl="0" eaLnBrk="1" hangingPunct="1">
                  <a:lnSpc>
                    <a:spcPct val="85000"/>
                  </a:lnSpc>
                  <a:spcBef>
                    <a:spcPts val="840"/>
                  </a:spcBef>
                  <a:spcAft>
                    <a:spcPts val="0"/>
                  </a:spcAft>
                  <a:buClr>
                    <a:srgbClr val="C00000"/>
                  </a:buClr>
                  <a:buSzPts val="2800"/>
                  <a:buFont typeface="Arial"/>
                  <a:buChar char="•"/>
                  <a:tabLst/>
                  <a:defRPr sz="2400" b="0" i="0" u="none" strike="noStrike" cap="none">
                    <a:solidFill>
                      <a:schemeClr val="dk1"/>
                    </a:solidFill>
                    <a:latin typeface="Arial"/>
                    <a:ea typeface="Arial"/>
                    <a:cs typeface="Arial"/>
                    <a:sym typeface="Arial"/>
                  </a:defRPr>
                </a:lvl1pPr>
                <a:lvl2pPr marL="466725" marR="0" lvl="1" indent="-233363" algn="l" rtl="0" eaLnBrk="1" hangingPunct="1">
                  <a:lnSpc>
                    <a:spcPct val="85000"/>
                  </a:lnSpc>
                  <a:spcBef>
                    <a:spcPts val="720"/>
                  </a:spcBef>
                  <a:spcAft>
                    <a:spcPts val="0"/>
                  </a:spcAft>
                  <a:buClr>
                    <a:srgbClr val="C00000"/>
                  </a:buClr>
                  <a:buSzPts val="2400"/>
                  <a:buFont typeface="Arial"/>
                  <a:buChar char="•"/>
                  <a:tabLst/>
                  <a:defRPr sz="2000" b="0" i="0" u="none" strike="noStrike" cap="none">
                    <a:solidFill>
                      <a:schemeClr val="dk1"/>
                    </a:solidFill>
                    <a:latin typeface="Arial"/>
                    <a:ea typeface="Arial"/>
                    <a:cs typeface="Arial"/>
                    <a:sym typeface="Arial"/>
                  </a:defRPr>
                </a:lvl2pPr>
                <a:lvl3pPr marL="625475" marR="0" lvl="2" indent="-158750" algn="l" rtl="0" eaLnBrk="1" hangingPunct="1">
                  <a:lnSpc>
                    <a:spcPct val="85000"/>
                  </a:lnSpc>
                  <a:spcBef>
                    <a:spcPts val="600"/>
                  </a:spcBef>
                  <a:spcAft>
                    <a:spcPts val="0"/>
                  </a:spcAft>
                  <a:buClr>
                    <a:srgbClr val="C00000"/>
                  </a:buClr>
                  <a:buSzPts val="2000"/>
                  <a:buFont typeface="Arial"/>
                  <a:buChar char="•"/>
                  <a:tabLst/>
                  <a:defRPr sz="1800" b="0" i="0" u="none" strike="noStrike" cap="none">
                    <a:solidFill>
                      <a:schemeClr val="dk1"/>
                    </a:solidFill>
                    <a:latin typeface="Arial"/>
                    <a:ea typeface="Arial"/>
                    <a:cs typeface="Arial"/>
                    <a:sym typeface="Arial"/>
                  </a:defRPr>
                </a:lvl3pPr>
                <a:lvl4pPr marL="858838" marR="0" lvl="3" indent="-168275" algn="l" rtl="0" eaLnBrk="1" hangingPunct="1">
                  <a:lnSpc>
                    <a:spcPct val="100000"/>
                  </a:lnSpc>
                  <a:spcBef>
                    <a:spcPts val="360"/>
                  </a:spcBef>
                  <a:spcAft>
                    <a:spcPts val="0"/>
                  </a:spcAft>
                  <a:buClr>
                    <a:srgbClr val="C00000"/>
                  </a:buClr>
                  <a:buSzPts val="1800"/>
                  <a:buFont typeface="Arial"/>
                  <a:buChar char="•"/>
                  <a:tabLst/>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320"/>
                  </a:spcBef>
                  <a:spcAft>
                    <a:spcPts val="0"/>
                  </a:spcAft>
                  <a:buClr>
                    <a:srgbClr val="C00000"/>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100000"/>
                  </a:lnSpc>
                  <a:spcBef>
                    <a:spcPts val="360"/>
                  </a:spcBef>
                  <a:spcAft>
                    <a:spcPts val="0"/>
                  </a:spcAft>
                  <a:buClr>
                    <a:schemeClr val="dk1"/>
                  </a:buClr>
                  <a:buSzPts val="18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42900" algn="l" rtl="0" eaLnBrk="1" hangingPunct="1">
                  <a:lnSpc>
                    <a:spcPct val="100000"/>
                  </a:lnSpc>
                  <a:spcBef>
                    <a:spcPts val="360"/>
                  </a:spcBef>
                  <a:spcAft>
                    <a:spcPts val="0"/>
                  </a:spcAft>
                  <a:buClr>
                    <a:schemeClr val="dk1"/>
                  </a:buClr>
                  <a:buSzPts val="18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42900" algn="l" rtl="0" eaLnBrk="1" hangingPunct="1">
                  <a:lnSpc>
                    <a:spcPct val="100000"/>
                  </a:lnSpc>
                  <a:spcBef>
                    <a:spcPts val="360"/>
                  </a:spcBef>
                  <a:spcAft>
                    <a:spcPts val="0"/>
                  </a:spcAft>
                  <a:buClr>
                    <a:schemeClr val="dk1"/>
                  </a:buClr>
                  <a:buSzPts val="18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42900" algn="l" rtl="0" eaLnBrk="1" hangingPunct="1">
                  <a:lnSpc>
                    <a:spcPct val="100000"/>
                  </a:lnSpc>
                  <a:spcBef>
                    <a:spcPts val="360"/>
                  </a:spcBef>
                  <a:spcAft>
                    <a:spcPts val="0"/>
                  </a:spcAft>
                  <a:buClr>
                    <a:schemeClr val="dk1"/>
                  </a:buClr>
                  <a:buSzPts val="1800"/>
                  <a:buFont typeface="Arial Narrow"/>
                  <a:buChar char="•"/>
                  <a:defRPr sz="1600" b="0" i="0" u="none" strike="noStrike" cap="none">
                    <a:solidFill>
                      <a:schemeClr val="dk1"/>
                    </a:solidFill>
                    <a:latin typeface="Arial Narrow"/>
                    <a:ea typeface="Arial Narrow"/>
                    <a:cs typeface="Arial Narrow"/>
                    <a:sym typeface="Arial Narrow"/>
                  </a:defRPr>
                </a:lvl9pPr>
              </a:lstStyle>
              <a:p>
                <a:pPr marL="9525" indent="0">
                  <a:buNone/>
                </a:pPr>
                <a:r>
                  <a:rPr lang="en-US" dirty="0"/>
                  <a:t> (</a:t>
                </a:r>
                <a14:m>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Γ</m:t>
                        </m:r>
                      </m:e>
                      <m:sup>
                        <m:r>
                          <a:rPr lang="en-US" i="1" smtClean="0">
                            <a:latin typeface="Cambria Math" panose="02040503050406030204" pitchFamily="18" charset="0"/>
                          </a:rPr>
                          <m:t>+</m:t>
                        </m:r>
                      </m:sup>
                    </m:sSup>
                  </m:oMath>
                </a14:m>
                <a:r>
                  <a:rPr lang="en-US" dirty="0"/>
                  <a:t>, </a:t>
                </a:r>
                <a14:m>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Γ</m:t>
                        </m:r>
                      </m:e>
                      <m:sup>
                        <m:r>
                          <a:rPr lang="en-US" i="1" smtClean="0">
                            <a:latin typeface="Cambria Math" panose="02040503050406030204" pitchFamily="18" charset="0"/>
                          </a:rPr>
                          <m:t>−</m:t>
                        </m:r>
                      </m:sup>
                    </m:sSup>
                  </m:oMath>
                </a14:m>
                <a:r>
                  <a:rPr lang="en-US" dirty="0"/>
                  <a:t>) = (124536, 326145)</a:t>
                </a:r>
              </a:p>
              <a:p>
                <a:pPr marL="9525" indent="0">
                  <a:buFont typeface="Arial"/>
                  <a:buNone/>
                </a:pPr>
                <a:endParaRPr lang="en-US" dirty="0"/>
              </a:p>
              <a:p>
                <a:endParaRPr lang="en-IN" dirty="0"/>
              </a:p>
            </p:txBody>
          </p:sp>
        </mc:Choice>
        <mc:Fallback xmlns="">
          <p:sp>
            <p:nvSpPr>
              <p:cNvPr id="10" name="Text Placeholder 4">
                <a:extLst>
                  <a:ext uri="{FF2B5EF4-FFF2-40B4-BE49-F238E27FC236}">
                    <a16:creationId xmlns:a16="http://schemas.microsoft.com/office/drawing/2014/main" id="{33767AE7-701F-63E5-D31F-BC227C6513D1}"/>
                  </a:ext>
                </a:extLst>
              </p:cNvPr>
              <p:cNvSpPr txBox="1">
                <a:spLocks noRot="1" noChangeAspect="1" noMove="1" noResize="1" noEditPoints="1" noAdjustHandles="1" noChangeArrowheads="1" noChangeShapeType="1" noTextEdit="1"/>
              </p:cNvSpPr>
              <p:nvPr/>
            </p:nvSpPr>
            <p:spPr>
              <a:xfrm>
                <a:off x="677667" y="6054925"/>
                <a:ext cx="5139673" cy="581092"/>
              </a:xfrm>
              <a:prstGeom prst="rect">
                <a:avLst/>
              </a:prstGeom>
              <a:blipFill>
                <a:blip r:embed="rId4"/>
                <a:stretch>
                  <a:fillRect b="-10638"/>
                </a:stretch>
              </a:blipFill>
              <a:ln>
                <a:no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179D3546-B8C1-AA30-F42B-E387EB0E5C20}"/>
              </a:ext>
            </a:extLst>
          </p:cNvPr>
          <p:cNvSpPr txBox="1"/>
          <p:nvPr/>
        </p:nvSpPr>
        <p:spPr>
          <a:xfrm>
            <a:off x="4743966" y="4251764"/>
            <a:ext cx="4189228" cy="646331"/>
          </a:xfrm>
          <a:prstGeom prst="rect">
            <a:avLst/>
          </a:prstGeom>
          <a:noFill/>
        </p:spPr>
        <p:txBody>
          <a:bodyPr wrap="square" rtlCol="0">
            <a:spAutoFit/>
          </a:bodyPr>
          <a:lstStyle/>
          <a:p>
            <a:pPr algn="ctr"/>
            <a:r>
              <a:rPr lang="en-US" sz="2000" dirty="0"/>
              <a:t> Longest Common Subsequence !</a:t>
            </a:r>
          </a:p>
          <a:p>
            <a:pPr algn="ctr"/>
            <a:r>
              <a:rPr lang="en-US" sz="1600" dirty="0"/>
              <a:t>(paper: </a:t>
            </a:r>
            <a:r>
              <a:rPr lang="en-US" sz="1600" dirty="0">
                <a:hlinkClick r:id="rId5"/>
              </a:rPr>
              <a:t>link</a:t>
            </a:r>
            <a:r>
              <a:rPr lang="en-US" sz="1600" dirty="0"/>
              <a:t>)           </a:t>
            </a:r>
          </a:p>
        </p:txBody>
      </p:sp>
      <p:sp>
        <p:nvSpPr>
          <p:cNvPr id="13" name="Right Arrow 12">
            <a:extLst>
              <a:ext uri="{FF2B5EF4-FFF2-40B4-BE49-F238E27FC236}">
                <a16:creationId xmlns:a16="http://schemas.microsoft.com/office/drawing/2014/main" id="{65A83DBF-4713-7E99-FFD6-D8371F04BF7F}"/>
              </a:ext>
            </a:extLst>
          </p:cNvPr>
          <p:cNvSpPr/>
          <p:nvPr/>
        </p:nvSpPr>
        <p:spPr>
          <a:xfrm rot="14179606">
            <a:off x="5864120" y="3542573"/>
            <a:ext cx="904126" cy="2442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2">
            <a:extLst>
              <a:ext uri="{FF2B5EF4-FFF2-40B4-BE49-F238E27FC236}">
                <a16:creationId xmlns:a16="http://schemas.microsoft.com/office/drawing/2014/main" id="{7D58CA9C-8C9E-933A-621A-F56EED611194}"/>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166587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034A-CFAB-9F95-2259-BAC879E0637A}"/>
              </a:ext>
            </a:extLst>
          </p:cNvPr>
          <p:cNvSpPr>
            <a:spLocks noGrp="1"/>
          </p:cNvSpPr>
          <p:nvPr>
            <p:ph type="title"/>
          </p:nvPr>
        </p:nvSpPr>
        <p:spPr/>
        <p:txBody>
          <a:bodyPr/>
          <a:lstStyle/>
          <a:p>
            <a:r>
              <a:rPr lang="en-US" altLang="en-US" dirty="0">
                <a:solidFill>
                  <a:srgbClr val="FF0000"/>
                </a:solidFill>
              </a:rPr>
              <a:t>From</a:t>
            </a:r>
            <a:r>
              <a:rPr lang="en-US" altLang="en-US" dirty="0"/>
              <a:t> Floorplan </a:t>
            </a:r>
            <a:r>
              <a:rPr lang="en-US" altLang="en-US" dirty="0">
                <a:solidFill>
                  <a:srgbClr val="FF0000"/>
                </a:solidFill>
              </a:rPr>
              <a:t>to</a:t>
            </a:r>
            <a:r>
              <a:rPr lang="en-US" altLang="en-US" dirty="0"/>
              <a:t> Sequence Pair</a:t>
            </a:r>
            <a:endParaRPr lang="en-IN" dirty="0"/>
          </a:p>
        </p:txBody>
      </p:sp>
      <p:sp>
        <p:nvSpPr>
          <p:cNvPr id="3" name="Footer Placeholder 2">
            <a:extLst>
              <a:ext uri="{FF2B5EF4-FFF2-40B4-BE49-F238E27FC236}">
                <a16:creationId xmlns:a16="http://schemas.microsoft.com/office/drawing/2014/main" id="{EAE02C34-329F-5FD4-4EDF-0A5AEED274C6}"/>
              </a:ext>
            </a:extLst>
          </p:cNvPr>
          <p:cNvSpPr>
            <a:spLocks noGrp="1"/>
          </p:cNvSpPr>
          <p:nvPr>
            <p:ph type="ftr" sz="quarter" idx="10"/>
          </p:nvPr>
        </p:nvSpPr>
        <p:spPr/>
        <p:txBody>
          <a:bodyPr/>
          <a:lstStyle/>
          <a:p>
            <a:r>
              <a:rPr lang="en-IN"/>
              <a:t>Kahng CSE 241A SP25</a:t>
            </a:r>
            <a:endParaRPr lang="en-IN" dirty="0"/>
          </a:p>
        </p:txBody>
      </p:sp>
      <p:sp>
        <p:nvSpPr>
          <p:cNvPr id="4" name="Text Placeholder 3">
            <a:extLst>
              <a:ext uri="{FF2B5EF4-FFF2-40B4-BE49-F238E27FC236}">
                <a16:creationId xmlns:a16="http://schemas.microsoft.com/office/drawing/2014/main" id="{BDB968D4-5FE0-CD3A-81A0-D37646B20B35}"/>
              </a:ext>
            </a:extLst>
          </p:cNvPr>
          <p:cNvSpPr>
            <a:spLocks noGrp="1"/>
          </p:cNvSpPr>
          <p:nvPr>
            <p:ph type="body" sz="quarter" idx="11"/>
          </p:nvPr>
        </p:nvSpPr>
        <p:spPr>
          <a:xfrm>
            <a:off x="93382" y="734663"/>
            <a:ext cx="6388100" cy="2903121"/>
          </a:xfrm>
        </p:spPr>
        <p:txBody>
          <a:bodyPr/>
          <a:lstStyle/>
          <a:p>
            <a:r>
              <a:rPr lang="en-US" sz="1800" dirty="0">
                <a:solidFill>
                  <a:schemeClr val="tx1"/>
                </a:solidFill>
                <a:latin typeface="+mn-lt"/>
              </a:rPr>
              <a:t>A </a:t>
            </a:r>
            <a:r>
              <a:rPr lang="en-US" sz="1800" dirty="0">
                <a:solidFill>
                  <a:srgbClr val="C00000"/>
                </a:solidFill>
                <a:latin typeface="+mn-lt"/>
              </a:rPr>
              <a:t>sequence pair </a:t>
            </a:r>
            <a:r>
              <a:rPr lang="en-US" sz="1800" dirty="0">
                <a:solidFill>
                  <a:schemeClr val="tx1"/>
                </a:solidFill>
                <a:latin typeface="+mn-lt"/>
              </a:rPr>
              <a:t>consists of two module name sequences. For example, the floorplan shown at right can be represented as the sequence pair </a:t>
            </a:r>
            <a:r>
              <a:rPr lang="en-US" sz="1800" dirty="0">
                <a:solidFill>
                  <a:srgbClr val="C00000"/>
                </a:solidFill>
                <a:latin typeface="+mn-lt"/>
              </a:rPr>
              <a:t>(</a:t>
            </a:r>
            <a:r>
              <a:rPr lang="el-GR" sz="1800" dirty="0">
                <a:solidFill>
                  <a:srgbClr val="C00000"/>
                </a:solidFill>
                <a:latin typeface="+mn-lt"/>
                <a:sym typeface="Symbol" panose="05050102010706020507" pitchFamily="18" charset="2"/>
              </a:rPr>
              <a:t> </a:t>
            </a:r>
            <a:r>
              <a:rPr lang="en-US" sz="1800" baseline="-25000" dirty="0">
                <a:solidFill>
                  <a:srgbClr val="C00000"/>
                </a:solidFill>
                <a:latin typeface="+mn-lt"/>
              </a:rPr>
              <a:t>+</a:t>
            </a:r>
            <a:r>
              <a:rPr lang="en-US" sz="1800" dirty="0">
                <a:solidFill>
                  <a:srgbClr val="C00000"/>
                </a:solidFill>
                <a:latin typeface="+mn-lt"/>
              </a:rPr>
              <a:t>, </a:t>
            </a:r>
            <a:r>
              <a:rPr lang="el-GR" sz="1800" dirty="0">
                <a:solidFill>
                  <a:srgbClr val="C00000"/>
                </a:solidFill>
                <a:latin typeface="+mn-lt"/>
                <a:sym typeface="Symbol" panose="05050102010706020507" pitchFamily="18" charset="2"/>
              </a:rPr>
              <a:t></a:t>
            </a:r>
            <a:r>
              <a:rPr lang="en-US" sz="1800" baseline="-25000" dirty="0">
                <a:solidFill>
                  <a:srgbClr val="C00000"/>
                </a:solidFill>
                <a:latin typeface="+mn-lt"/>
                <a:sym typeface="Symbol" panose="05050102010706020507" pitchFamily="18" charset="2"/>
              </a:rPr>
              <a:t>-</a:t>
            </a:r>
            <a:r>
              <a:rPr lang="en-US" sz="1800" dirty="0">
                <a:solidFill>
                  <a:srgbClr val="C00000"/>
                </a:solidFill>
                <a:latin typeface="+mn-lt"/>
              </a:rPr>
              <a:t>) = (124536, 326145)</a:t>
            </a:r>
            <a:r>
              <a:rPr lang="en-US" sz="1800" dirty="0">
                <a:solidFill>
                  <a:schemeClr val="tx1"/>
                </a:solidFill>
                <a:latin typeface="+mn-lt"/>
              </a:rPr>
              <a:t>.</a:t>
            </a:r>
          </a:p>
          <a:p>
            <a:r>
              <a:rPr lang="en-US" sz="1800" dirty="0">
                <a:solidFill>
                  <a:srgbClr val="C00000"/>
                </a:solidFill>
                <a:latin typeface="+mn-lt"/>
              </a:rPr>
              <a:t>Construction of </a:t>
            </a:r>
            <a:r>
              <a:rPr lang="el-GR" sz="1800" dirty="0">
                <a:solidFill>
                  <a:srgbClr val="C00000"/>
                </a:solidFill>
                <a:latin typeface="+mn-lt"/>
                <a:sym typeface="Symbol" panose="05050102010706020507" pitchFamily="18" charset="2"/>
              </a:rPr>
              <a:t></a:t>
            </a:r>
            <a:r>
              <a:rPr lang="en-US" sz="1800" baseline="-25000" dirty="0">
                <a:solidFill>
                  <a:srgbClr val="C00000"/>
                </a:solidFill>
                <a:latin typeface="+mn-lt"/>
                <a:sym typeface="Symbol" panose="05050102010706020507" pitchFamily="18" charset="2"/>
              </a:rPr>
              <a:t>+</a:t>
            </a:r>
            <a:endParaRPr lang="en-US" sz="1800" dirty="0">
              <a:solidFill>
                <a:srgbClr val="C00000"/>
              </a:solidFill>
              <a:latin typeface="+mn-lt"/>
            </a:endParaRPr>
          </a:p>
          <a:p>
            <a:pPr lvl="1"/>
            <a:r>
              <a:rPr lang="en-US" sz="1600" dirty="0">
                <a:solidFill>
                  <a:schemeClr val="tx1"/>
                </a:solidFill>
                <a:latin typeface="+mn-lt"/>
              </a:rPr>
              <a:t>For each module, draw a </a:t>
            </a:r>
            <a:r>
              <a:rPr lang="en-US" sz="1600" b="1" dirty="0">
                <a:solidFill>
                  <a:schemeClr val="tx1"/>
                </a:solidFill>
                <a:latin typeface="+mn-lt"/>
              </a:rPr>
              <a:t>right-up locus and a left-down locus </a:t>
            </a:r>
            <a:r>
              <a:rPr lang="en-US" sz="1600" dirty="0">
                <a:solidFill>
                  <a:schemeClr val="tx1"/>
                </a:solidFill>
                <a:latin typeface="+mn-lt"/>
              </a:rPr>
              <a:t>as shown in Figure (a). Then we order these loci from the left to right. </a:t>
            </a:r>
            <a:r>
              <a:rPr lang="el-GR" sz="1600" dirty="0">
                <a:solidFill>
                  <a:srgbClr val="C00000"/>
                </a:solidFill>
                <a:latin typeface="+mn-lt"/>
                <a:sym typeface="Symbol" panose="05050102010706020507" pitchFamily="18" charset="2"/>
              </a:rPr>
              <a:t></a:t>
            </a:r>
            <a:r>
              <a:rPr lang="en-US" sz="1600" baseline="-25000" dirty="0">
                <a:solidFill>
                  <a:srgbClr val="C00000"/>
                </a:solidFill>
                <a:latin typeface="+mn-lt"/>
              </a:rPr>
              <a:t>+</a:t>
            </a:r>
            <a:r>
              <a:rPr lang="en-US" sz="1600" dirty="0">
                <a:solidFill>
                  <a:schemeClr val="tx1"/>
                </a:solidFill>
                <a:latin typeface="+mn-lt"/>
              </a:rPr>
              <a:t> is resulting order of module names.</a:t>
            </a:r>
          </a:p>
          <a:p>
            <a:r>
              <a:rPr lang="en-US" sz="1800" dirty="0">
                <a:solidFill>
                  <a:srgbClr val="C00000"/>
                </a:solidFill>
                <a:latin typeface="+mn-lt"/>
              </a:rPr>
              <a:t>Construction of </a:t>
            </a:r>
            <a:r>
              <a:rPr lang="el-GR" sz="1800" dirty="0">
                <a:solidFill>
                  <a:srgbClr val="C00000"/>
                </a:solidFill>
                <a:latin typeface="+mn-lt"/>
                <a:sym typeface="Symbol" panose="05050102010706020507" pitchFamily="18" charset="2"/>
              </a:rPr>
              <a:t></a:t>
            </a:r>
            <a:r>
              <a:rPr lang="en-US" sz="1800" baseline="-25000" dirty="0">
                <a:solidFill>
                  <a:srgbClr val="C00000"/>
                </a:solidFill>
                <a:latin typeface="+mn-lt"/>
                <a:sym typeface="Symbol" panose="05050102010706020507" pitchFamily="18" charset="2"/>
              </a:rPr>
              <a:t>-</a:t>
            </a:r>
            <a:endParaRPr lang="en-US" sz="1800" dirty="0">
              <a:solidFill>
                <a:srgbClr val="C00000"/>
              </a:solidFill>
              <a:latin typeface="+mn-lt"/>
            </a:endParaRPr>
          </a:p>
          <a:p>
            <a:pPr lvl="1"/>
            <a:r>
              <a:rPr lang="en-US" sz="1600" dirty="0">
                <a:solidFill>
                  <a:schemeClr val="tx1"/>
                </a:solidFill>
                <a:latin typeface="+mn-lt"/>
              </a:rPr>
              <a:t>For each module, we draw a </a:t>
            </a:r>
            <a:r>
              <a:rPr lang="en-US" sz="1600" b="1" dirty="0">
                <a:solidFill>
                  <a:schemeClr val="tx1"/>
                </a:solidFill>
                <a:latin typeface="+mn-lt"/>
              </a:rPr>
              <a:t>up-left locus and a down-right locus </a:t>
            </a:r>
            <a:r>
              <a:rPr lang="en-US" sz="1600" dirty="0">
                <a:solidFill>
                  <a:schemeClr val="tx1"/>
                </a:solidFill>
                <a:latin typeface="+mn-lt"/>
              </a:rPr>
              <a:t>as shown in figure (b). Then we order these loci from the left to right. </a:t>
            </a:r>
            <a:r>
              <a:rPr lang="el-GR" sz="1600" dirty="0">
                <a:solidFill>
                  <a:srgbClr val="C00000"/>
                </a:solidFill>
                <a:latin typeface="+mn-lt"/>
                <a:sym typeface="Symbol" panose="05050102010706020507" pitchFamily="18" charset="2"/>
              </a:rPr>
              <a:t></a:t>
            </a:r>
            <a:r>
              <a:rPr lang="en-US" sz="1600" baseline="-25000" dirty="0">
                <a:solidFill>
                  <a:srgbClr val="C00000"/>
                </a:solidFill>
                <a:latin typeface="+mn-lt"/>
                <a:sym typeface="Symbol" panose="05050102010706020507" pitchFamily="18" charset="2"/>
              </a:rPr>
              <a:t>-</a:t>
            </a:r>
            <a:r>
              <a:rPr lang="en-US" sz="1600" dirty="0">
                <a:solidFill>
                  <a:schemeClr val="tx1"/>
                </a:solidFill>
                <a:latin typeface="+mn-lt"/>
              </a:rPr>
              <a:t> is the resulting order of module names.</a:t>
            </a:r>
            <a:endParaRPr lang="en-IN" sz="1600" dirty="0">
              <a:solidFill>
                <a:schemeClr val="tx1"/>
              </a:solidFill>
              <a:latin typeface="+mn-lt"/>
            </a:endParaRPr>
          </a:p>
        </p:txBody>
      </p:sp>
      <p:pic>
        <p:nvPicPr>
          <p:cNvPr id="5" name="Picture 4" descr="Diagram, engineering drawing&#10;&#10;Description automatically generated">
            <a:extLst>
              <a:ext uri="{FF2B5EF4-FFF2-40B4-BE49-F238E27FC236}">
                <a16:creationId xmlns:a16="http://schemas.microsoft.com/office/drawing/2014/main" id="{99C6294B-7598-9BBF-AC0C-125078F31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36" t="7559" r="5948" b="6850"/>
          <a:stretch>
            <a:fillRect/>
          </a:stretch>
        </p:blipFill>
        <p:spPr bwMode="auto">
          <a:xfrm>
            <a:off x="1739900" y="3985878"/>
            <a:ext cx="27559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hape, square&#10;&#10;Description automatically generated">
            <a:extLst>
              <a:ext uri="{FF2B5EF4-FFF2-40B4-BE49-F238E27FC236}">
                <a16:creationId xmlns:a16="http://schemas.microsoft.com/office/drawing/2014/main" id="{49DB64E6-42DD-BABB-FB31-BD9A83C71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05" t="4872" r="12923" b="5286"/>
          <a:stretch>
            <a:fillRect/>
          </a:stretch>
        </p:blipFill>
        <p:spPr bwMode="auto">
          <a:xfrm>
            <a:off x="6477000" y="979488"/>
            <a:ext cx="25812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iagram&#10;&#10;Description automatically generated">
            <a:extLst>
              <a:ext uri="{FF2B5EF4-FFF2-40B4-BE49-F238E27FC236}">
                <a16:creationId xmlns:a16="http://schemas.microsoft.com/office/drawing/2014/main" id="{4AC6C076-B9B5-2530-E979-02B4E4151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59" t="6114" r="5882" b="5663"/>
          <a:stretch>
            <a:fillRect/>
          </a:stretch>
        </p:blipFill>
        <p:spPr bwMode="auto">
          <a:xfrm>
            <a:off x="5376863" y="3985878"/>
            <a:ext cx="251142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D2F20C2-CF81-52AD-6AC0-4AEEA6EF1309}"/>
              </a:ext>
            </a:extLst>
          </p:cNvPr>
          <p:cNvSpPr/>
          <p:nvPr/>
        </p:nvSpPr>
        <p:spPr>
          <a:xfrm>
            <a:off x="2620963" y="6309978"/>
            <a:ext cx="1249362" cy="369888"/>
          </a:xfrm>
          <a:prstGeom prst="rect">
            <a:avLst/>
          </a:prstGeom>
        </p:spPr>
        <p:txBody>
          <a:bodyPr wrap="none">
            <a:spAutoFit/>
          </a:bodyPr>
          <a:lstStyle/>
          <a:p>
            <a:pPr>
              <a:defRPr/>
            </a:pPr>
            <a:r>
              <a:rPr lang="en-US" altLang="en-US" b="0" kern="0" dirty="0"/>
              <a:t>Figure (a) </a:t>
            </a:r>
            <a:endParaRPr lang="en-US" dirty="0"/>
          </a:p>
        </p:txBody>
      </p:sp>
      <p:sp>
        <p:nvSpPr>
          <p:cNvPr id="9" name="Rectangle 8">
            <a:extLst>
              <a:ext uri="{FF2B5EF4-FFF2-40B4-BE49-F238E27FC236}">
                <a16:creationId xmlns:a16="http://schemas.microsoft.com/office/drawing/2014/main" id="{9AD807DC-8C0D-D9D3-59BC-F9CD1BBC36CE}"/>
              </a:ext>
            </a:extLst>
          </p:cNvPr>
          <p:cNvSpPr/>
          <p:nvPr/>
        </p:nvSpPr>
        <p:spPr>
          <a:xfrm>
            <a:off x="6324600" y="6322678"/>
            <a:ext cx="1249363" cy="369888"/>
          </a:xfrm>
          <a:prstGeom prst="rect">
            <a:avLst/>
          </a:prstGeom>
        </p:spPr>
        <p:txBody>
          <a:bodyPr wrap="none">
            <a:spAutoFit/>
          </a:bodyPr>
          <a:lstStyle/>
          <a:p>
            <a:pPr>
              <a:defRPr/>
            </a:pPr>
            <a:r>
              <a:rPr lang="en-US" altLang="en-US" b="0" kern="0" dirty="0"/>
              <a:t>Figure (b) </a:t>
            </a:r>
            <a:endParaRPr lang="en-US" dirty="0"/>
          </a:p>
        </p:txBody>
      </p:sp>
      <p:sp>
        <p:nvSpPr>
          <p:cNvPr id="10" name="TextBox 9">
            <a:extLst>
              <a:ext uri="{FF2B5EF4-FFF2-40B4-BE49-F238E27FC236}">
                <a16:creationId xmlns:a16="http://schemas.microsoft.com/office/drawing/2014/main" id="{1B941705-3C10-2EA8-CF24-1126D92E59C9}"/>
              </a:ext>
            </a:extLst>
          </p:cNvPr>
          <p:cNvSpPr txBox="1"/>
          <p:nvPr/>
        </p:nvSpPr>
        <p:spPr>
          <a:xfrm>
            <a:off x="3459637" y="6562393"/>
            <a:ext cx="2224726" cy="261610"/>
          </a:xfrm>
          <a:prstGeom prst="rect">
            <a:avLst/>
          </a:prstGeom>
          <a:solidFill>
            <a:srgbClr val="FFFF00"/>
          </a:solidFill>
          <a:ln>
            <a:solidFill>
              <a:srgbClr val="C00000"/>
            </a:solidFill>
          </a:ln>
        </p:spPr>
        <p:txBody>
          <a:bodyPr wrap="square" rtlCol="0">
            <a:spAutoFit/>
          </a:bodyPr>
          <a:lstStyle/>
          <a:p>
            <a:pPr algn="ctr"/>
            <a:r>
              <a:rPr lang="en-US" sz="1100" dirty="0">
                <a:solidFill>
                  <a:srgbClr val="C00000"/>
                </a:solidFill>
              </a:rPr>
              <a:t>Think: “non-crossing staircases”</a:t>
            </a:r>
          </a:p>
        </p:txBody>
      </p:sp>
    </p:spTree>
    <p:extLst>
      <p:ext uri="{BB962C8B-B14F-4D97-AF65-F5344CB8AC3E}">
        <p14:creationId xmlns:p14="http://schemas.microsoft.com/office/powerpoint/2010/main" val="3098953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68CB130-54F0-C1C0-7898-47F3A03D129D}"/>
              </a:ext>
            </a:extLst>
          </p:cNvPr>
          <p:cNvSpPr>
            <a:spLocks noGrp="1" noChangeArrowheads="1"/>
          </p:cNvSpPr>
          <p:nvPr>
            <p:ph type="title"/>
          </p:nvPr>
        </p:nvSpPr>
        <p:spPr>
          <a:xfrm>
            <a:off x="-25758" y="55334"/>
            <a:ext cx="9144000" cy="532103"/>
          </a:xfrm>
          <a:noFill/>
        </p:spPr>
        <p:txBody>
          <a:bodyPr lIns="90488" tIns="44450" rIns="90488" bIns="44450" anchor="b"/>
          <a:lstStyle/>
          <a:p>
            <a:r>
              <a:rPr lang="en-US" altLang="en-US" dirty="0"/>
              <a:t>Another example of (up-left, down-right) ordering  </a:t>
            </a:r>
            <a:r>
              <a:rPr lang="en-US" altLang="en-US" dirty="0">
                <a:sym typeface="Symbol" panose="05050102010706020507" pitchFamily="18" charset="2"/>
              </a:rPr>
              <a:t></a:t>
            </a:r>
            <a:r>
              <a:rPr lang="en-US" altLang="en-US" sz="3200" baseline="-25000" dirty="0">
                <a:sym typeface="Symbol" panose="05050102010706020507" pitchFamily="18" charset="2"/>
              </a:rPr>
              <a:t>-</a:t>
            </a:r>
            <a:endParaRPr lang="en-US" altLang="en-US" baseline="-25000" dirty="0"/>
          </a:p>
        </p:txBody>
      </p:sp>
      <p:sp>
        <p:nvSpPr>
          <p:cNvPr id="55299" name="Rectangle 3">
            <a:extLst>
              <a:ext uri="{FF2B5EF4-FFF2-40B4-BE49-F238E27FC236}">
                <a16:creationId xmlns:a16="http://schemas.microsoft.com/office/drawing/2014/main" id="{D5A1AAF1-F42C-03B3-B394-00623386E204}"/>
              </a:ext>
            </a:extLst>
          </p:cNvPr>
          <p:cNvSpPr>
            <a:spLocks noGrp="1" noChangeArrowheads="1"/>
          </p:cNvSpPr>
          <p:nvPr>
            <p:ph idx="4294967295"/>
          </p:nvPr>
        </p:nvSpPr>
        <p:spPr>
          <a:xfrm>
            <a:off x="840347" y="1200944"/>
            <a:ext cx="7208944" cy="586581"/>
          </a:xfrm>
          <a:noFill/>
        </p:spPr>
        <p:txBody>
          <a:bodyPr lIns="90488" tIns="44450" rIns="90488" bIns="44450"/>
          <a:lstStyle/>
          <a:p>
            <a:pPr marL="0" indent="0">
              <a:lnSpc>
                <a:spcPct val="80000"/>
              </a:lnSpc>
              <a:buFont typeface="Wingdings" panose="05000000000000000000" pitchFamily="2" charset="2"/>
              <a:buNone/>
            </a:pPr>
            <a:r>
              <a:rPr lang="en-US" altLang="en-US" b="1" dirty="0">
                <a:sym typeface="Symbol" panose="05050102010706020507" pitchFamily="18" charset="2"/>
              </a:rPr>
              <a:t></a:t>
            </a:r>
            <a:r>
              <a:rPr lang="en-US" altLang="en-US" b="1" baseline="-25000" dirty="0">
                <a:sym typeface="Symbol" panose="05050102010706020507" pitchFamily="18" charset="2"/>
              </a:rPr>
              <a:t>- </a:t>
            </a:r>
            <a:r>
              <a:rPr lang="en-US" altLang="en-US" b="1" dirty="0">
                <a:sym typeface="Symbol" panose="05050102010706020507" pitchFamily="18" charset="2"/>
              </a:rPr>
              <a:t>= </a:t>
            </a:r>
            <a:r>
              <a:rPr lang="en-US" altLang="en-US" b="1" dirty="0"/>
              <a:t>CEDFAB      </a:t>
            </a:r>
            <a:r>
              <a:rPr lang="en-US" altLang="en-US" b="1" dirty="0">
                <a:solidFill>
                  <a:srgbClr val="C00000"/>
                </a:solidFill>
              </a:rPr>
              <a:t>(Exercise: What is </a:t>
            </a:r>
            <a:r>
              <a:rPr lang="en-US" altLang="en-US" b="1" dirty="0">
                <a:solidFill>
                  <a:srgbClr val="C00000"/>
                </a:solidFill>
                <a:sym typeface="Symbol" panose="05050102010706020507" pitchFamily="18" charset="2"/>
              </a:rPr>
              <a:t></a:t>
            </a:r>
            <a:r>
              <a:rPr lang="en-US" altLang="en-US" b="1" baseline="-25000" dirty="0">
                <a:solidFill>
                  <a:srgbClr val="C00000"/>
                </a:solidFill>
                <a:sym typeface="Symbol" panose="05050102010706020507" pitchFamily="18" charset="2"/>
              </a:rPr>
              <a:t>+</a:t>
            </a:r>
            <a:r>
              <a:rPr lang="en-US" altLang="en-US" b="1" dirty="0">
                <a:solidFill>
                  <a:srgbClr val="C00000"/>
                </a:solidFill>
                <a:sym typeface="Symbol" panose="05050102010706020507" pitchFamily="18" charset="2"/>
              </a:rPr>
              <a:t> ?)</a:t>
            </a:r>
            <a:endParaRPr lang="en-US" altLang="en-US" b="1" dirty="0">
              <a:solidFill>
                <a:srgbClr val="C00000"/>
              </a:solidFill>
            </a:endParaRPr>
          </a:p>
        </p:txBody>
      </p:sp>
      <p:sp>
        <p:nvSpPr>
          <p:cNvPr id="55300" name="Rectangle 4">
            <a:extLst>
              <a:ext uri="{FF2B5EF4-FFF2-40B4-BE49-F238E27FC236}">
                <a16:creationId xmlns:a16="http://schemas.microsoft.com/office/drawing/2014/main" id="{5BE4986C-0A74-5AA4-ADD3-74472F2697DF}"/>
              </a:ext>
            </a:extLst>
          </p:cNvPr>
          <p:cNvSpPr>
            <a:spLocks noChangeArrowheads="1"/>
          </p:cNvSpPr>
          <p:nvPr/>
        </p:nvSpPr>
        <p:spPr bwMode="auto">
          <a:xfrm>
            <a:off x="2271713" y="2273300"/>
            <a:ext cx="1370012" cy="1274763"/>
          </a:xfrm>
          <a:prstGeom prst="rect">
            <a:avLst/>
          </a:prstGeom>
          <a:solidFill>
            <a:srgbClr val="60C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55301" name="Rectangle 5">
            <a:extLst>
              <a:ext uri="{FF2B5EF4-FFF2-40B4-BE49-F238E27FC236}">
                <a16:creationId xmlns:a16="http://schemas.microsoft.com/office/drawing/2014/main" id="{224C5A9F-1F37-DF17-158D-1C6DC6073940}"/>
              </a:ext>
            </a:extLst>
          </p:cNvPr>
          <p:cNvSpPr>
            <a:spLocks noChangeArrowheads="1"/>
          </p:cNvSpPr>
          <p:nvPr/>
        </p:nvSpPr>
        <p:spPr bwMode="auto">
          <a:xfrm>
            <a:off x="2271713" y="4122738"/>
            <a:ext cx="1244600" cy="1147762"/>
          </a:xfrm>
          <a:prstGeom prst="rect">
            <a:avLst/>
          </a:prstGeom>
          <a:solidFill>
            <a:srgbClr val="60C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SzPct val="100000"/>
              <a:buFontTx/>
              <a:buNone/>
            </a:pPr>
            <a:r>
              <a:rPr lang="en-US" altLang="en-US" sz="1800"/>
              <a:t>B</a:t>
            </a:r>
          </a:p>
        </p:txBody>
      </p:sp>
      <p:sp>
        <p:nvSpPr>
          <p:cNvPr id="55302" name="Rectangle 6">
            <a:extLst>
              <a:ext uri="{FF2B5EF4-FFF2-40B4-BE49-F238E27FC236}">
                <a16:creationId xmlns:a16="http://schemas.microsoft.com/office/drawing/2014/main" id="{1445FB03-E900-6E64-ADC5-C6DEE32B0CF5}"/>
              </a:ext>
            </a:extLst>
          </p:cNvPr>
          <p:cNvSpPr>
            <a:spLocks noChangeArrowheads="1"/>
          </p:cNvSpPr>
          <p:nvPr/>
        </p:nvSpPr>
        <p:spPr bwMode="auto">
          <a:xfrm>
            <a:off x="4200525" y="2273300"/>
            <a:ext cx="1619250" cy="828675"/>
          </a:xfrm>
          <a:prstGeom prst="rect">
            <a:avLst/>
          </a:prstGeom>
          <a:solidFill>
            <a:srgbClr val="60C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SzPct val="100000"/>
              <a:buFontTx/>
              <a:buNone/>
            </a:pPr>
            <a:r>
              <a:rPr lang="en-US" altLang="en-US" sz="1800"/>
              <a:t>C</a:t>
            </a:r>
          </a:p>
        </p:txBody>
      </p:sp>
      <p:sp>
        <p:nvSpPr>
          <p:cNvPr id="55303" name="Rectangle 7">
            <a:extLst>
              <a:ext uri="{FF2B5EF4-FFF2-40B4-BE49-F238E27FC236}">
                <a16:creationId xmlns:a16="http://schemas.microsoft.com/office/drawing/2014/main" id="{19F3D61B-0D81-1A1F-8E45-FAC878F49364}"/>
              </a:ext>
            </a:extLst>
          </p:cNvPr>
          <p:cNvSpPr>
            <a:spLocks noChangeArrowheads="1"/>
          </p:cNvSpPr>
          <p:nvPr/>
        </p:nvSpPr>
        <p:spPr bwMode="auto">
          <a:xfrm>
            <a:off x="4264025" y="3740150"/>
            <a:ext cx="622300" cy="828675"/>
          </a:xfrm>
          <a:prstGeom prst="rect">
            <a:avLst/>
          </a:prstGeom>
          <a:solidFill>
            <a:srgbClr val="60C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SzPct val="100000"/>
              <a:buFontTx/>
              <a:buNone/>
            </a:pPr>
            <a:r>
              <a:rPr lang="en-US" altLang="en-US" sz="1800"/>
              <a:t>D</a:t>
            </a:r>
          </a:p>
        </p:txBody>
      </p:sp>
      <p:sp>
        <p:nvSpPr>
          <p:cNvPr id="55304" name="Rectangle 8">
            <a:extLst>
              <a:ext uri="{FF2B5EF4-FFF2-40B4-BE49-F238E27FC236}">
                <a16:creationId xmlns:a16="http://schemas.microsoft.com/office/drawing/2014/main" id="{4E3E02F9-3F8F-0B90-5DD3-E7A91B1BFA45}"/>
              </a:ext>
            </a:extLst>
          </p:cNvPr>
          <p:cNvSpPr>
            <a:spLocks noChangeArrowheads="1"/>
          </p:cNvSpPr>
          <p:nvPr/>
        </p:nvSpPr>
        <p:spPr bwMode="auto">
          <a:xfrm>
            <a:off x="5197475" y="3740150"/>
            <a:ext cx="622300" cy="955675"/>
          </a:xfrm>
          <a:prstGeom prst="rect">
            <a:avLst/>
          </a:prstGeom>
          <a:solidFill>
            <a:srgbClr val="60C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SzPct val="100000"/>
              <a:buFontTx/>
              <a:buNone/>
            </a:pPr>
            <a:r>
              <a:rPr lang="en-US" altLang="en-US" sz="1800"/>
              <a:t>E</a:t>
            </a:r>
          </a:p>
        </p:txBody>
      </p:sp>
      <p:sp>
        <p:nvSpPr>
          <p:cNvPr id="55305" name="Rectangle 9">
            <a:extLst>
              <a:ext uri="{FF2B5EF4-FFF2-40B4-BE49-F238E27FC236}">
                <a16:creationId xmlns:a16="http://schemas.microsoft.com/office/drawing/2014/main" id="{A78F7D10-9DC9-FE16-201D-E74BE1FA281B}"/>
              </a:ext>
            </a:extLst>
          </p:cNvPr>
          <p:cNvSpPr>
            <a:spLocks noChangeArrowheads="1"/>
          </p:cNvSpPr>
          <p:nvPr/>
        </p:nvSpPr>
        <p:spPr bwMode="auto">
          <a:xfrm>
            <a:off x="4264025" y="4951413"/>
            <a:ext cx="1617663" cy="319087"/>
          </a:xfrm>
          <a:prstGeom prst="rect">
            <a:avLst/>
          </a:prstGeom>
          <a:solidFill>
            <a:srgbClr val="60C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SzPct val="100000"/>
              <a:buFontTx/>
              <a:buNone/>
            </a:pPr>
            <a:r>
              <a:rPr lang="en-US" altLang="en-US" sz="1800"/>
              <a:t>F</a:t>
            </a:r>
          </a:p>
        </p:txBody>
      </p:sp>
      <p:sp>
        <p:nvSpPr>
          <p:cNvPr id="55306" name="Text Box 17">
            <a:extLst>
              <a:ext uri="{FF2B5EF4-FFF2-40B4-BE49-F238E27FC236}">
                <a16:creationId xmlns:a16="http://schemas.microsoft.com/office/drawing/2014/main" id="{9FF097B1-D385-C55F-ABCD-7E8F793C8271}"/>
              </a:ext>
            </a:extLst>
          </p:cNvPr>
          <p:cNvSpPr txBox="1">
            <a:spLocks noChangeArrowheads="1"/>
          </p:cNvSpPr>
          <p:nvPr/>
        </p:nvSpPr>
        <p:spPr bwMode="auto">
          <a:xfrm>
            <a:off x="2832100" y="2876550"/>
            <a:ext cx="2921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800"/>
              <a:t>A</a:t>
            </a:r>
          </a:p>
        </p:txBody>
      </p:sp>
      <p:sp>
        <p:nvSpPr>
          <p:cNvPr id="55307" name="Line 26">
            <a:extLst>
              <a:ext uri="{FF2B5EF4-FFF2-40B4-BE49-F238E27FC236}">
                <a16:creationId xmlns:a16="http://schemas.microsoft.com/office/drawing/2014/main" id="{73A80391-158C-AEFB-82E8-91327E8C0FB8}"/>
              </a:ext>
            </a:extLst>
          </p:cNvPr>
          <p:cNvSpPr>
            <a:spLocks noChangeShapeType="1"/>
          </p:cNvSpPr>
          <p:nvPr/>
        </p:nvSpPr>
        <p:spPr bwMode="auto">
          <a:xfrm>
            <a:off x="2286000" y="1981200"/>
            <a:ext cx="18288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08" name="Line 28">
            <a:extLst>
              <a:ext uri="{FF2B5EF4-FFF2-40B4-BE49-F238E27FC236}">
                <a16:creationId xmlns:a16="http://schemas.microsoft.com/office/drawing/2014/main" id="{AC8A544F-006C-2FD3-6574-E04F5AC1601B}"/>
              </a:ext>
            </a:extLst>
          </p:cNvPr>
          <p:cNvSpPr>
            <a:spLocks noChangeShapeType="1"/>
          </p:cNvSpPr>
          <p:nvPr/>
        </p:nvSpPr>
        <p:spPr bwMode="auto">
          <a:xfrm>
            <a:off x="4114800" y="1981200"/>
            <a:ext cx="0" cy="12192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09" name="Line 29">
            <a:extLst>
              <a:ext uri="{FF2B5EF4-FFF2-40B4-BE49-F238E27FC236}">
                <a16:creationId xmlns:a16="http://schemas.microsoft.com/office/drawing/2014/main" id="{91C3D5AA-E7A5-5471-6869-C4312B837EDF}"/>
              </a:ext>
            </a:extLst>
          </p:cNvPr>
          <p:cNvSpPr>
            <a:spLocks noChangeShapeType="1"/>
          </p:cNvSpPr>
          <p:nvPr/>
        </p:nvSpPr>
        <p:spPr bwMode="auto">
          <a:xfrm>
            <a:off x="4114800" y="3200400"/>
            <a:ext cx="19812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0" name="Line 30">
            <a:extLst>
              <a:ext uri="{FF2B5EF4-FFF2-40B4-BE49-F238E27FC236}">
                <a16:creationId xmlns:a16="http://schemas.microsoft.com/office/drawing/2014/main" id="{1406C5A1-5E48-413D-B3E5-423A701A8AD8}"/>
              </a:ext>
            </a:extLst>
          </p:cNvPr>
          <p:cNvSpPr>
            <a:spLocks noChangeShapeType="1"/>
          </p:cNvSpPr>
          <p:nvPr/>
        </p:nvSpPr>
        <p:spPr bwMode="auto">
          <a:xfrm>
            <a:off x="6096000" y="3200400"/>
            <a:ext cx="0" cy="20574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1" name="Line 31">
            <a:extLst>
              <a:ext uri="{FF2B5EF4-FFF2-40B4-BE49-F238E27FC236}">
                <a16:creationId xmlns:a16="http://schemas.microsoft.com/office/drawing/2014/main" id="{3D3B4492-FAD1-5662-66C1-83BF8B59F0E9}"/>
              </a:ext>
            </a:extLst>
          </p:cNvPr>
          <p:cNvSpPr>
            <a:spLocks noChangeShapeType="1"/>
          </p:cNvSpPr>
          <p:nvPr/>
        </p:nvSpPr>
        <p:spPr bwMode="auto">
          <a:xfrm>
            <a:off x="2286000" y="2057400"/>
            <a:ext cx="17526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2" name="Line 32">
            <a:extLst>
              <a:ext uri="{FF2B5EF4-FFF2-40B4-BE49-F238E27FC236}">
                <a16:creationId xmlns:a16="http://schemas.microsoft.com/office/drawing/2014/main" id="{BE38C43B-62E2-0CBC-3B24-92559F73CB20}"/>
              </a:ext>
            </a:extLst>
          </p:cNvPr>
          <p:cNvSpPr>
            <a:spLocks noChangeShapeType="1"/>
          </p:cNvSpPr>
          <p:nvPr/>
        </p:nvSpPr>
        <p:spPr bwMode="auto">
          <a:xfrm>
            <a:off x="4038600" y="2057400"/>
            <a:ext cx="0" cy="12192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3" name="Line 33">
            <a:extLst>
              <a:ext uri="{FF2B5EF4-FFF2-40B4-BE49-F238E27FC236}">
                <a16:creationId xmlns:a16="http://schemas.microsoft.com/office/drawing/2014/main" id="{B408C425-6EB6-2A5C-F97F-0E7AF39EABB3}"/>
              </a:ext>
            </a:extLst>
          </p:cNvPr>
          <p:cNvSpPr>
            <a:spLocks noChangeShapeType="1"/>
          </p:cNvSpPr>
          <p:nvPr/>
        </p:nvSpPr>
        <p:spPr bwMode="auto">
          <a:xfrm>
            <a:off x="4038600" y="3276600"/>
            <a:ext cx="10668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4" name="Line 34">
            <a:extLst>
              <a:ext uri="{FF2B5EF4-FFF2-40B4-BE49-F238E27FC236}">
                <a16:creationId xmlns:a16="http://schemas.microsoft.com/office/drawing/2014/main" id="{2C5D1696-45B6-E7D2-D551-E93D3E7B4274}"/>
              </a:ext>
            </a:extLst>
          </p:cNvPr>
          <p:cNvSpPr>
            <a:spLocks noChangeShapeType="1"/>
          </p:cNvSpPr>
          <p:nvPr/>
        </p:nvSpPr>
        <p:spPr bwMode="auto">
          <a:xfrm>
            <a:off x="5105400" y="3276600"/>
            <a:ext cx="0" cy="15240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5" name="Line 35">
            <a:extLst>
              <a:ext uri="{FF2B5EF4-FFF2-40B4-BE49-F238E27FC236}">
                <a16:creationId xmlns:a16="http://schemas.microsoft.com/office/drawing/2014/main" id="{3E6C5D77-B74D-AD9D-A7A8-2EA9BCC0861B}"/>
              </a:ext>
            </a:extLst>
          </p:cNvPr>
          <p:cNvSpPr>
            <a:spLocks noChangeShapeType="1"/>
          </p:cNvSpPr>
          <p:nvPr/>
        </p:nvSpPr>
        <p:spPr bwMode="auto">
          <a:xfrm>
            <a:off x="5105400" y="4800600"/>
            <a:ext cx="9144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6" name="Line 36">
            <a:extLst>
              <a:ext uri="{FF2B5EF4-FFF2-40B4-BE49-F238E27FC236}">
                <a16:creationId xmlns:a16="http://schemas.microsoft.com/office/drawing/2014/main" id="{0D0B23DB-5671-AD1B-6FFA-8A845EF94CEE}"/>
              </a:ext>
            </a:extLst>
          </p:cNvPr>
          <p:cNvSpPr>
            <a:spLocks noChangeShapeType="1"/>
          </p:cNvSpPr>
          <p:nvPr/>
        </p:nvSpPr>
        <p:spPr bwMode="auto">
          <a:xfrm>
            <a:off x="6019800" y="4800600"/>
            <a:ext cx="0" cy="4572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7" name="Line 37">
            <a:extLst>
              <a:ext uri="{FF2B5EF4-FFF2-40B4-BE49-F238E27FC236}">
                <a16:creationId xmlns:a16="http://schemas.microsoft.com/office/drawing/2014/main" id="{7066D1B1-7599-5E2B-A335-BD6D39BD03C6}"/>
              </a:ext>
            </a:extLst>
          </p:cNvPr>
          <p:cNvSpPr>
            <a:spLocks noChangeShapeType="1"/>
          </p:cNvSpPr>
          <p:nvPr/>
        </p:nvSpPr>
        <p:spPr bwMode="auto">
          <a:xfrm>
            <a:off x="2286000" y="2133600"/>
            <a:ext cx="16764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8" name="Line 38">
            <a:extLst>
              <a:ext uri="{FF2B5EF4-FFF2-40B4-BE49-F238E27FC236}">
                <a16:creationId xmlns:a16="http://schemas.microsoft.com/office/drawing/2014/main" id="{154691A8-85F9-4E65-65DF-29F49F82472A}"/>
              </a:ext>
            </a:extLst>
          </p:cNvPr>
          <p:cNvSpPr>
            <a:spLocks noChangeShapeType="1"/>
          </p:cNvSpPr>
          <p:nvPr/>
        </p:nvSpPr>
        <p:spPr bwMode="auto">
          <a:xfrm>
            <a:off x="3962400" y="2133600"/>
            <a:ext cx="0" cy="27432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19" name="Line 39">
            <a:extLst>
              <a:ext uri="{FF2B5EF4-FFF2-40B4-BE49-F238E27FC236}">
                <a16:creationId xmlns:a16="http://schemas.microsoft.com/office/drawing/2014/main" id="{8D9372F6-2E00-FF6D-E475-83AD9DD82C17}"/>
              </a:ext>
            </a:extLst>
          </p:cNvPr>
          <p:cNvSpPr>
            <a:spLocks noChangeShapeType="1"/>
          </p:cNvSpPr>
          <p:nvPr/>
        </p:nvSpPr>
        <p:spPr bwMode="auto">
          <a:xfrm>
            <a:off x="3962400" y="4876800"/>
            <a:ext cx="19812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0" name="Line 40">
            <a:extLst>
              <a:ext uri="{FF2B5EF4-FFF2-40B4-BE49-F238E27FC236}">
                <a16:creationId xmlns:a16="http://schemas.microsoft.com/office/drawing/2014/main" id="{1964F3C8-9D33-9F48-3283-57DD51D6B57E}"/>
              </a:ext>
            </a:extLst>
          </p:cNvPr>
          <p:cNvSpPr>
            <a:spLocks noChangeShapeType="1"/>
          </p:cNvSpPr>
          <p:nvPr/>
        </p:nvSpPr>
        <p:spPr bwMode="auto">
          <a:xfrm>
            <a:off x="5943600" y="4876800"/>
            <a:ext cx="0" cy="3810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1" name="Line 41">
            <a:extLst>
              <a:ext uri="{FF2B5EF4-FFF2-40B4-BE49-F238E27FC236}">
                <a16:creationId xmlns:a16="http://schemas.microsoft.com/office/drawing/2014/main" id="{3BE4B4A9-46C3-EAA7-67D7-205ACC029E9C}"/>
              </a:ext>
            </a:extLst>
          </p:cNvPr>
          <p:cNvSpPr>
            <a:spLocks noChangeShapeType="1"/>
          </p:cNvSpPr>
          <p:nvPr/>
        </p:nvSpPr>
        <p:spPr bwMode="auto">
          <a:xfrm>
            <a:off x="2286000" y="2209800"/>
            <a:ext cx="16002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2" name="Line 42">
            <a:extLst>
              <a:ext uri="{FF2B5EF4-FFF2-40B4-BE49-F238E27FC236}">
                <a16:creationId xmlns:a16="http://schemas.microsoft.com/office/drawing/2014/main" id="{50F5DCE9-CB5F-94D4-42B0-7173C89E7FE8}"/>
              </a:ext>
            </a:extLst>
          </p:cNvPr>
          <p:cNvSpPr>
            <a:spLocks noChangeShapeType="1"/>
          </p:cNvSpPr>
          <p:nvPr/>
        </p:nvSpPr>
        <p:spPr bwMode="auto">
          <a:xfrm>
            <a:off x="3886200" y="2209800"/>
            <a:ext cx="0" cy="32004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3" name="Line 43">
            <a:extLst>
              <a:ext uri="{FF2B5EF4-FFF2-40B4-BE49-F238E27FC236}">
                <a16:creationId xmlns:a16="http://schemas.microsoft.com/office/drawing/2014/main" id="{70D63DAA-DF2D-34EC-8F64-BD841DA22B1C}"/>
              </a:ext>
            </a:extLst>
          </p:cNvPr>
          <p:cNvSpPr>
            <a:spLocks noChangeShapeType="1"/>
          </p:cNvSpPr>
          <p:nvPr/>
        </p:nvSpPr>
        <p:spPr bwMode="auto">
          <a:xfrm>
            <a:off x="3886200" y="5410200"/>
            <a:ext cx="20574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4" name="Line 44">
            <a:extLst>
              <a:ext uri="{FF2B5EF4-FFF2-40B4-BE49-F238E27FC236}">
                <a16:creationId xmlns:a16="http://schemas.microsoft.com/office/drawing/2014/main" id="{84308992-23A6-344F-86EC-D9892B8AE3E6}"/>
              </a:ext>
            </a:extLst>
          </p:cNvPr>
          <p:cNvSpPr>
            <a:spLocks noChangeShapeType="1"/>
          </p:cNvSpPr>
          <p:nvPr/>
        </p:nvSpPr>
        <p:spPr bwMode="auto">
          <a:xfrm>
            <a:off x="2209800" y="2286000"/>
            <a:ext cx="0" cy="16002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5" name="Line 45">
            <a:extLst>
              <a:ext uri="{FF2B5EF4-FFF2-40B4-BE49-F238E27FC236}">
                <a16:creationId xmlns:a16="http://schemas.microsoft.com/office/drawing/2014/main" id="{4669B743-3C70-4477-08A2-9E2F2A823D2D}"/>
              </a:ext>
            </a:extLst>
          </p:cNvPr>
          <p:cNvSpPr>
            <a:spLocks noChangeShapeType="1"/>
          </p:cNvSpPr>
          <p:nvPr/>
        </p:nvSpPr>
        <p:spPr bwMode="auto">
          <a:xfrm>
            <a:off x="2209800" y="3886200"/>
            <a:ext cx="15240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6" name="Line 46">
            <a:extLst>
              <a:ext uri="{FF2B5EF4-FFF2-40B4-BE49-F238E27FC236}">
                <a16:creationId xmlns:a16="http://schemas.microsoft.com/office/drawing/2014/main" id="{1610E5A3-AB8E-529C-8F3F-00008C5C5F19}"/>
              </a:ext>
            </a:extLst>
          </p:cNvPr>
          <p:cNvSpPr>
            <a:spLocks noChangeShapeType="1"/>
          </p:cNvSpPr>
          <p:nvPr/>
        </p:nvSpPr>
        <p:spPr bwMode="auto">
          <a:xfrm>
            <a:off x="3733800" y="3886200"/>
            <a:ext cx="0" cy="16002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7" name="Line 47">
            <a:extLst>
              <a:ext uri="{FF2B5EF4-FFF2-40B4-BE49-F238E27FC236}">
                <a16:creationId xmlns:a16="http://schemas.microsoft.com/office/drawing/2014/main" id="{50B0A472-A4C8-E9AF-C97A-1C628138525D}"/>
              </a:ext>
            </a:extLst>
          </p:cNvPr>
          <p:cNvSpPr>
            <a:spLocks noChangeShapeType="1"/>
          </p:cNvSpPr>
          <p:nvPr/>
        </p:nvSpPr>
        <p:spPr bwMode="auto">
          <a:xfrm>
            <a:off x="3733800" y="5486400"/>
            <a:ext cx="22098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8" name="Line 48">
            <a:extLst>
              <a:ext uri="{FF2B5EF4-FFF2-40B4-BE49-F238E27FC236}">
                <a16:creationId xmlns:a16="http://schemas.microsoft.com/office/drawing/2014/main" id="{88417E31-F8DC-E447-2E30-159F32268816}"/>
              </a:ext>
            </a:extLst>
          </p:cNvPr>
          <p:cNvSpPr>
            <a:spLocks noChangeShapeType="1"/>
          </p:cNvSpPr>
          <p:nvPr/>
        </p:nvSpPr>
        <p:spPr bwMode="auto">
          <a:xfrm>
            <a:off x="2133600" y="2286000"/>
            <a:ext cx="0" cy="327660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55329" name="Line 49">
            <a:extLst>
              <a:ext uri="{FF2B5EF4-FFF2-40B4-BE49-F238E27FC236}">
                <a16:creationId xmlns:a16="http://schemas.microsoft.com/office/drawing/2014/main" id="{55C4334D-5B0D-BD59-623E-7FFE6FC4BE69}"/>
              </a:ext>
            </a:extLst>
          </p:cNvPr>
          <p:cNvSpPr>
            <a:spLocks noChangeShapeType="1"/>
          </p:cNvSpPr>
          <p:nvPr/>
        </p:nvSpPr>
        <p:spPr bwMode="auto">
          <a:xfrm>
            <a:off x="2133600" y="5562600"/>
            <a:ext cx="38100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IN"/>
          </a:p>
        </p:txBody>
      </p:sp>
      <p:sp>
        <p:nvSpPr>
          <p:cNvPr id="2" name="Footer Placeholder 1">
            <a:extLst>
              <a:ext uri="{FF2B5EF4-FFF2-40B4-BE49-F238E27FC236}">
                <a16:creationId xmlns:a16="http://schemas.microsoft.com/office/drawing/2014/main" id="{33B00285-1398-7B49-99A7-808F492BBE2A}"/>
              </a:ext>
            </a:extLst>
          </p:cNvPr>
          <p:cNvSpPr>
            <a:spLocks noGrp="1"/>
          </p:cNvSpPr>
          <p:nvPr>
            <p:ph type="ftr" sz="quarter" idx="10"/>
          </p:nvPr>
        </p:nvSpPr>
        <p:spPr/>
        <p:txBody>
          <a:bodyPr/>
          <a:lstStyle/>
          <a:p>
            <a:r>
              <a:rPr lang="en-IN"/>
              <a:t>Kahng CSE 241A SP25</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20AE0-BAA7-E14F-9CB1-AE7F8080B34A}"/>
              </a:ext>
            </a:extLst>
          </p:cNvPr>
          <p:cNvSpPr>
            <a:spLocks noGrp="1"/>
          </p:cNvSpPr>
          <p:nvPr>
            <p:ph type="body" idx="1"/>
          </p:nvPr>
        </p:nvSpPr>
        <p:spPr/>
        <p:txBody>
          <a:bodyPr/>
          <a:lstStyle/>
          <a:p>
            <a:r>
              <a:rPr lang="en-US" sz="2800" dirty="0">
                <a:solidFill>
                  <a:schemeClr val="tx1"/>
                </a:solidFill>
              </a:rPr>
              <a:t>Given an SP (</a:t>
            </a:r>
            <a:r>
              <a:rPr lang="el-GR" sz="2800" dirty="0">
                <a:solidFill>
                  <a:schemeClr val="tx1"/>
                </a:solidFill>
                <a:sym typeface="Symbol" panose="05050102010706020507" pitchFamily="18" charset="2"/>
              </a:rPr>
              <a:t></a:t>
            </a:r>
            <a:r>
              <a:rPr lang="en-US" sz="2800" baseline="-25000" dirty="0">
                <a:solidFill>
                  <a:schemeClr val="tx1"/>
                </a:solidFill>
                <a:sym typeface="Symbol" panose="05050102010706020507" pitchFamily="18" charset="2"/>
              </a:rPr>
              <a:t>+</a:t>
            </a:r>
            <a:r>
              <a:rPr lang="en-US" sz="2800" dirty="0">
                <a:solidFill>
                  <a:schemeClr val="tx1"/>
                </a:solidFill>
              </a:rPr>
              <a:t>, </a:t>
            </a:r>
            <a:r>
              <a:rPr lang="el-GR" sz="2800" dirty="0">
                <a:solidFill>
                  <a:schemeClr val="tx1"/>
                </a:solidFill>
                <a:sym typeface="Symbol" panose="05050102010706020507" pitchFamily="18" charset="2"/>
              </a:rPr>
              <a:t></a:t>
            </a:r>
            <a:r>
              <a:rPr lang="en-US" sz="2800" baseline="-25000" dirty="0">
                <a:solidFill>
                  <a:schemeClr val="tx1"/>
                </a:solidFill>
                <a:sym typeface="Symbol" panose="05050102010706020507" pitchFamily="18" charset="2"/>
              </a:rPr>
              <a:t>-</a:t>
            </a:r>
            <a:r>
              <a:rPr lang="en-US" sz="2800" dirty="0">
                <a:solidFill>
                  <a:schemeClr val="tx1"/>
                </a:solidFill>
              </a:rPr>
              <a:t>), the geometric relation between modules (clusters) is derived from the SP:</a:t>
            </a:r>
          </a:p>
          <a:p>
            <a:pPr lvl="1"/>
            <a:r>
              <a:rPr lang="en-US" b="1" dirty="0">
                <a:solidFill>
                  <a:schemeClr val="tx1"/>
                </a:solidFill>
              </a:rPr>
              <a:t>Horizontal constraint</a:t>
            </a:r>
            <a:r>
              <a:rPr lang="en-US" dirty="0">
                <a:solidFill>
                  <a:schemeClr val="tx1"/>
                </a:solidFill>
              </a:rPr>
              <a:t>: module </a:t>
            </a:r>
            <a:r>
              <a:rPr lang="en-US" dirty="0" err="1">
                <a:solidFill>
                  <a:schemeClr val="tx1"/>
                </a:solidFill>
              </a:rPr>
              <a:t>i</a:t>
            </a:r>
            <a:r>
              <a:rPr lang="en-US" dirty="0">
                <a:solidFill>
                  <a:schemeClr val="tx1"/>
                </a:solidFill>
              </a:rPr>
              <a:t> is to the left of module j if </a:t>
            </a:r>
            <a:r>
              <a:rPr lang="en-US" dirty="0" err="1">
                <a:solidFill>
                  <a:schemeClr val="tx1"/>
                </a:solidFill>
              </a:rPr>
              <a:t>i</a:t>
            </a:r>
            <a:r>
              <a:rPr lang="en-US" dirty="0">
                <a:solidFill>
                  <a:schemeClr val="tx1"/>
                </a:solidFill>
              </a:rPr>
              <a:t> appears </a:t>
            </a:r>
            <a:r>
              <a:rPr lang="en-US" b="1" dirty="0">
                <a:solidFill>
                  <a:schemeClr val="tx1"/>
                </a:solidFill>
              </a:rPr>
              <a:t>before</a:t>
            </a:r>
            <a:r>
              <a:rPr lang="en-US" dirty="0">
                <a:solidFill>
                  <a:schemeClr val="tx1"/>
                </a:solidFill>
              </a:rPr>
              <a:t> j in </a:t>
            </a:r>
            <a:r>
              <a:rPr lang="en-US" b="1" dirty="0">
                <a:solidFill>
                  <a:schemeClr val="tx1"/>
                </a:solidFill>
              </a:rPr>
              <a:t>both</a:t>
            </a:r>
            <a:r>
              <a:rPr lang="en-US" dirty="0">
                <a:solidFill>
                  <a:schemeClr val="tx1"/>
                </a:solidFill>
              </a:rPr>
              <a:t> </a:t>
            </a:r>
            <a:r>
              <a:rPr lang="el-GR" dirty="0">
                <a:solidFill>
                  <a:schemeClr val="tx1"/>
                </a:solidFill>
                <a:sym typeface="Symbol" panose="05050102010706020507" pitchFamily="18" charset="2"/>
              </a:rPr>
              <a:t></a:t>
            </a:r>
            <a:r>
              <a:rPr lang="en-US" baseline="-25000" dirty="0">
                <a:solidFill>
                  <a:schemeClr val="tx1"/>
                </a:solidFill>
                <a:sym typeface="Symbol" panose="05050102010706020507" pitchFamily="18" charset="2"/>
              </a:rPr>
              <a:t>+</a:t>
            </a:r>
            <a:r>
              <a:rPr lang="en-US" dirty="0">
                <a:solidFill>
                  <a:schemeClr val="tx1"/>
                </a:solidFill>
              </a:rPr>
              <a:t> and </a:t>
            </a:r>
            <a:r>
              <a:rPr lang="el-GR" dirty="0">
                <a:solidFill>
                  <a:schemeClr val="tx1"/>
                </a:solidFill>
                <a:sym typeface="Symbol" panose="05050102010706020507" pitchFamily="18" charset="2"/>
              </a:rPr>
              <a:t></a:t>
            </a:r>
            <a:r>
              <a:rPr lang="en-US" baseline="-25000" dirty="0">
                <a:solidFill>
                  <a:schemeClr val="tx1"/>
                </a:solidFill>
                <a:sym typeface="Symbol" panose="05050102010706020507" pitchFamily="18" charset="2"/>
              </a:rPr>
              <a:t>- </a:t>
            </a:r>
            <a:r>
              <a:rPr lang="en-US" dirty="0">
                <a:solidFill>
                  <a:schemeClr val="tx1"/>
                </a:solidFill>
              </a:rPr>
              <a:t>(... </a:t>
            </a:r>
            <a:r>
              <a:rPr lang="en-US" dirty="0" err="1">
                <a:solidFill>
                  <a:schemeClr val="tx1"/>
                </a:solidFill>
              </a:rPr>
              <a:t>i</a:t>
            </a:r>
            <a:r>
              <a:rPr lang="en-US" dirty="0">
                <a:solidFill>
                  <a:schemeClr val="tx1"/>
                </a:solidFill>
              </a:rPr>
              <a:t> ... j ..., ... </a:t>
            </a:r>
            <a:r>
              <a:rPr lang="en-US" dirty="0" err="1">
                <a:solidFill>
                  <a:schemeClr val="tx1"/>
                </a:solidFill>
              </a:rPr>
              <a:t>i</a:t>
            </a:r>
            <a:r>
              <a:rPr lang="en-US" dirty="0">
                <a:solidFill>
                  <a:schemeClr val="tx1"/>
                </a:solidFill>
              </a:rPr>
              <a:t> ... j ...)</a:t>
            </a:r>
          </a:p>
          <a:p>
            <a:pPr lvl="1"/>
            <a:r>
              <a:rPr lang="en-US" b="1" dirty="0">
                <a:solidFill>
                  <a:schemeClr val="tx1"/>
                </a:solidFill>
              </a:rPr>
              <a:t>Vertical constraint</a:t>
            </a:r>
            <a:r>
              <a:rPr lang="en-US" dirty="0">
                <a:solidFill>
                  <a:schemeClr val="tx1"/>
                </a:solidFill>
              </a:rPr>
              <a:t>: module </a:t>
            </a:r>
            <a:r>
              <a:rPr lang="en-US" dirty="0" err="1">
                <a:solidFill>
                  <a:schemeClr val="tx1"/>
                </a:solidFill>
              </a:rPr>
              <a:t>i</a:t>
            </a:r>
            <a:r>
              <a:rPr lang="en-US" dirty="0">
                <a:solidFill>
                  <a:schemeClr val="tx1"/>
                </a:solidFill>
              </a:rPr>
              <a:t> is below module j if </a:t>
            </a:r>
            <a:r>
              <a:rPr lang="en-US" dirty="0" err="1">
                <a:solidFill>
                  <a:schemeClr val="tx1"/>
                </a:solidFill>
              </a:rPr>
              <a:t>i</a:t>
            </a:r>
            <a:r>
              <a:rPr lang="en-US" dirty="0">
                <a:solidFill>
                  <a:schemeClr val="tx1"/>
                </a:solidFill>
              </a:rPr>
              <a:t> appears </a:t>
            </a:r>
            <a:r>
              <a:rPr lang="en-US" b="1" dirty="0">
                <a:solidFill>
                  <a:schemeClr val="tx1"/>
                </a:solidFill>
              </a:rPr>
              <a:t>after</a:t>
            </a:r>
            <a:r>
              <a:rPr lang="en-US" dirty="0">
                <a:solidFill>
                  <a:schemeClr val="tx1"/>
                </a:solidFill>
              </a:rPr>
              <a:t> j in </a:t>
            </a:r>
            <a:r>
              <a:rPr lang="el-GR" dirty="0">
                <a:solidFill>
                  <a:schemeClr val="tx1"/>
                </a:solidFill>
                <a:sym typeface="Symbol" panose="05050102010706020507" pitchFamily="18" charset="2"/>
              </a:rPr>
              <a:t></a:t>
            </a:r>
            <a:r>
              <a:rPr lang="en-US" baseline="-25000" dirty="0">
                <a:solidFill>
                  <a:schemeClr val="tx1"/>
                </a:solidFill>
                <a:sym typeface="Symbol" panose="05050102010706020507" pitchFamily="18" charset="2"/>
              </a:rPr>
              <a:t>+</a:t>
            </a:r>
            <a:r>
              <a:rPr lang="en-US" dirty="0">
                <a:solidFill>
                  <a:schemeClr val="tx1"/>
                </a:solidFill>
              </a:rPr>
              <a:t> and </a:t>
            </a:r>
            <a:r>
              <a:rPr lang="en-US" dirty="0" err="1">
                <a:solidFill>
                  <a:schemeClr val="tx1"/>
                </a:solidFill>
                <a:sym typeface="Symbol" panose="05050102010706020507" pitchFamily="18" charset="2"/>
              </a:rPr>
              <a:t>i</a:t>
            </a:r>
            <a:r>
              <a:rPr lang="en-US" dirty="0">
                <a:solidFill>
                  <a:schemeClr val="tx1"/>
                </a:solidFill>
              </a:rPr>
              <a:t> appears </a:t>
            </a:r>
            <a:r>
              <a:rPr lang="en-US" b="1" dirty="0">
                <a:solidFill>
                  <a:schemeClr val="tx1"/>
                </a:solidFill>
              </a:rPr>
              <a:t>before</a:t>
            </a:r>
            <a:r>
              <a:rPr lang="en-US" dirty="0">
                <a:solidFill>
                  <a:schemeClr val="tx1"/>
                </a:solidFill>
              </a:rPr>
              <a:t> j in </a:t>
            </a:r>
            <a:r>
              <a:rPr lang="el-GR" dirty="0">
                <a:solidFill>
                  <a:schemeClr val="tx1"/>
                </a:solidFill>
                <a:sym typeface="Symbol" panose="05050102010706020507" pitchFamily="18" charset="2"/>
              </a:rPr>
              <a:t></a:t>
            </a:r>
            <a:r>
              <a:rPr lang="en-US" baseline="-25000" dirty="0">
                <a:solidFill>
                  <a:schemeClr val="tx1"/>
                </a:solidFill>
                <a:sym typeface="Symbol" panose="05050102010706020507" pitchFamily="18" charset="2"/>
              </a:rPr>
              <a:t>-</a:t>
            </a:r>
            <a:r>
              <a:rPr lang="en-US" dirty="0">
                <a:solidFill>
                  <a:schemeClr val="tx1"/>
                </a:solidFill>
              </a:rPr>
              <a:t>. (..... j ... </a:t>
            </a:r>
            <a:r>
              <a:rPr lang="en-US" dirty="0" err="1">
                <a:solidFill>
                  <a:schemeClr val="tx1"/>
                </a:solidFill>
              </a:rPr>
              <a:t>i</a:t>
            </a:r>
            <a:r>
              <a:rPr lang="en-US" dirty="0">
                <a:solidFill>
                  <a:schemeClr val="tx1"/>
                </a:solidFill>
              </a:rPr>
              <a:t> ..., ... </a:t>
            </a:r>
            <a:r>
              <a:rPr lang="en-US" dirty="0" err="1">
                <a:solidFill>
                  <a:schemeClr val="tx1"/>
                </a:solidFill>
              </a:rPr>
              <a:t>i</a:t>
            </a:r>
            <a:r>
              <a:rPr lang="en-US" dirty="0">
                <a:solidFill>
                  <a:schemeClr val="tx1"/>
                </a:solidFill>
              </a:rPr>
              <a:t> j...)</a:t>
            </a:r>
          </a:p>
          <a:p>
            <a:pPr lvl="1"/>
            <a:endParaRPr lang="en-US" sz="1600" dirty="0">
              <a:solidFill>
                <a:schemeClr val="tx1"/>
              </a:solidFill>
            </a:endParaRPr>
          </a:p>
          <a:p>
            <a:r>
              <a:rPr lang="en-US" sz="2000" dirty="0">
                <a:solidFill>
                  <a:schemeClr val="tx1"/>
                </a:solidFill>
              </a:rPr>
              <a:t>From horizontal constraints: Create a </a:t>
            </a:r>
            <a:r>
              <a:rPr lang="en-US" sz="2000" b="1" dirty="0">
                <a:solidFill>
                  <a:schemeClr val="tx1"/>
                </a:solidFill>
              </a:rPr>
              <a:t>horizontal constraint graph </a:t>
            </a:r>
            <a:r>
              <a:rPr lang="en-US" sz="2000" dirty="0">
                <a:solidFill>
                  <a:schemeClr val="tx1"/>
                </a:solidFill>
              </a:rPr>
              <a:t>with a source and a sink, and a node-weighted directed acyclic graph G</a:t>
            </a:r>
            <a:r>
              <a:rPr lang="en-US" sz="2000" baseline="-25000" dirty="0">
                <a:solidFill>
                  <a:schemeClr val="tx1"/>
                </a:solidFill>
              </a:rPr>
              <a:t>H</a:t>
            </a:r>
            <a:r>
              <a:rPr lang="en-US" sz="2000" dirty="0">
                <a:solidFill>
                  <a:schemeClr val="tx1"/>
                </a:solidFill>
              </a:rPr>
              <a:t> (V,E), where V is the set of nodes, and E is the set of edges as follows:</a:t>
            </a:r>
          </a:p>
          <a:p>
            <a:pPr lvl="1"/>
            <a:r>
              <a:rPr lang="en-US" sz="1800" dirty="0">
                <a:solidFill>
                  <a:schemeClr val="tx1"/>
                </a:solidFill>
              </a:rPr>
              <a:t>V source s, sink t, and n nodes labeled with module names</a:t>
            </a:r>
          </a:p>
          <a:p>
            <a:pPr lvl="1"/>
            <a:r>
              <a:rPr lang="en-US" sz="1800" dirty="0">
                <a:solidFill>
                  <a:schemeClr val="tx1"/>
                </a:solidFill>
              </a:rPr>
              <a:t>E: (s, t) and (</a:t>
            </a:r>
            <a:r>
              <a:rPr lang="en-US" sz="1800" dirty="0" err="1">
                <a:solidFill>
                  <a:schemeClr val="tx1"/>
                </a:solidFill>
              </a:rPr>
              <a:t>i</a:t>
            </a:r>
            <a:r>
              <a:rPr lang="en-US" sz="1800" dirty="0">
                <a:solidFill>
                  <a:schemeClr val="tx1"/>
                </a:solidFill>
              </a:rPr>
              <a:t>, t) for each module </a:t>
            </a:r>
            <a:r>
              <a:rPr lang="en-US" sz="1800" dirty="0" err="1">
                <a:solidFill>
                  <a:schemeClr val="tx1"/>
                </a:solidFill>
              </a:rPr>
              <a:t>i</a:t>
            </a:r>
            <a:r>
              <a:rPr lang="en-US" sz="1800" dirty="0">
                <a:solidFill>
                  <a:schemeClr val="tx1"/>
                </a:solidFill>
              </a:rPr>
              <a:t>, and (</a:t>
            </a:r>
            <a:r>
              <a:rPr lang="en-US" sz="1800" dirty="0" err="1">
                <a:solidFill>
                  <a:schemeClr val="tx1"/>
                </a:solidFill>
              </a:rPr>
              <a:t>i</a:t>
            </a:r>
            <a:r>
              <a:rPr lang="en-US" sz="1800" dirty="0">
                <a:solidFill>
                  <a:schemeClr val="tx1"/>
                </a:solidFill>
              </a:rPr>
              <a:t>, j) if and only if module </a:t>
            </a:r>
            <a:r>
              <a:rPr lang="en-US" sz="1800" dirty="0" err="1">
                <a:solidFill>
                  <a:schemeClr val="tx1"/>
                </a:solidFill>
              </a:rPr>
              <a:t>i</a:t>
            </a:r>
            <a:r>
              <a:rPr lang="en-US" sz="1800" dirty="0">
                <a:solidFill>
                  <a:schemeClr val="tx1"/>
                </a:solidFill>
              </a:rPr>
              <a:t> is on the left of module j (horizontal constraint).</a:t>
            </a:r>
          </a:p>
          <a:p>
            <a:pPr lvl="1"/>
            <a:r>
              <a:rPr lang="en-US" sz="1800" dirty="0">
                <a:solidFill>
                  <a:schemeClr val="tx1"/>
                </a:solidFill>
              </a:rPr>
              <a:t>Node weight : zero for s and t, width of module </a:t>
            </a:r>
            <a:r>
              <a:rPr lang="en-US" sz="1800" dirty="0" err="1">
                <a:solidFill>
                  <a:schemeClr val="tx1"/>
                </a:solidFill>
              </a:rPr>
              <a:t>i</a:t>
            </a:r>
            <a:r>
              <a:rPr lang="en-US" sz="1800" dirty="0">
                <a:solidFill>
                  <a:schemeClr val="tx1"/>
                </a:solidFill>
              </a:rPr>
              <a:t> for node </a:t>
            </a:r>
            <a:r>
              <a:rPr lang="en-US" sz="1800" dirty="0" err="1">
                <a:solidFill>
                  <a:schemeClr val="tx1"/>
                </a:solidFill>
              </a:rPr>
              <a:t>i</a:t>
            </a:r>
            <a:r>
              <a:rPr lang="en-US" sz="1800" dirty="0">
                <a:solidFill>
                  <a:schemeClr val="tx1"/>
                </a:solidFill>
              </a:rPr>
              <a:t>.</a:t>
            </a:r>
          </a:p>
          <a:p>
            <a:pPr lvl="1"/>
            <a:endParaRPr lang="en-US" sz="1600" dirty="0">
              <a:solidFill>
                <a:schemeClr val="tx1"/>
              </a:solidFill>
            </a:endParaRPr>
          </a:p>
          <a:p>
            <a:r>
              <a:rPr lang="en-US" sz="2000" dirty="0">
                <a:solidFill>
                  <a:schemeClr val="tx1"/>
                </a:solidFill>
              </a:rPr>
              <a:t>From vertical constraints: create a vertical constraint graph G</a:t>
            </a:r>
            <a:r>
              <a:rPr lang="en-US" sz="2000" baseline="-25000" dirty="0">
                <a:solidFill>
                  <a:schemeClr val="tx1"/>
                </a:solidFill>
              </a:rPr>
              <a:t>V</a:t>
            </a:r>
            <a:r>
              <a:rPr lang="en-US" sz="2000" dirty="0">
                <a:solidFill>
                  <a:schemeClr val="tx1"/>
                </a:solidFill>
              </a:rPr>
              <a:t> (V,E).</a:t>
            </a:r>
            <a:endParaRPr lang="en-IN" sz="2000" dirty="0">
              <a:solidFill>
                <a:schemeClr val="tx1"/>
              </a:solidFill>
            </a:endParaRPr>
          </a:p>
        </p:txBody>
      </p:sp>
      <p:sp>
        <p:nvSpPr>
          <p:cNvPr id="3" name="Title 2">
            <a:extLst>
              <a:ext uri="{FF2B5EF4-FFF2-40B4-BE49-F238E27FC236}">
                <a16:creationId xmlns:a16="http://schemas.microsoft.com/office/drawing/2014/main" id="{266E62C6-BF55-B3E2-8434-5474C94909DC}"/>
              </a:ext>
            </a:extLst>
          </p:cNvPr>
          <p:cNvSpPr>
            <a:spLocks noGrp="1"/>
          </p:cNvSpPr>
          <p:nvPr>
            <p:ph type="title"/>
          </p:nvPr>
        </p:nvSpPr>
        <p:spPr/>
        <p:txBody>
          <a:bodyPr/>
          <a:lstStyle/>
          <a:p>
            <a:r>
              <a:rPr lang="en-US" altLang="en-US" dirty="0">
                <a:solidFill>
                  <a:srgbClr val="FF0000"/>
                </a:solidFill>
              </a:rPr>
              <a:t>From</a:t>
            </a:r>
            <a:r>
              <a:rPr lang="en-US" altLang="en-US" dirty="0"/>
              <a:t> Sequence Pair </a:t>
            </a:r>
            <a:r>
              <a:rPr lang="en-US" altLang="en-US" dirty="0">
                <a:solidFill>
                  <a:srgbClr val="FF0000"/>
                </a:solidFill>
              </a:rPr>
              <a:t>to</a:t>
            </a:r>
            <a:r>
              <a:rPr lang="en-US" altLang="en-US" dirty="0"/>
              <a:t> Floorplan</a:t>
            </a:r>
            <a:endParaRPr lang="en-IN" dirty="0"/>
          </a:p>
        </p:txBody>
      </p:sp>
      <p:sp>
        <p:nvSpPr>
          <p:cNvPr id="4" name="Footer Placeholder 3">
            <a:extLst>
              <a:ext uri="{FF2B5EF4-FFF2-40B4-BE49-F238E27FC236}">
                <a16:creationId xmlns:a16="http://schemas.microsoft.com/office/drawing/2014/main" id="{AE888148-8529-C1F5-86BB-7F6BD006B57B}"/>
              </a:ext>
            </a:extLst>
          </p:cNvPr>
          <p:cNvSpPr>
            <a:spLocks noGrp="1"/>
          </p:cNvSpPr>
          <p:nvPr>
            <p:ph type="ftr" sz="quarter" idx="3"/>
          </p:nvPr>
        </p:nvSpPr>
        <p:spPr/>
        <p:txBody>
          <a:bodyPr/>
          <a:lstStyle/>
          <a:p>
            <a:r>
              <a:rPr lang="en-IN"/>
              <a:t>Kahng CSE 241A SP25</a:t>
            </a:r>
          </a:p>
        </p:txBody>
      </p:sp>
    </p:spTree>
    <p:extLst>
      <p:ext uri="{BB962C8B-B14F-4D97-AF65-F5344CB8AC3E}">
        <p14:creationId xmlns:p14="http://schemas.microsoft.com/office/powerpoint/2010/main" val="88559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9E74-F305-44D7-CF9E-31F15BEAA1D4}"/>
              </a:ext>
            </a:extLst>
          </p:cNvPr>
          <p:cNvSpPr>
            <a:spLocks noGrp="1"/>
          </p:cNvSpPr>
          <p:nvPr>
            <p:ph type="title"/>
          </p:nvPr>
        </p:nvSpPr>
        <p:spPr/>
        <p:txBody>
          <a:bodyPr/>
          <a:lstStyle/>
          <a:p>
            <a:r>
              <a:rPr lang="en-US" altLang="en-US" dirty="0">
                <a:solidFill>
                  <a:srgbClr val="FF0000"/>
                </a:solidFill>
              </a:rPr>
              <a:t>From</a:t>
            </a:r>
            <a:r>
              <a:rPr lang="en-US" altLang="en-US" dirty="0"/>
              <a:t> Sequence Pair </a:t>
            </a:r>
            <a:r>
              <a:rPr lang="en-US" altLang="en-US" dirty="0">
                <a:solidFill>
                  <a:srgbClr val="FF0000"/>
                </a:solidFill>
              </a:rPr>
              <a:t>to</a:t>
            </a:r>
            <a:r>
              <a:rPr lang="en-US" altLang="en-US" dirty="0"/>
              <a:t> Floorplan</a:t>
            </a:r>
            <a:endParaRPr lang="en-IN" dirty="0"/>
          </a:p>
        </p:txBody>
      </p:sp>
      <p:sp>
        <p:nvSpPr>
          <p:cNvPr id="3" name="Footer Placeholder 2">
            <a:extLst>
              <a:ext uri="{FF2B5EF4-FFF2-40B4-BE49-F238E27FC236}">
                <a16:creationId xmlns:a16="http://schemas.microsoft.com/office/drawing/2014/main" id="{478491BE-08C4-0E61-90FA-F873EF45ABD6}"/>
              </a:ext>
            </a:extLst>
          </p:cNvPr>
          <p:cNvSpPr>
            <a:spLocks noGrp="1"/>
          </p:cNvSpPr>
          <p:nvPr>
            <p:ph type="ftr" sz="quarter" idx="10"/>
          </p:nvPr>
        </p:nvSpPr>
        <p:spPr/>
        <p:txBody>
          <a:bodyPr/>
          <a:lstStyle/>
          <a:p>
            <a:r>
              <a:rPr lang="en-IN"/>
              <a:t>Kahng CSE 241A SP25</a:t>
            </a:r>
            <a:endParaRPr lang="en-IN" dirty="0"/>
          </a:p>
        </p:txBody>
      </p:sp>
      <p:sp>
        <p:nvSpPr>
          <p:cNvPr id="4" name="Text Placeholder 3">
            <a:extLst>
              <a:ext uri="{FF2B5EF4-FFF2-40B4-BE49-F238E27FC236}">
                <a16:creationId xmlns:a16="http://schemas.microsoft.com/office/drawing/2014/main" id="{3D74101E-7425-FE2B-E9E5-4EB6FD0C1FB7}"/>
              </a:ext>
            </a:extLst>
          </p:cNvPr>
          <p:cNvSpPr>
            <a:spLocks noGrp="1"/>
          </p:cNvSpPr>
          <p:nvPr>
            <p:ph type="body" sz="quarter" idx="11"/>
          </p:nvPr>
        </p:nvSpPr>
        <p:spPr>
          <a:xfrm>
            <a:off x="81793" y="734663"/>
            <a:ext cx="8966200" cy="2903121"/>
          </a:xfrm>
        </p:spPr>
        <p:txBody>
          <a:bodyPr/>
          <a:lstStyle/>
          <a:p>
            <a:pPr marL="342900" indent="-342900">
              <a:buClr>
                <a:srgbClr val="C00000"/>
              </a:buClr>
              <a:buFont typeface="Arial" panose="020B0604020202020204" pitchFamily="34" charset="0"/>
              <a:buChar char="•"/>
            </a:pPr>
            <a:r>
              <a:rPr lang="en-US" sz="2000" b="0" dirty="0">
                <a:latin typeface="+mn-lt"/>
              </a:rPr>
              <a:t>For sequence pair (</a:t>
            </a:r>
            <a:r>
              <a:rPr lang="el-GR" dirty="0">
                <a:sym typeface="Symbol" panose="05050102010706020507" pitchFamily="18" charset="2"/>
              </a:rPr>
              <a:t></a:t>
            </a:r>
            <a:r>
              <a:rPr lang="en-US" baseline="-25000" dirty="0">
                <a:sym typeface="Symbol" panose="05050102010706020507" pitchFamily="18" charset="2"/>
              </a:rPr>
              <a:t>+</a:t>
            </a:r>
            <a:r>
              <a:rPr lang="en-US" sz="2000" b="0" dirty="0">
                <a:latin typeface="+mn-lt"/>
              </a:rPr>
              <a:t>, </a:t>
            </a:r>
            <a:r>
              <a:rPr lang="el-GR" dirty="0">
                <a:sym typeface="Symbol" panose="05050102010706020507" pitchFamily="18" charset="2"/>
              </a:rPr>
              <a:t></a:t>
            </a:r>
            <a:r>
              <a:rPr lang="en-US" baseline="-25000" dirty="0">
                <a:sym typeface="Symbol" panose="05050102010706020507" pitchFamily="18" charset="2"/>
              </a:rPr>
              <a:t>-</a:t>
            </a:r>
            <a:r>
              <a:rPr lang="en-US" sz="2000" b="0" dirty="0">
                <a:latin typeface="+mn-lt"/>
              </a:rPr>
              <a:t>) = (124536, 326145), we construct the HCG (a) and the VCG (b)</a:t>
            </a:r>
            <a:endParaRPr lang="en-US" b="0" dirty="0">
              <a:latin typeface="+mn-lt"/>
            </a:endParaRPr>
          </a:p>
          <a:p>
            <a:pPr marL="342900" indent="-342900">
              <a:buClr>
                <a:srgbClr val="C00000"/>
              </a:buClr>
              <a:buFont typeface="Arial" panose="020B0604020202020204" pitchFamily="34" charset="0"/>
              <a:buChar char="•"/>
            </a:pPr>
            <a:r>
              <a:rPr lang="en-US" sz="2000" b="0" dirty="0">
                <a:latin typeface="+mn-lt"/>
              </a:rPr>
              <a:t>A “longest common subsequences” algorithm (see AdyaM03) is used in calculating this final floorplan (c)</a:t>
            </a:r>
            <a:endParaRPr lang="en-IN" sz="2000" b="0" dirty="0">
              <a:latin typeface="+mn-lt"/>
            </a:endParaRPr>
          </a:p>
        </p:txBody>
      </p:sp>
      <p:pic>
        <p:nvPicPr>
          <p:cNvPr id="5" name="Picture 3" descr="Diagram&#10;&#10;Description automatically generated">
            <a:extLst>
              <a:ext uri="{FF2B5EF4-FFF2-40B4-BE49-F238E27FC236}">
                <a16:creationId xmlns:a16="http://schemas.microsoft.com/office/drawing/2014/main" id="{F34988BB-65C2-6D0E-85C9-CD5FCA67F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89" t="10344" r="1540" b="-3448"/>
          <a:stretch>
            <a:fillRect/>
          </a:stretch>
        </p:blipFill>
        <p:spPr bwMode="auto">
          <a:xfrm>
            <a:off x="0" y="2743983"/>
            <a:ext cx="34385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iagram&#10;&#10;Description automatically generated">
            <a:extLst>
              <a:ext uri="{FF2B5EF4-FFF2-40B4-BE49-F238E27FC236}">
                <a16:creationId xmlns:a16="http://schemas.microsoft.com/office/drawing/2014/main" id="{845FB99E-EA11-276D-8573-3D64D9347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18" t="6667"/>
          <a:stretch>
            <a:fillRect/>
          </a:stretch>
        </p:blipFill>
        <p:spPr bwMode="auto">
          <a:xfrm>
            <a:off x="3581400" y="2304245"/>
            <a:ext cx="2593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Diagram&#10;&#10;Description automatically generated with low confidence">
            <a:extLst>
              <a:ext uri="{FF2B5EF4-FFF2-40B4-BE49-F238E27FC236}">
                <a16:creationId xmlns:a16="http://schemas.microsoft.com/office/drawing/2014/main" id="{7AA42BA3-B1BD-BA5A-61E1-6676D2806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0" y="2743983"/>
            <a:ext cx="25050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F589FFF-C85F-2865-907B-27D28F70E4F2}"/>
              </a:ext>
            </a:extLst>
          </p:cNvPr>
          <p:cNvSpPr/>
          <p:nvPr/>
        </p:nvSpPr>
        <p:spPr>
          <a:xfrm>
            <a:off x="1133475" y="5504645"/>
            <a:ext cx="1249363" cy="369888"/>
          </a:xfrm>
          <a:prstGeom prst="rect">
            <a:avLst/>
          </a:prstGeom>
        </p:spPr>
        <p:txBody>
          <a:bodyPr wrap="none">
            <a:spAutoFit/>
          </a:bodyPr>
          <a:lstStyle/>
          <a:p>
            <a:pPr>
              <a:defRPr/>
            </a:pPr>
            <a:r>
              <a:rPr lang="en-US" altLang="en-US" b="0" kern="0" dirty="0"/>
              <a:t>Figure (a) </a:t>
            </a:r>
            <a:endParaRPr lang="en-US" dirty="0"/>
          </a:p>
        </p:txBody>
      </p:sp>
      <p:sp>
        <p:nvSpPr>
          <p:cNvPr id="9" name="Rectangle 8">
            <a:extLst>
              <a:ext uri="{FF2B5EF4-FFF2-40B4-BE49-F238E27FC236}">
                <a16:creationId xmlns:a16="http://schemas.microsoft.com/office/drawing/2014/main" id="{6096C096-84B8-7358-03AF-D8158CF4D10F}"/>
              </a:ext>
            </a:extLst>
          </p:cNvPr>
          <p:cNvSpPr/>
          <p:nvPr/>
        </p:nvSpPr>
        <p:spPr>
          <a:xfrm>
            <a:off x="4292600" y="5504645"/>
            <a:ext cx="1249363" cy="369888"/>
          </a:xfrm>
          <a:prstGeom prst="rect">
            <a:avLst/>
          </a:prstGeom>
        </p:spPr>
        <p:txBody>
          <a:bodyPr wrap="none">
            <a:spAutoFit/>
          </a:bodyPr>
          <a:lstStyle/>
          <a:p>
            <a:pPr>
              <a:defRPr/>
            </a:pPr>
            <a:r>
              <a:rPr lang="en-US" altLang="en-US" b="0" kern="0" dirty="0"/>
              <a:t>Figure (b) </a:t>
            </a:r>
            <a:endParaRPr lang="en-US" dirty="0"/>
          </a:p>
        </p:txBody>
      </p:sp>
      <p:sp>
        <p:nvSpPr>
          <p:cNvPr id="10" name="Rectangle 9">
            <a:extLst>
              <a:ext uri="{FF2B5EF4-FFF2-40B4-BE49-F238E27FC236}">
                <a16:creationId xmlns:a16="http://schemas.microsoft.com/office/drawing/2014/main" id="{AC9F0E6D-75BE-8825-CA10-18642AFAB98D}"/>
              </a:ext>
            </a:extLst>
          </p:cNvPr>
          <p:cNvSpPr/>
          <p:nvPr/>
        </p:nvSpPr>
        <p:spPr>
          <a:xfrm>
            <a:off x="6989763" y="5504645"/>
            <a:ext cx="1236662" cy="369888"/>
          </a:xfrm>
          <a:prstGeom prst="rect">
            <a:avLst/>
          </a:prstGeom>
        </p:spPr>
        <p:txBody>
          <a:bodyPr wrap="none">
            <a:spAutoFit/>
          </a:bodyPr>
          <a:lstStyle/>
          <a:p>
            <a:pPr>
              <a:defRPr/>
            </a:pPr>
            <a:r>
              <a:rPr lang="en-US" altLang="en-US" b="0" kern="0" dirty="0"/>
              <a:t>Figure (c) </a:t>
            </a:r>
            <a:endParaRPr lang="en-US" dirty="0"/>
          </a:p>
        </p:txBody>
      </p:sp>
      <p:sp>
        <p:nvSpPr>
          <p:cNvPr id="11" name="TextBox 10">
            <a:extLst>
              <a:ext uri="{FF2B5EF4-FFF2-40B4-BE49-F238E27FC236}">
                <a16:creationId xmlns:a16="http://schemas.microsoft.com/office/drawing/2014/main" id="{5EE2597F-15F9-3179-D2C4-252967B3FCC1}"/>
              </a:ext>
            </a:extLst>
          </p:cNvPr>
          <p:cNvSpPr txBox="1"/>
          <p:nvPr/>
        </p:nvSpPr>
        <p:spPr>
          <a:xfrm>
            <a:off x="2821817" y="6562393"/>
            <a:ext cx="4113140" cy="261610"/>
          </a:xfrm>
          <a:prstGeom prst="rect">
            <a:avLst/>
          </a:prstGeom>
          <a:solidFill>
            <a:srgbClr val="FFFF00"/>
          </a:solidFill>
          <a:ln>
            <a:solidFill>
              <a:srgbClr val="C00000"/>
            </a:solidFill>
          </a:ln>
        </p:spPr>
        <p:txBody>
          <a:bodyPr wrap="square" rtlCol="0">
            <a:spAutoFit/>
          </a:bodyPr>
          <a:lstStyle/>
          <a:p>
            <a:pPr algn="ctr"/>
            <a:r>
              <a:rPr lang="en-US" sz="1100" dirty="0">
                <a:solidFill>
                  <a:srgbClr val="C00000"/>
                </a:solidFill>
              </a:rPr>
              <a:t>Concepts from CSE 21 or CSE 101 – discrete math, algorithms</a:t>
            </a:r>
          </a:p>
        </p:txBody>
      </p:sp>
    </p:spTree>
    <p:extLst>
      <p:ext uri="{BB962C8B-B14F-4D97-AF65-F5344CB8AC3E}">
        <p14:creationId xmlns:p14="http://schemas.microsoft.com/office/powerpoint/2010/main" val="46833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DFCB-78AD-A561-FFFC-A550991091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D43DF7-1A8A-0B25-D718-FC021CC6BAC7}"/>
              </a:ext>
            </a:extLst>
          </p:cNvPr>
          <p:cNvSpPr>
            <a:spLocks noGrp="1"/>
          </p:cNvSpPr>
          <p:nvPr>
            <p:ph type="title"/>
          </p:nvPr>
        </p:nvSpPr>
        <p:spPr/>
        <p:txBody>
          <a:bodyPr/>
          <a:lstStyle/>
          <a:p>
            <a:r>
              <a:rPr lang="en-IN" dirty="0"/>
              <a:t>Sequence Pair (SP) (</a:t>
            </a:r>
            <a:r>
              <a:rPr lang="en-IN" dirty="0">
                <a:hlinkClick r:id="rId2"/>
              </a:rPr>
              <a:t>code</a:t>
            </a:r>
            <a:r>
              <a:rPr lang="en-IN" dirty="0"/>
              <a:t>)</a:t>
            </a:r>
          </a:p>
        </p:txBody>
      </p:sp>
      <p:pic>
        <p:nvPicPr>
          <p:cNvPr id="16" name="Picture 15">
            <a:extLst>
              <a:ext uri="{FF2B5EF4-FFF2-40B4-BE49-F238E27FC236}">
                <a16:creationId xmlns:a16="http://schemas.microsoft.com/office/drawing/2014/main" id="{B06F452E-B57A-DD06-032A-88F804C17BF5}"/>
              </a:ext>
            </a:extLst>
          </p:cNvPr>
          <p:cNvPicPr>
            <a:picLocks noChangeAspect="1"/>
          </p:cNvPicPr>
          <p:nvPr/>
        </p:nvPicPr>
        <p:blipFill>
          <a:blip r:embed="rId3"/>
          <a:stretch>
            <a:fillRect/>
          </a:stretch>
        </p:blipFill>
        <p:spPr>
          <a:xfrm>
            <a:off x="407578" y="824624"/>
            <a:ext cx="4192775" cy="5341232"/>
          </a:xfrm>
          <a:prstGeom prst="rect">
            <a:avLst/>
          </a:prstGeom>
        </p:spPr>
      </p:pic>
      <p:pic>
        <p:nvPicPr>
          <p:cNvPr id="17" name="Picture 16">
            <a:extLst>
              <a:ext uri="{FF2B5EF4-FFF2-40B4-BE49-F238E27FC236}">
                <a16:creationId xmlns:a16="http://schemas.microsoft.com/office/drawing/2014/main" id="{509CC2DD-DA52-115E-F996-0DD009D7F7D5}"/>
              </a:ext>
            </a:extLst>
          </p:cNvPr>
          <p:cNvPicPr>
            <a:picLocks noChangeAspect="1"/>
          </p:cNvPicPr>
          <p:nvPr/>
        </p:nvPicPr>
        <p:blipFill>
          <a:blip r:embed="rId4"/>
          <a:stretch>
            <a:fillRect/>
          </a:stretch>
        </p:blipFill>
        <p:spPr>
          <a:xfrm>
            <a:off x="4705726" y="824624"/>
            <a:ext cx="4168542" cy="5341232"/>
          </a:xfrm>
          <a:prstGeom prst="rect">
            <a:avLst/>
          </a:prstGeom>
        </p:spPr>
      </p:pic>
      <p:sp>
        <p:nvSpPr>
          <p:cNvPr id="18" name="TextBox 17">
            <a:extLst>
              <a:ext uri="{FF2B5EF4-FFF2-40B4-BE49-F238E27FC236}">
                <a16:creationId xmlns:a16="http://schemas.microsoft.com/office/drawing/2014/main" id="{27B12576-37A9-1817-2FEF-B88831B10825}"/>
              </a:ext>
            </a:extLst>
          </p:cNvPr>
          <p:cNvSpPr txBox="1"/>
          <p:nvPr/>
        </p:nvSpPr>
        <p:spPr>
          <a:xfrm>
            <a:off x="2496079" y="6308817"/>
            <a:ext cx="4129657" cy="307777"/>
          </a:xfrm>
          <a:prstGeom prst="rect">
            <a:avLst/>
          </a:prstGeom>
          <a:noFill/>
        </p:spPr>
        <p:txBody>
          <a:bodyPr wrap="none" rtlCol="0">
            <a:spAutoFit/>
          </a:bodyPr>
          <a:lstStyle/>
          <a:p>
            <a:r>
              <a:rPr lang="en-US" b="1" dirty="0"/>
              <a:t>L</a:t>
            </a:r>
            <a:r>
              <a:rPr lang="en-US" altLang="zh-CN" b="1" dirty="0"/>
              <a:t>ine 479 in SimulatedAnnealingCore.cpp (</a:t>
            </a:r>
            <a:r>
              <a:rPr lang="en-US" altLang="zh-CN" b="1" dirty="0">
                <a:hlinkClick r:id="rId5"/>
              </a:rPr>
              <a:t>link</a:t>
            </a:r>
            <a:r>
              <a:rPr lang="en-US" altLang="zh-CN" b="1" dirty="0"/>
              <a:t>)</a:t>
            </a:r>
            <a:endParaRPr lang="en-US" b="1" dirty="0"/>
          </a:p>
        </p:txBody>
      </p:sp>
      <p:sp>
        <p:nvSpPr>
          <p:cNvPr id="2" name="Footer Placeholder 2">
            <a:extLst>
              <a:ext uri="{FF2B5EF4-FFF2-40B4-BE49-F238E27FC236}">
                <a16:creationId xmlns:a16="http://schemas.microsoft.com/office/drawing/2014/main" id="{ECF2348E-B795-646B-83AD-8E867B4BB7E3}"/>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1611354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DFCB-78AD-A561-FFFC-A5509910910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F97DD5F-0B63-C675-F607-AD6E687B70D1}"/>
              </a:ext>
            </a:extLst>
          </p:cNvPr>
          <p:cNvSpPr>
            <a:spLocks noGrp="1"/>
          </p:cNvSpPr>
          <p:nvPr>
            <p:ph type="body" idx="1"/>
          </p:nvPr>
        </p:nvSpPr>
        <p:spPr>
          <a:xfrm>
            <a:off x="20774" y="527774"/>
            <a:ext cx="9080268" cy="5309509"/>
          </a:xfrm>
        </p:spPr>
        <p:txBody>
          <a:bodyPr/>
          <a:lstStyle/>
          <a:p>
            <a:pPr>
              <a:spcBef>
                <a:spcPts val="1800"/>
              </a:spcBef>
            </a:pPr>
            <a:r>
              <a:rPr lang="en-US" b="1" i="1" dirty="0"/>
              <a:t>Fixed outline</a:t>
            </a:r>
            <a:r>
              <a:rPr lang="en-US" dirty="0"/>
              <a:t>:  All clusters should be placed within the fixed outline specified by users. </a:t>
            </a:r>
            <a:r>
              <a:rPr lang="en-US" dirty="0">
                <a:hlinkClick r:id="rId2"/>
              </a:rPr>
              <a:t>(code)</a:t>
            </a:r>
            <a:endParaRPr lang="en-US" dirty="0"/>
          </a:p>
          <a:p>
            <a:pPr>
              <a:spcBef>
                <a:spcPts val="1800"/>
              </a:spcBef>
            </a:pPr>
            <a:r>
              <a:rPr lang="en-US" sz="2400" b="1" i="1" kern="0" dirty="0"/>
              <a:t>Macro peripheral bias: </a:t>
            </a:r>
            <a:r>
              <a:rPr lang="en-US" sz="2400" kern="0" dirty="0"/>
              <a:t>All macros should be pushed to peripheries as much as possible. </a:t>
            </a:r>
            <a:r>
              <a:rPr lang="en-US" sz="2400" kern="0" dirty="0">
                <a:hlinkClick r:id="rId3"/>
              </a:rPr>
              <a:t>(code)</a:t>
            </a:r>
            <a:endParaRPr lang="en-US" sz="2400" kern="0" dirty="0"/>
          </a:p>
          <a:p>
            <a:pPr>
              <a:spcBef>
                <a:spcPts val="1800"/>
              </a:spcBef>
            </a:pPr>
            <a:r>
              <a:rPr lang="en-US" sz="2400" b="1" i="1" kern="0" dirty="0"/>
              <a:t>Macro blockage:  </a:t>
            </a:r>
            <a:r>
              <a:rPr lang="en-US" sz="2400" kern="0" dirty="0"/>
              <a:t>All macros should not overlap with macro placement blockages. </a:t>
            </a:r>
            <a:r>
              <a:rPr lang="en-US" sz="2400" kern="0" dirty="0">
                <a:hlinkClick r:id="rId4"/>
              </a:rPr>
              <a:t>(code)</a:t>
            </a:r>
            <a:endParaRPr lang="en-US" sz="2400" kern="0" dirty="0"/>
          </a:p>
          <a:p>
            <a:pPr>
              <a:spcBef>
                <a:spcPts val="1800"/>
              </a:spcBef>
            </a:pPr>
            <a:r>
              <a:rPr lang="en-US" sz="2400" b="1" i="1" kern="0" dirty="0"/>
              <a:t>Pin access</a:t>
            </a:r>
            <a:r>
              <a:rPr lang="en-US" sz="2400" b="1" kern="0" dirty="0"/>
              <a:t>:  </a:t>
            </a:r>
            <a:r>
              <a:rPr lang="en-US" sz="2400" kern="0" dirty="0"/>
              <a:t>All macros should be kept from blocking access of input-output pins.  </a:t>
            </a:r>
            <a:r>
              <a:rPr lang="en-US" sz="2400" kern="0" dirty="0">
                <a:hlinkClick r:id="rId5"/>
              </a:rPr>
              <a:t>(code)</a:t>
            </a:r>
            <a:endParaRPr lang="en-US" sz="2400" kern="0" dirty="0"/>
          </a:p>
          <a:p>
            <a:pPr>
              <a:spcBef>
                <a:spcPts val="1800"/>
              </a:spcBef>
            </a:pPr>
            <a:r>
              <a:rPr lang="en-US" sz="2400" b="1" i="1" kern="0" dirty="0"/>
              <a:t>Macro guidance:  </a:t>
            </a:r>
            <a:r>
              <a:rPr lang="en-US" sz="2400" kern="0" dirty="0"/>
              <a:t>All macros should be placed near specified regions if users provide such constraints. </a:t>
            </a:r>
            <a:r>
              <a:rPr lang="en-US" sz="2400" kern="0" dirty="0">
                <a:hlinkClick r:id="rId6"/>
              </a:rPr>
              <a:t>(code)</a:t>
            </a:r>
            <a:endParaRPr lang="en-US" sz="2400" kern="0" dirty="0"/>
          </a:p>
          <a:p>
            <a:pPr>
              <a:spcBef>
                <a:spcPts val="1800"/>
              </a:spcBef>
            </a:pPr>
            <a:r>
              <a:rPr lang="en-US" sz="2400" b="1" i="1" kern="0" dirty="0"/>
              <a:t>Notch avoidance:  </a:t>
            </a:r>
            <a:r>
              <a:rPr lang="en-US" sz="2400" kern="0" dirty="0"/>
              <a:t>A decent floorplan should avoid “dead space” which cannot be used effectively by P&amp;R tools. </a:t>
            </a:r>
            <a:r>
              <a:rPr lang="en-US" sz="2400" kern="0" dirty="0">
                <a:hlinkClick r:id="rId7"/>
              </a:rPr>
              <a:t>(code)</a:t>
            </a:r>
            <a:endParaRPr lang="en-US" sz="2400" kern="0" dirty="0"/>
          </a:p>
          <a:p>
            <a:pPr>
              <a:spcBef>
                <a:spcPts val="1800"/>
              </a:spcBef>
            </a:pPr>
            <a:endParaRPr lang="en-US" sz="2400" dirty="0"/>
          </a:p>
          <a:p>
            <a:endParaRPr lang="en-IN" dirty="0"/>
          </a:p>
        </p:txBody>
      </p:sp>
      <p:sp>
        <p:nvSpPr>
          <p:cNvPr id="4" name="Title 3">
            <a:extLst>
              <a:ext uri="{FF2B5EF4-FFF2-40B4-BE49-F238E27FC236}">
                <a16:creationId xmlns:a16="http://schemas.microsoft.com/office/drawing/2014/main" id="{32D43DF7-1A8A-0B25-D718-FC021CC6BAC7}"/>
              </a:ext>
            </a:extLst>
          </p:cNvPr>
          <p:cNvSpPr>
            <a:spLocks noGrp="1"/>
          </p:cNvSpPr>
          <p:nvPr>
            <p:ph type="title"/>
          </p:nvPr>
        </p:nvSpPr>
        <p:spPr/>
        <p:txBody>
          <a:bodyPr/>
          <a:lstStyle/>
          <a:p>
            <a:r>
              <a:rPr lang="en-IN" dirty="0"/>
              <a:t>Constraints in Hierarchical Macro Placement</a:t>
            </a:r>
          </a:p>
        </p:txBody>
      </p:sp>
      <p:sp>
        <p:nvSpPr>
          <p:cNvPr id="2" name="Footer Placeholder 2">
            <a:extLst>
              <a:ext uri="{FF2B5EF4-FFF2-40B4-BE49-F238E27FC236}">
                <a16:creationId xmlns:a16="http://schemas.microsoft.com/office/drawing/2014/main" id="{7140E29C-4CB9-7598-5581-71CE560D4F3E}"/>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71603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BFDBE58F-2356-2E1B-F619-CE980F22F735}"/>
              </a:ext>
            </a:extLst>
          </p:cNvPr>
          <p:cNvSpPr>
            <a:spLocks noGrp="1" noChangeArrowheads="1"/>
          </p:cNvSpPr>
          <p:nvPr>
            <p:ph type="body" idx="1"/>
          </p:nvPr>
        </p:nvSpPr>
        <p:spPr/>
        <p:txBody>
          <a:bodyPr/>
          <a:lstStyle/>
          <a:p>
            <a:pPr>
              <a:lnSpc>
                <a:spcPct val="95000"/>
              </a:lnSpc>
              <a:spcBef>
                <a:spcPct val="0"/>
              </a:spcBef>
              <a:defRPr/>
            </a:pPr>
            <a:r>
              <a:rPr lang="en-US" altLang="en-US" sz="2000" b="1" dirty="0"/>
              <a:t>Kirkpatrick, </a:t>
            </a:r>
            <a:r>
              <a:rPr lang="en-US" altLang="en-US" sz="2000" b="1" dirty="0" err="1"/>
              <a:t>Gelatt</a:t>
            </a:r>
            <a:r>
              <a:rPr lang="en-US" altLang="en-US" sz="2000" b="1" dirty="0"/>
              <a:t>, </a:t>
            </a:r>
            <a:r>
              <a:rPr lang="en-US" altLang="en-US" sz="2000" b="1" dirty="0" err="1"/>
              <a:t>Vecchi</a:t>
            </a:r>
            <a:r>
              <a:rPr lang="en-US" altLang="en-US" sz="2000" b="1" dirty="0"/>
              <a:t>, </a:t>
            </a:r>
            <a:r>
              <a:rPr lang="en-US" altLang="en-US" sz="2000" b="1" i="1" dirty="0"/>
              <a:t>Science (1983):  </a:t>
            </a:r>
            <a:r>
              <a:rPr lang="en-US" altLang="en-US" sz="2000" i="1" dirty="0"/>
              <a:t>One of the most cited scientific papers ever</a:t>
            </a:r>
          </a:p>
          <a:p>
            <a:pPr>
              <a:lnSpc>
                <a:spcPct val="95000"/>
              </a:lnSpc>
              <a:spcBef>
                <a:spcPct val="0"/>
              </a:spcBef>
              <a:defRPr/>
            </a:pPr>
            <a:r>
              <a:rPr lang="en-US" altLang="en-US" sz="2000" dirty="0"/>
              <a:t>SA is one of many “metaheuristics” that are used to deal with instances of intractable (NP-hard) combinatorial problems</a:t>
            </a:r>
          </a:p>
          <a:p>
            <a:pPr lvl="1">
              <a:lnSpc>
                <a:spcPct val="95000"/>
              </a:lnSpc>
              <a:spcBef>
                <a:spcPct val="0"/>
              </a:spcBef>
              <a:defRPr/>
            </a:pPr>
            <a:r>
              <a:rPr lang="en-US" altLang="en-US" sz="1800" dirty="0"/>
              <a:t>Genetic algorithms  (Holland, U. Michigan)</a:t>
            </a:r>
          </a:p>
          <a:p>
            <a:pPr lvl="1">
              <a:lnSpc>
                <a:spcPct val="95000"/>
              </a:lnSpc>
              <a:spcBef>
                <a:spcPct val="0"/>
              </a:spcBef>
              <a:defRPr/>
            </a:pPr>
            <a:r>
              <a:rPr lang="en-US" altLang="en-US" sz="1800" dirty="0" err="1"/>
              <a:t>Tabu</a:t>
            </a:r>
            <a:r>
              <a:rPr lang="en-US" altLang="en-US" sz="1800" dirty="0"/>
              <a:t> search (Glover, U. Colorado)</a:t>
            </a:r>
          </a:p>
          <a:p>
            <a:pPr lvl="1">
              <a:lnSpc>
                <a:spcPct val="95000"/>
              </a:lnSpc>
              <a:spcBef>
                <a:spcPct val="0"/>
              </a:spcBef>
              <a:defRPr/>
            </a:pPr>
            <a:r>
              <a:rPr lang="en-US" altLang="en-US" sz="1800" dirty="0"/>
              <a:t>…</a:t>
            </a:r>
          </a:p>
          <a:p>
            <a:pPr>
              <a:lnSpc>
                <a:spcPct val="95000"/>
              </a:lnSpc>
              <a:spcBef>
                <a:spcPct val="0"/>
              </a:spcBef>
              <a:defRPr/>
            </a:pPr>
            <a:r>
              <a:rPr lang="en-US" altLang="en-US" sz="2000" dirty="0"/>
              <a:t>Combinatorial optimization has a physical analogy to the annealing (slow cooling) of metals to produce a perfectly-ordered, minimum-energy state:   a “state” is a “solution”, “energy” is “cost”, etc.</a:t>
            </a:r>
          </a:p>
          <a:p>
            <a:pPr marL="0" indent="0">
              <a:lnSpc>
                <a:spcPct val="95000"/>
              </a:lnSpc>
              <a:spcBef>
                <a:spcPct val="0"/>
              </a:spcBef>
              <a:buFont typeface="Wingdings" panose="05000000000000000000" pitchFamily="2" charset="2"/>
              <a:buNone/>
              <a:defRPr/>
            </a:pPr>
            <a:endParaRPr lang="en-US" altLang="en-US" sz="2000" dirty="0"/>
          </a:p>
          <a:p>
            <a:pPr>
              <a:lnSpc>
                <a:spcPct val="95000"/>
              </a:lnSpc>
              <a:spcBef>
                <a:spcPct val="0"/>
              </a:spcBef>
              <a:defRPr/>
            </a:pPr>
            <a:r>
              <a:rPr lang="en-US" altLang="en-US" sz="2000" b="1" i="1" dirty="0">
                <a:solidFill>
                  <a:srgbClr val="FF0000"/>
                </a:solidFill>
              </a:rPr>
              <a:t>Basic idea</a:t>
            </a:r>
          </a:p>
          <a:p>
            <a:pPr lvl="1">
              <a:lnSpc>
                <a:spcPct val="95000"/>
              </a:lnSpc>
              <a:spcBef>
                <a:spcPts val="300"/>
              </a:spcBef>
              <a:defRPr/>
            </a:pPr>
            <a:r>
              <a:rPr lang="en-US" altLang="en-US" sz="1800" b="1" i="1" dirty="0"/>
              <a:t>Initialize</a:t>
            </a:r>
            <a:r>
              <a:rPr lang="en-US" altLang="en-US" sz="1800" b="1" dirty="0"/>
              <a:t> </a:t>
            </a:r>
            <a:r>
              <a:rPr lang="en-US" altLang="en-US" sz="1800" dirty="0"/>
              <a:t>– Start with a random initial solution. Initialize high “temperature”. </a:t>
            </a:r>
          </a:p>
          <a:p>
            <a:pPr lvl="1">
              <a:lnSpc>
                <a:spcPct val="95000"/>
              </a:lnSpc>
              <a:spcBef>
                <a:spcPts val="300"/>
              </a:spcBef>
              <a:defRPr/>
            </a:pPr>
            <a:r>
              <a:rPr lang="en-US" altLang="en-US" sz="1800" b="1" i="1" dirty="0"/>
              <a:t>Step 2: </a:t>
            </a:r>
            <a:r>
              <a:rPr lang="en-US" altLang="en-US" sz="1800" i="1" dirty="0"/>
              <a:t>“Move Gen”</a:t>
            </a:r>
            <a:r>
              <a:rPr lang="en-US" altLang="en-US" sz="1800" dirty="0"/>
              <a:t> – </a:t>
            </a:r>
            <a:r>
              <a:rPr lang="en-US" altLang="en-US" sz="1800" b="1" dirty="0"/>
              <a:t>Perturb</a:t>
            </a:r>
            <a:r>
              <a:rPr lang="en-US" altLang="en-US" sz="1800" dirty="0"/>
              <a:t> current solution to obtain a </a:t>
            </a:r>
            <a:r>
              <a:rPr lang="en-US" altLang="en-US" sz="1800" b="1" dirty="0">
                <a:solidFill>
                  <a:srgbClr val="FF0000"/>
                </a:solidFill>
              </a:rPr>
              <a:t>‘neighbor’ solution</a:t>
            </a:r>
          </a:p>
          <a:p>
            <a:pPr lvl="1">
              <a:lnSpc>
                <a:spcPct val="95000"/>
              </a:lnSpc>
              <a:spcBef>
                <a:spcPts val="300"/>
              </a:spcBef>
              <a:defRPr/>
            </a:pPr>
            <a:r>
              <a:rPr lang="en-US" altLang="en-US" sz="1800" b="1" i="1" dirty="0"/>
              <a:t>Step 3: </a:t>
            </a:r>
            <a:r>
              <a:rPr lang="en-US" altLang="en-US" sz="1800" i="1" dirty="0"/>
              <a:t>Calculate cost change </a:t>
            </a:r>
            <a:r>
              <a:rPr lang="en-US" altLang="en-US" sz="1800" dirty="0"/>
              <a:t>– calculate the change in solution cost due to the move  (minimization: negative change is better, positive change is worse)</a:t>
            </a:r>
          </a:p>
          <a:p>
            <a:pPr lvl="1">
              <a:lnSpc>
                <a:spcPct val="95000"/>
              </a:lnSpc>
              <a:spcBef>
                <a:spcPts val="300"/>
              </a:spcBef>
              <a:defRPr/>
            </a:pPr>
            <a:r>
              <a:rPr lang="en-US" altLang="en-US" sz="1800" b="1" i="1" dirty="0"/>
              <a:t>Step 4: </a:t>
            </a:r>
            <a:r>
              <a:rPr lang="en-US" altLang="en-US" sz="1800" i="1" dirty="0"/>
              <a:t>Accept/Reject</a:t>
            </a:r>
            <a:r>
              <a:rPr lang="en-US" altLang="en-US" sz="1800" dirty="0"/>
              <a:t> – Depending on the cost change, accept or reject the move.  Probability of acceptance depends on current “temperature”. </a:t>
            </a:r>
          </a:p>
          <a:p>
            <a:pPr lvl="1">
              <a:lnSpc>
                <a:spcPct val="95000"/>
              </a:lnSpc>
              <a:spcBef>
                <a:spcPts val="300"/>
              </a:spcBef>
              <a:defRPr/>
            </a:pPr>
            <a:r>
              <a:rPr lang="en-US" altLang="en-US" sz="1800" b="1" i="1" dirty="0"/>
              <a:t>Step 5: </a:t>
            </a:r>
            <a:r>
              <a:rPr lang="en-US" altLang="en-US" sz="1800" i="1" dirty="0"/>
              <a:t>Update </a:t>
            </a:r>
            <a:r>
              <a:rPr lang="en-US" altLang="en-US" sz="1800" dirty="0"/>
              <a:t>– Update temperature, current solution.  </a:t>
            </a:r>
            <a:r>
              <a:rPr lang="en-US" altLang="en-US" sz="1800" b="1" dirty="0"/>
              <a:t>Go to </a:t>
            </a:r>
            <a:r>
              <a:rPr lang="en-US" altLang="en-US" sz="1800" b="1" i="1" dirty="0"/>
              <a:t>Step 2</a:t>
            </a:r>
            <a:r>
              <a:rPr lang="en-US" altLang="en-US" sz="1800" b="1" dirty="0"/>
              <a:t>. </a:t>
            </a:r>
          </a:p>
          <a:p>
            <a:pPr lvl="1">
              <a:lnSpc>
                <a:spcPct val="95000"/>
              </a:lnSpc>
              <a:spcBef>
                <a:spcPts val="300"/>
              </a:spcBef>
              <a:defRPr/>
            </a:pPr>
            <a:r>
              <a:rPr lang="en-US" altLang="en-US" sz="1800" b="1" dirty="0"/>
              <a:t>Continue until termination </a:t>
            </a:r>
            <a:r>
              <a:rPr lang="en-US" altLang="en-US" sz="1800" dirty="0"/>
              <a:t>condition (‘freezing’ or ‘quenching’) is satisfied</a:t>
            </a:r>
          </a:p>
        </p:txBody>
      </p:sp>
      <p:sp>
        <p:nvSpPr>
          <p:cNvPr id="32770" name="Rectangle 2">
            <a:extLst>
              <a:ext uri="{FF2B5EF4-FFF2-40B4-BE49-F238E27FC236}">
                <a16:creationId xmlns:a16="http://schemas.microsoft.com/office/drawing/2014/main" id="{134A3C2B-5E28-6486-CE26-5E055FF2BE40}"/>
              </a:ext>
            </a:extLst>
          </p:cNvPr>
          <p:cNvSpPr>
            <a:spLocks noGrp="1" noChangeArrowheads="1"/>
          </p:cNvSpPr>
          <p:nvPr>
            <p:ph type="title"/>
          </p:nvPr>
        </p:nvSpPr>
        <p:spPr/>
        <p:txBody>
          <a:bodyPr/>
          <a:lstStyle/>
          <a:p>
            <a:r>
              <a:rPr lang="en-US" altLang="en-US"/>
              <a:t>Simulated Annealing (SA)</a:t>
            </a:r>
          </a:p>
        </p:txBody>
      </p:sp>
      <p:sp>
        <p:nvSpPr>
          <p:cNvPr id="3" name="Footer Placeholder 2">
            <a:extLst>
              <a:ext uri="{FF2B5EF4-FFF2-40B4-BE49-F238E27FC236}">
                <a16:creationId xmlns:a16="http://schemas.microsoft.com/office/drawing/2014/main" id="{F56BCF50-2809-A2C6-FE75-22B066A60EE5}"/>
              </a:ext>
            </a:extLst>
          </p:cNvPr>
          <p:cNvSpPr txBox="1">
            <a:spLocks/>
          </p:cNvSpPr>
          <p:nvPr/>
        </p:nvSpPr>
        <p:spPr>
          <a:xfrm>
            <a:off x="314529" y="661009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8274A8F3-FD16-FFAF-AA3D-605B82F1DD98}"/>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C8EE3567-6D49-A934-DADB-6BDD84FE778B}"/>
              </a:ext>
            </a:extLst>
          </p:cNvPr>
          <p:cNvSpPr txBox="1">
            <a:spLocks noGrp="1"/>
          </p:cNvSpPr>
          <p:nvPr>
            <p:ph type="ctrTitle"/>
          </p:nvPr>
        </p:nvSpPr>
        <p:spPr>
          <a:xfrm>
            <a:off x="311708" y="1601825"/>
            <a:ext cx="8520600" cy="1088823"/>
          </a:xfrm>
          <a:prstGeom prst="rect">
            <a:avLst/>
          </a:prstGeom>
        </p:spPr>
        <p:txBody>
          <a:bodyPr spcFirstLastPara="1" wrap="square" lIns="91425" tIns="91425" rIns="91425" bIns="91425" anchor="b" anchorCtr="0">
            <a:normAutofit/>
          </a:bodyPr>
          <a:lstStyle/>
          <a:p>
            <a:r>
              <a:rPr lang="en" dirty="0"/>
              <a:t>Floorplanning</a:t>
            </a:r>
            <a:endParaRPr dirty="0"/>
          </a:p>
        </p:txBody>
      </p:sp>
      <p:sp>
        <p:nvSpPr>
          <p:cNvPr id="2" name="Footer Placeholder 2">
            <a:extLst>
              <a:ext uri="{FF2B5EF4-FFF2-40B4-BE49-F238E27FC236}">
                <a16:creationId xmlns:a16="http://schemas.microsoft.com/office/drawing/2014/main" id="{4F1C72E3-A0FC-8036-BCF4-4DD58DA4D49C}"/>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a:t>Kahng ECE 260C SP25</a:t>
            </a:r>
            <a:endParaRPr lang="en-IN" sz="1000" dirty="0"/>
          </a:p>
        </p:txBody>
      </p:sp>
    </p:spTree>
    <p:extLst>
      <p:ext uri="{BB962C8B-B14F-4D97-AF65-F5344CB8AC3E}">
        <p14:creationId xmlns:p14="http://schemas.microsoft.com/office/powerpoint/2010/main" val="56471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A4D93AC-31F6-F1C3-1E56-129482DA4A9E}"/>
              </a:ext>
            </a:extLst>
          </p:cNvPr>
          <p:cNvSpPr>
            <a:spLocks noGrp="1" noChangeArrowheads="1"/>
          </p:cNvSpPr>
          <p:nvPr>
            <p:ph type="body" idx="1"/>
          </p:nvPr>
        </p:nvSpPr>
        <p:spPr>
          <a:xfrm>
            <a:off x="114341" y="720260"/>
            <a:ext cx="8986701" cy="5688920"/>
          </a:xfrm>
        </p:spPr>
        <p:txBody>
          <a:bodyPr/>
          <a:lstStyle/>
          <a:p>
            <a:pPr>
              <a:lnSpc>
                <a:spcPct val="95000"/>
              </a:lnSpc>
              <a:spcBef>
                <a:spcPct val="0"/>
              </a:spcBef>
            </a:pPr>
            <a:r>
              <a:rPr lang="en-US" altLang="en-US" sz="2000" b="1" dirty="0">
                <a:solidFill>
                  <a:srgbClr val="FF0000"/>
                </a:solidFill>
              </a:rPr>
              <a:t>Topology</a:t>
            </a:r>
            <a:r>
              <a:rPr lang="en-US" altLang="en-US" sz="2000" b="1" dirty="0"/>
              <a:t> (i.e., “graph”) </a:t>
            </a:r>
            <a:r>
              <a:rPr lang="en-US" altLang="en-US" sz="2000" b="1" dirty="0">
                <a:solidFill>
                  <a:srgbClr val="FF0000"/>
                </a:solidFill>
              </a:rPr>
              <a:t>over the space of solutions</a:t>
            </a:r>
          </a:p>
          <a:p>
            <a:pPr>
              <a:lnSpc>
                <a:spcPct val="95000"/>
              </a:lnSpc>
              <a:spcBef>
                <a:spcPct val="0"/>
              </a:spcBef>
            </a:pPr>
            <a:endParaRPr lang="en-US" altLang="en-US" sz="2000" b="1" dirty="0"/>
          </a:p>
          <a:p>
            <a:pPr>
              <a:lnSpc>
                <a:spcPct val="95000"/>
              </a:lnSpc>
              <a:spcBef>
                <a:spcPct val="0"/>
              </a:spcBef>
            </a:pPr>
            <a:r>
              <a:rPr lang="en-US" altLang="en-US" sz="2000" b="1" dirty="0">
                <a:solidFill>
                  <a:srgbClr val="FF0000"/>
                </a:solidFill>
              </a:rPr>
              <a:t>Adjacency</a:t>
            </a:r>
            <a:r>
              <a:rPr lang="en-US" altLang="en-US" sz="2000" b="1" dirty="0"/>
              <a:t> in this graph is </a:t>
            </a:r>
            <a:r>
              <a:rPr lang="en-US" altLang="en-US" sz="2000" b="1" dirty="0">
                <a:solidFill>
                  <a:srgbClr val="FF0000"/>
                </a:solidFill>
              </a:rPr>
              <a:t>induced</a:t>
            </a:r>
            <a:r>
              <a:rPr lang="en-US" altLang="en-US" sz="2000" b="1" dirty="0"/>
              <a:t> by the definition of “perturbation” (aka “move”)</a:t>
            </a:r>
            <a:endParaRPr lang="en-US" altLang="en-US" sz="2000" dirty="0"/>
          </a:p>
          <a:p>
            <a:pPr marL="495300" lvl="1" indent="0">
              <a:lnSpc>
                <a:spcPct val="95000"/>
              </a:lnSpc>
              <a:spcBef>
                <a:spcPct val="0"/>
              </a:spcBef>
              <a:buFont typeface="Monotype Sorts" pitchFamily="2" charset="2"/>
              <a:buNone/>
            </a:pPr>
            <a:r>
              <a:rPr lang="en-US" altLang="en-US" sz="1800" dirty="0"/>
              <a:t> </a:t>
            </a:r>
          </a:p>
          <a:p>
            <a:pPr>
              <a:lnSpc>
                <a:spcPct val="95000"/>
              </a:lnSpc>
              <a:spcBef>
                <a:spcPct val="0"/>
              </a:spcBef>
            </a:pPr>
            <a:r>
              <a:rPr lang="en-US" altLang="en-US" sz="2000" b="1" dirty="0"/>
              <a:t>Traveling Salesperson Problem:  </a:t>
            </a:r>
            <a:r>
              <a:rPr lang="en-US" altLang="en-US" sz="2000" dirty="0"/>
              <a:t>switch positions of two cities in the tour</a:t>
            </a:r>
          </a:p>
          <a:p>
            <a:pPr>
              <a:lnSpc>
                <a:spcPct val="95000"/>
              </a:lnSpc>
              <a:spcBef>
                <a:spcPct val="0"/>
              </a:spcBef>
            </a:pPr>
            <a:endParaRPr lang="en-US" altLang="en-US" sz="2000" dirty="0"/>
          </a:p>
          <a:p>
            <a:pPr>
              <a:lnSpc>
                <a:spcPct val="95000"/>
              </a:lnSpc>
              <a:spcBef>
                <a:spcPct val="0"/>
              </a:spcBef>
            </a:pPr>
            <a:endParaRPr lang="en-US" altLang="en-US" sz="2000" dirty="0"/>
          </a:p>
          <a:p>
            <a:pPr>
              <a:lnSpc>
                <a:spcPct val="95000"/>
              </a:lnSpc>
              <a:spcBef>
                <a:spcPct val="0"/>
              </a:spcBef>
            </a:pPr>
            <a:endParaRPr lang="en-US" altLang="en-US" sz="2000" dirty="0"/>
          </a:p>
          <a:p>
            <a:pPr>
              <a:lnSpc>
                <a:spcPct val="95000"/>
              </a:lnSpc>
              <a:spcBef>
                <a:spcPct val="0"/>
              </a:spcBef>
            </a:pPr>
            <a:endParaRPr lang="en-US" altLang="en-US" sz="2000" dirty="0"/>
          </a:p>
          <a:p>
            <a:pPr>
              <a:lnSpc>
                <a:spcPct val="95000"/>
              </a:lnSpc>
              <a:spcBef>
                <a:spcPct val="0"/>
              </a:spcBef>
            </a:pPr>
            <a:endParaRPr lang="en-US" altLang="en-US" sz="2000" dirty="0"/>
          </a:p>
          <a:p>
            <a:pPr>
              <a:lnSpc>
                <a:spcPct val="95000"/>
              </a:lnSpc>
              <a:spcBef>
                <a:spcPct val="0"/>
              </a:spcBef>
            </a:pPr>
            <a:r>
              <a:rPr lang="en-US" altLang="en-US" sz="2000" b="1" dirty="0"/>
              <a:t>Graph Bisection Problem:   </a:t>
            </a:r>
            <a:r>
              <a:rPr lang="en-US" altLang="en-US" sz="2000" dirty="0"/>
              <a:t>swap a pair of vertices between the partitions</a:t>
            </a:r>
          </a:p>
          <a:p>
            <a:pPr>
              <a:lnSpc>
                <a:spcPct val="95000"/>
              </a:lnSpc>
              <a:spcBef>
                <a:spcPct val="0"/>
              </a:spcBef>
            </a:pPr>
            <a:endParaRPr lang="en-US" altLang="en-US" sz="2000" dirty="0"/>
          </a:p>
          <a:p>
            <a:pPr>
              <a:lnSpc>
                <a:spcPct val="95000"/>
              </a:lnSpc>
              <a:spcBef>
                <a:spcPct val="0"/>
              </a:spcBef>
            </a:pPr>
            <a:endParaRPr lang="en-US" altLang="en-US" sz="2000" dirty="0"/>
          </a:p>
          <a:p>
            <a:pPr>
              <a:lnSpc>
                <a:spcPct val="95000"/>
              </a:lnSpc>
              <a:spcBef>
                <a:spcPct val="0"/>
              </a:spcBef>
            </a:pPr>
            <a:endParaRPr lang="en-US" altLang="en-US" sz="2000" dirty="0"/>
          </a:p>
          <a:p>
            <a:pPr>
              <a:lnSpc>
                <a:spcPct val="95000"/>
              </a:lnSpc>
              <a:spcBef>
                <a:spcPct val="0"/>
              </a:spcBef>
            </a:pPr>
            <a:endParaRPr lang="en-US" altLang="en-US" sz="2000" dirty="0"/>
          </a:p>
          <a:p>
            <a:pPr>
              <a:lnSpc>
                <a:spcPct val="95000"/>
              </a:lnSpc>
              <a:spcBef>
                <a:spcPct val="0"/>
              </a:spcBef>
            </a:pPr>
            <a:endParaRPr lang="en-US" altLang="en-US" sz="2000" dirty="0"/>
          </a:p>
          <a:p>
            <a:pPr>
              <a:lnSpc>
                <a:spcPct val="95000"/>
              </a:lnSpc>
              <a:spcBef>
                <a:spcPct val="0"/>
              </a:spcBef>
            </a:pPr>
            <a:endParaRPr lang="en-US" altLang="en-US" sz="2000" dirty="0"/>
          </a:p>
          <a:p>
            <a:pPr>
              <a:lnSpc>
                <a:spcPct val="95000"/>
              </a:lnSpc>
              <a:spcBef>
                <a:spcPct val="0"/>
              </a:spcBef>
            </a:pPr>
            <a:r>
              <a:rPr lang="en-US" altLang="en-US" sz="2000" b="1" i="1" dirty="0"/>
              <a:t>TSP: </a:t>
            </a:r>
            <a:r>
              <a:rPr lang="en-US" altLang="en-US" sz="2000" i="1" dirty="0"/>
              <a:t>“optimally rearrange the positions of four cities in the tour” </a:t>
            </a:r>
            <a:r>
              <a:rPr lang="en-US" altLang="en-US" sz="2000" i="1" dirty="0">
                <a:sym typeface="Wingdings" panose="05000000000000000000" pitchFamily="2" charset="2"/>
              </a:rPr>
              <a:t> </a:t>
            </a:r>
            <a:r>
              <a:rPr lang="en-US" altLang="en-US" sz="2000" i="1" dirty="0"/>
              <a:t>more neighbors, more powerful move, more work to generate a move</a:t>
            </a:r>
            <a:endParaRPr lang="en-US" altLang="en-US" sz="1800" i="1" dirty="0"/>
          </a:p>
        </p:txBody>
      </p:sp>
      <p:sp>
        <p:nvSpPr>
          <p:cNvPr id="34818" name="Rectangle 2">
            <a:extLst>
              <a:ext uri="{FF2B5EF4-FFF2-40B4-BE49-F238E27FC236}">
                <a16:creationId xmlns:a16="http://schemas.microsoft.com/office/drawing/2014/main" id="{22A935EC-6F37-3E42-47A9-A913A04A6D1A}"/>
              </a:ext>
            </a:extLst>
          </p:cNvPr>
          <p:cNvSpPr>
            <a:spLocks noGrp="1" noChangeArrowheads="1"/>
          </p:cNvSpPr>
          <p:nvPr>
            <p:ph type="title"/>
          </p:nvPr>
        </p:nvSpPr>
        <p:spPr/>
        <p:txBody>
          <a:bodyPr/>
          <a:lstStyle/>
          <a:p>
            <a:r>
              <a:rPr lang="en-US" altLang="en-US"/>
              <a:t>Neighborhood Structure</a:t>
            </a:r>
          </a:p>
        </p:txBody>
      </p:sp>
      <p:sp>
        <p:nvSpPr>
          <p:cNvPr id="3" name="Footer Placeholder 2">
            <a:extLst>
              <a:ext uri="{FF2B5EF4-FFF2-40B4-BE49-F238E27FC236}">
                <a16:creationId xmlns:a16="http://schemas.microsoft.com/office/drawing/2014/main" id="{D6A58AE3-042E-B6F7-959A-571510A0BAE6}"/>
              </a:ext>
            </a:extLst>
          </p:cNvPr>
          <p:cNvSpPr txBox="1">
            <a:spLocks/>
          </p:cNvSpPr>
          <p:nvPr/>
        </p:nvSpPr>
        <p:spPr>
          <a:xfrm>
            <a:off x="314529" y="661009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
        <p:nvSpPr>
          <p:cNvPr id="2" name="Oval 1">
            <a:extLst>
              <a:ext uri="{FF2B5EF4-FFF2-40B4-BE49-F238E27FC236}">
                <a16:creationId xmlns:a16="http://schemas.microsoft.com/office/drawing/2014/main" id="{84922468-D523-6977-5111-662CC23CE386}"/>
              </a:ext>
            </a:extLst>
          </p:cNvPr>
          <p:cNvSpPr/>
          <p:nvPr/>
        </p:nvSpPr>
        <p:spPr>
          <a:xfrm>
            <a:off x="1557867" y="2788356"/>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8150DB-09A9-FFE4-11F0-CD74EF1C43E6}"/>
              </a:ext>
            </a:extLst>
          </p:cNvPr>
          <p:cNvSpPr/>
          <p:nvPr/>
        </p:nvSpPr>
        <p:spPr>
          <a:xfrm>
            <a:off x="2302933" y="2624668"/>
            <a:ext cx="135466" cy="11288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F2B9202-61E0-299F-8176-6AC4AE6D6D26}"/>
              </a:ext>
            </a:extLst>
          </p:cNvPr>
          <p:cNvSpPr/>
          <p:nvPr/>
        </p:nvSpPr>
        <p:spPr>
          <a:xfrm>
            <a:off x="1693333" y="3417711"/>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6802002-350A-C140-CAE2-69421C49B37B}"/>
              </a:ext>
            </a:extLst>
          </p:cNvPr>
          <p:cNvSpPr/>
          <p:nvPr/>
        </p:nvSpPr>
        <p:spPr>
          <a:xfrm>
            <a:off x="2827865" y="3039534"/>
            <a:ext cx="135466" cy="11288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E2F2F1-A827-814C-5FD6-29B22FEEF498}"/>
              </a:ext>
            </a:extLst>
          </p:cNvPr>
          <p:cNvSpPr/>
          <p:nvPr/>
        </p:nvSpPr>
        <p:spPr>
          <a:xfrm>
            <a:off x="2257778" y="3567630"/>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7118B75-1061-1716-EF4F-4BF48036E45D}"/>
              </a:ext>
            </a:extLst>
          </p:cNvPr>
          <p:cNvSpPr/>
          <p:nvPr/>
        </p:nvSpPr>
        <p:spPr>
          <a:xfrm>
            <a:off x="5232402" y="2805288"/>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34DC770-74F7-4656-1A80-250EE812CB64}"/>
              </a:ext>
            </a:extLst>
          </p:cNvPr>
          <p:cNvSpPr/>
          <p:nvPr/>
        </p:nvSpPr>
        <p:spPr>
          <a:xfrm>
            <a:off x="5977468" y="2641600"/>
            <a:ext cx="135466" cy="11288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5E8EBF3-9699-05BA-8179-592815D7445B}"/>
              </a:ext>
            </a:extLst>
          </p:cNvPr>
          <p:cNvSpPr/>
          <p:nvPr/>
        </p:nvSpPr>
        <p:spPr>
          <a:xfrm>
            <a:off x="5367868" y="3434643"/>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438BC90-F745-E1F0-0DEF-BB75FB037437}"/>
              </a:ext>
            </a:extLst>
          </p:cNvPr>
          <p:cNvSpPr/>
          <p:nvPr/>
        </p:nvSpPr>
        <p:spPr>
          <a:xfrm>
            <a:off x="6502400" y="3056466"/>
            <a:ext cx="135466" cy="11288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A0A3E1D-4753-D49F-7835-1BA3FB75497C}"/>
              </a:ext>
            </a:extLst>
          </p:cNvPr>
          <p:cNvSpPr/>
          <p:nvPr/>
        </p:nvSpPr>
        <p:spPr>
          <a:xfrm>
            <a:off x="5932313" y="3584562"/>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8DC2A9A-3A7D-B55B-0F9D-F3598FED5E2D}"/>
              </a:ext>
            </a:extLst>
          </p:cNvPr>
          <p:cNvCxnSpPr>
            <a:endCxn id="5" idx="0"/>
          </p:cNvCxnSpPr>
          <p:nvPr/>
        </p:nvCxnSpPr>
        <p:spPr>
          <a:xfrm>
            <a:off x="1625600" y="2918176"/>
            <a:ext cx="135466" cy="499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C46BC4-DBBE-9503-15AA-D19F4F325399}"/>
              </a:ext>
            </a:extLst>
          </p:cNvPr>
          <p:cNvCxnSpPr>
            <a:cxnSpLocks/>
            <a:stCxn id="2" idx="5"/>
            <a:endCxn id="6" idx="0"/>
          </p:cNvCxnSpPr>
          <p:nvPr/>
        </p:nvCxnSpPr>
        <p:spPr>
          <a:xfrm>
            <a:off x="1673494" y="2884712"/>
            <a:ext cx="1222104" cy="154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5FD1C5-1C7F-5A6D-66AF-36080623EC6C}"/>
              </a:ext>
            </a:extLst>
          </p:cNvPr>
          <p:cNvCxnSpPr>
            <a:cxnSpLocks/>
          </p:cNvCxnSpPr>
          <p:nvPr/>
        </p:nvCxnSpPr>
        <p:spPr>
          <a:xfrm>
            <a:off x="2418560" y="2742877"/>
            <a:ext cx="524932" cy="414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DBB1FE-D112-DEA6-D32B-937BCCEE7D61}"/>
              </a:ext>
            </a:extLst>
          </p:cNvPr>
          <p:cNvCxnSpPr>
            <a:cxnSpLocks/>
            <a:stCxn id="4" idx="4"/>
            <a:endCxn id="7" idx="0"/>
          </p:cNvCxnSpPr>
          <p:nvPr/>
        </p:nvCxnSpPr>
        <p:spPr>
          <a:xfrm flipH="1">
            <a:off x="2325511" y="2737556"/>
            <a:ext cx="45155" cy="830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916B97-4AFC-2A0F-B64A-6BBF23630A00}"/>
              </a:ext>
            </a:extLst>
          </p:cNvPr>
          <p:cNvCxnSpPr>
            <a:cxnSpLocks/>
            <a:stCxn id="5" idx="6"/>
            <a:endCxn id="7" idx="5"/>
          </p:cNvCxnSpPr>
          <p:nvPr/>
        </p:nvCxnSpPr>
        <p:spPr>
          <a:xfrm>
            <a:off x="1828799" y="3474155"/>
            <a:ext cx="544606" cy="18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B7017B-9B98-2543-5F45-7D9F119D829C}"/>
              </a:ext>
            </a:extLst>
          </p:cNvPr>
          <p:cNvCxnSpPr/>
          <p:nvPr/>
        </p:nvCxnSpPr>
        <p:spPr>
          <a:xfrm>
            <a:off x="5296277" y="2913826"/>
            <a:ext cx="135466" cy="499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2EABD3-135A-B0E1-3009-9A383E0F8A6F}"/>
              </a:ext>
            </a:extLst>
          </p:cNvPr>
          <p:cNvCxnSpPr>
            <a:cxnSpLocks/>
          </p:cNvCxnSpPr>
          <p:nvPr/>
        </p:nvCxnSpPr>
        <p:spPr>
          <a:xfrm>
            <a:off x="6089237" y="2738527"/>
            <a:ext cx="524932" cy="414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37E311-07D8-6465-FD96-4EB0F3F82E47}"/>
              </a:ext>
            </a:extLst>
          </p:cNvPr>
          <p:cNvCxnSpPr>
            <a:cxnSpLocks/>
            <a:stCxn id="11" idx="7"/>
            <a:endCxn id="12" idx="7"/>
          </p:cNvCxnSpPr>
          <p:nvPr/>
        </p:nvCxnSpPr>
        <p:spPr>
          <a:xfrm flipH="1">
            <a:off x="6047940" y="3072998"/>
            <a:ext cx="570087" cy="528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30426-F152-F0AB-27E8-2F2C4A097061}"/>
              </a:ext>
            </a:extLst>
          </p:cNvPr>
          <p:cNvCxnSpPr>
            <a:cxnSpLocks/>
          </p:cNvCxnSpPr>
          <p:nvPr/>
        </p:nvCxnSpPr>
        <p:spPr>
          <a:xfrm>
            <a:off x="5499476" y="3469805"/>
            <a:ext cx="544606" cy="18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E6F18E2-7705-B749-354E-9CA87F6D491C}"/>
              </a:ext>
            </a:extLst>
          </p:cNvPr>
          <p:cNvCxnSpPr>
            <a:cxnSpLocks/>
            <a:stCxn id="8" idx="4"/>
            <a:endCxn id="9" idx="5"/>
          </p:cNvCxnSpPr>
          <p:nvPr/>
        </p:nvCxnSpPr>
        <p:spPr>
          <a:xfrm flipV="1">
            <a:off x="5300135" y="2737956"/>
            <a:ext cx="792960" cy="180220"/>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94CE704-07B5-2831-0FB8-CE32E2EF4691}"/>
              </a:ext>
            </a:extLst>
          </p:cNvPr>
          <p:cNvSpPr/>
          <p:nvPr/>
        </p:nvSpPr>
        <p:spPr>
          <a:xfrm>
            <a:off x="1687689" y="4487333"/>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50A9E15-B4ED-B114-1ACF-08118D05529A}"/>
              </a:ext>
            </a:extLst>
          </p:cNvPr>
          <p:cNvSpPr/>
          <p:nvPr/>
        </p:nvSpPr>
        <p:spPr>
          <a:xfrm>
            <a:off x="1687689" y="5007811"/>
            <a:ext cx="135466" cy="11288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CB476CC-51DF-FC9B-7493-D4BD9DD66AFA}"/>
              </a:ext>
            </a:extLst>
          </p:cNvPr>
          <p:cNvSpPr/>
          <p:nvPr/>
        </p:nvSpPr>
        <p:spPr>
          <a:xfrm>
            <a:off x="1693333" y="5528289"/>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AC77DF9-804B-1323-FA5F-8D64B812DCC7}"/>
              </a:ext>
            </a:extLst>
          </p:cNvPr>
          <p:cNvSpPr/>
          <p:nvPr/>
        </p:nvSpPr>
        <p:spPr>
          <a:xfrm>
            <a:off x="2709336" y="4492977"/>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AB1329C-4002-5A3F-418E-F29509066151}"/>
              </a:ext>
            </a:extLst>
          </p:cNvPr>
          <p:cNvSpPr/>
          <p:nvPr/>
        </p:nvSpPr>
        <p:spPr>
          <a:xfrm>
            <a:off x="2709336" y="5013455"/>
            <a:ext cx="135466" cy="11288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BF6C0DC-8F16-5923-6DEF-49B94FA03C82}"/>
              </a:ext>
            </a:extLst>
          </p:cNvPr>
          <p:cNvSpPr/>
          <p:nvPr/>
        </p:nvSpPr>
        <p:spPr>
          <a:xfrm>
            <a:off x="2714980" y="5533933"/>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7725C44D-02D3-445C-153E-D31EADFF76E1}"/>
              </a:ext>
            </a:extLst>
          </p:cNvPr>
          <p:cNvCxnSpPr>
            <a:cxnSpLocks/>
          </p:cNvCxnSpPr>
          <p:nvPr/>
        </p:nvCxnSpPr>
        <p:spPr>
          <a:xfrm>
            <a:off x="2284546" y="4235391"/>
            <a:ext cx="0" cy="152194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F417941-48C4-856B-410B-77900CED3701}"/>
              </a:ext>
            </a:extLst>
          </p:cNvPr>
          <p:cNvCxnSpPr>
            <a:stCxn id="38" idx="0"/>
            <a:endCxn id="42" idx="5"/>
          </p:cNvCxnSpPr>
          <p:nvPr/>
        </p:nvCxnSpPr>
        <p:spPr>
          <a:xfrm>
            <a:off x="1755422" y="4487333"/>
            <a:ext cx="1069541" cy="622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0BAB7B9-03B8-4B6C-F6F4-503339229D52}"/>
              </a:ext>
            </a:extLst>
          </p:cNvPr>
          <p:cNvCxnSpPr>
            <a:cxnSpLocks/>
            <a:stCxn id="40" idx="0"/>
            <a:endCxn id="42" idx="4"/>
          </p:cNvCxnSpPr>
          <p:nvPr/>
        </p:nvCxnSpPr>
        <p:spPr>
          <a:xfrm flipV="1">
            <a:off x="1761066" y="5126343"/>
            <a:ext cx="1016003" cy="401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F7EC0A-3470-63E4-F6A0-E0BF3A05F4DA}"/>
              </a:ext>
            </a:extLst>
          </p:cNvPr>
          <p:cNvCxnSpPr>
            <a:cxnSpLocks/>
            <a:stCxn id="39" idx="0"/>
            <a:endCxn id="43" idx="0"/>
          </p:cNvCxnSpPr>
          <p:nvPr/>
        </p:nvCxnSpPr>
        <p:spPr>
          <a:xfrm>
            <a:off x="1755422" y="5007811"/>
            <a:ext cx="1027291" cy="526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2EED3C-89CE-931B-8FCF-91D39F303189}"/>
              </a:ext>
            </a:extLst>
          </p:cNvPr>
          <p:cNvCxnSpPr>
            <a:cxnSpLocks/>
            <a:stCxn id="41" idx="0"/>
            <a:endCxn id="39" idx="3"/>
          </p:cNvCxnSpPr>
          <p:nvPr/>
        </p:nvCxnSpPr>
        <p:spPr>
          <a:xfrm flipH="1">
            <a:off x="1707528" y="4492977"/>
            <a:ext cx="1069541" cy="611190"/>
          </a:xfrm>
          <a:prstGeom prst="line">
            <a:avLst/>
          </a:prstGeom>
        </p:spPr>
        <p:style>
          <a:lnRef idx="1">
            <a:schemeClr val="accent1"/>
          </a:lnRef>
          <a:fillRef idx="0">
            <a:schemeClr val="accent1"/>
          </a:fillRef>
          <a:effectRef idx="0">
            <a:schemeClr val="accent1"/>
          </a:effectRef>
          <a:fontRef idx="minor">
            <a:schemeClr val="tx1"/>
          </a:fontRef>
        </p:style>
      </p:cxnSp>
      <p:sp>
        <p:nvSpPr>
          <p:cNvPr id="34817" name="Oval 34816">
            <a:extLst>
              <a:ext uri="{FF2B5EF4-FFF2-40B4-BE49-F238E27FC236}">
                <a16:creationId xmlns:a16="http://schemas.microsoft.com/office/drawing/2014/main" id="{ECDA6F81-C35A-C7E7-1D5C-EE265A271672}"/>
              </a:ext>
            </a:extLst>
          </p:cNvPr>
          <p:cNvSpPr/>
          <p:nvPr/>
        </p:nvSpPr>
        <p:spPr>
          <a:xfrm>
            <a:off x="5407378" y="4481687"/>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0" name="Oval 34819">
            <a:extLst>
              <a:ext uri="{FF2B5EF4-FFF2-40B4-BE49-F238E27FC236}">
                <a16:creationId xmlns:a16="http://schemas.microsoft.com/office/drawing/2014/main" id="{7C804195-A474-EF08-7D73-D2E97D513B9E}"/>
              </a:ext>
            </a:extLst>
          </p:cNvPr>
          <p:cNvSpPr/>
          <p:nvPr/>
        </p:nvSpPr>
        <p:spPr>
          <a:xfrm>
            <a:off x="5407378" y="5002165"/>
            <a:ext cx="135466" cy="11288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1" name="Oval 34820">
            <a:extLst>
              <a:ext uri="{FF2B5EF4-FFF2-40B4-BE49-F238E27FC236}">
                <a16:creationId xmlns:a16="http://schemas.microsoft.com/office/drawing/2014/main" id="{083CABE2-4EE7-6D5E-8BEA-F0CF6888DAA5}"/>
              </a:ext>
            </a:extLst>
          </p:cNvPr>
          <p:cNvSpPr/>
          <p:nvPr/>
        </p:nvSpPr>
        <p:spPr>
          <a:xfrm>
            <a:off x="5413022" y="5522643"/>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2" name="Oval 34821">
            <a:extLst>
              <a:ext uri="{FF2B5EF4-FFF2-40B4-BE49-F238E27FC236}">
                <a16:creationId xmlns:a16="http://schemas.microsoft.com/office/drawing/2014/main" id="{4A410481-6D4E-15EE-FD10-34EAC0D51D61}"/>
              </a:ext>
            </a:extLst>
          </p:cNvPr>
          <p:cNvSpPr/>
          <p:nvPr/>
        </p:nvSpPr>
        <p:spPr>
          <a:xfrm>
            <a:off x="6429025" y="4487331"/>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3" name="Oval 34822">
            <a:extLst>
              <a:ext uri="{FF2B5EF4-FFF2-40B4-BE49-F238E27FC236}">
                <a16:creationId xmlns:a16="http://schemas.microsoft.com/office/drawing/2014/main" id="{1800F738-9215-0DC8-9D47-21C5BF22F41D}"/>
              </a:ext>
            </a:extLst>
          </p:cNvPr>
          <p:cNvSpPr/>
          <p:nvPr/>
        </p:nvSpPr>
        <p:spPr>
          <a:xfrm>
            <a:off x="6429025" y="5007809"/>
            <a:ext cx="135466" cy="11288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4" name="Oval 34823">
            <a:extLst>
              <a:ext uri="{FF2B5EF4-FFF2-40B4-BE49-F238E27FC236}">
                <a16:creationId xmlns:a16="http://schemas.microsoft.com/office/drawing/2014/main" id="{1FB21991-A214-F07C-5A2C-63FC6AD8513C}"/>
              </a:ext>
            </a:extLst>
          </p:cNvPr>
          <p:cNvSpPr/>
          <p:nvPr/>
        </p:nvSpPr>
        <p:spPr>
          <a:xfrm>
            <a:off x="6434669" y="5528287"/>
            <a:ext cx="135466" cy="112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25" name="Straight Connector 34824">
            <a:extLst>
              <a:ext uri="{FF2B5EF4-FFF2-40B4-BE49-F238E27FC236}">
                <a16:creationId xmlns:a16="http://schemas.microsoft.com/office/drawing/2014/main" id="{B4CFD129-B61A-F6C6-3EFE-300F928A663A}"/>
              </a:ext>
            </a:extLst>
          </p:cNvPr>
          <p:cNvCxnSpPr>
            <a:cxnSpLocks/>
          </p:cNvCxnSpPr>
          <p:nvPr/>
        </p:nvCxnSpPr>
        <p:spPr>
          <a:xfrm>
            <a:off x="6004235" y="4229745"/>
            <a:ext cx="0" cy="152194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826" name="Straight Connector 34825">
            <a:extLst>
              <a:ext uri="{FF2B5EF4-FFF2-40B4-BE49-F238E27FC236}">
                <a16:creationId xmlns:a16="http://schemas.microsoft.com/office/drawing/2014/main" id="{F3A1A6CB-6146-9E8B-C18B-B810972ABB0E}"/>
              </a:ext>
            </a:extLst>
          </p:cNvPr>
          <p:cNvCxnSpPr>
            <a:cxnSpLocks/>
            <a:stCxn id="34817" idx="0"/>
            <a:endCxn id="34820" idx="0"/>
          </p:cNvCxnSpPr>
          <p:nvPr/>
        </p:nvCxnSpPr>
        <p:spPr>
          <a:xfrm>
            <a:off x="5475111" y="4481687"/>
            <a:ext cx="0" cy="520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27" name="Straight Connector 34826">
            <a:extLst>
              <a:ext uri="{FF2B5EF4-FFF2-40B4-BE49-F238E27FC236}">
                <a16:creationId xmlns:a16="http://schemas.microsoft.com/office/drawing/2014/main" id="{A57A6771-3EDD-5508-4837-C1567040F613}"/>
              </a:ext>
            </a:extLst>
          </p:cNvPr>
          <p:cNvCxnSpPr>
            <a:cxnSpLocks/>
            <a:stCxn id="34821" idx="0"/>
            <a:endCxn id="34820" idx="4"/>
          </p:cNvCxnSpPr>
          <p:nvPr/>
        </p:nvCxnSpPr>
        <p:spPr>
          <a:xfrm flipH="1" flipV="1">
            <a:off x="5475111" y="5115053"/>
            <a:ext cx="5644" cy="40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28" name="Straight Connector 34827">
            <a:extLst>
              <a:ext uri="{FF2B5EF4-FFF2-40B4-BE49-F238E27FC236}">
                <a16:creationId xmlns:a16="http://schemas.microsoft.com/office/drawing/2014/main" id="{106BB74D-0574-BF25-6604-8C47691F7F3D}"/>
              </a:ext>
            </a:extLst>
          </p:cNvPr>
          <p:cNvCxnSpPr>
            <a:cxnSpLocks/>
            <a:stCxn id="34823" idx="4"/>
            <a:endCxn id="34824" idx="0"/>
          </p:cNvCxnSpPr>
          <p:nvPr/>
        </p:nvCxnSpPr>
        <p:spPr>
          <a:xfrm>
            <a:off x="6496758" y="5120697"/>
            <a:ext cx="5644" cy="40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29" name="Straight Connector 34828">
            <a:extLst>
              <a:ext uri="{FF2B5EF4-FFF2-40B4-BE49-F238E27FC236}">
                <a16:creationId xmlns:a16="http://schemas.microsoft.com/office/drawing/2014/main" id="{5BF9AE17-3943-EED3-BFD3-C4944FFF0451}"/>
              </a:ext>
            </a:extLst>
          </p:cNvPr>
          <p:cNvCxnSpPr>
            <a:cxnSpLocks/>
            <a:stCxn id="34822" idx="0"/>
            <a:endCxn id="34823" idx="4"/>
          </p:cNvCxnSpPr>
          <p:nvPr/>
        </p:nvCxnSpPr>
        <p:spPr>
          <a:xfrm>
            <a:off x="6496758" y="4487331"/>
            <a:ext cx="0" cy="633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34" name="Straight Connector 34833">
            <a:extLst>
              <a:ext uri="{FF2B5EF4-FFF2-40B4-BE49-F238E27FC236}">
                <a16:creationId xmlns:a16="http://schemas.microsoft.com/office/drawing/2014/main" id="{A12C5E4D-AA87-7F71-9558-93AFA706E254}"/>
              </a:ext>
            </a:extLst>
          </p:cNvPr>
          <p:cNvCxnSpPr>
            <a:cxnSpLocks/>
            <a:endCxn id="41" idx="2"/>
          </p:cNvCxnSpPr>
          <p:nvPr/>
        </p:nvCxnSpPr>
        <p:spPr>
          <a:xfrm>
            <a:off x="1823155" y="4509910"/>
            <a:ext cx="886181" cy="39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38" name="Straight Connector 34837">
            <a:extLst>
              <a:ext uri="{FF2B5EF4-FFF2-40B4-BE49-F238E27FC236}">
                <a16:creationId xmlns:a16="http://schemas.microsoft.com/office/drawing/2014/main" id="{F23308D6-36CC-C924-ECCD-67BCBAA455C8}"/>
              </a:ext>
            </a:extLst>
          </p:cNvPr>
          <p:cNvCxnSpPr>
            <a:cxnSpLocks/>
            <a:endCxn id="34822" idx="2"/>
          </p:cNvCxnSpPr>
          <p:nvPr/>
        </p:nvCxnSpPr>
        <p:spPr>
          <a:xfrm>
            <a:off x="5508981" y="4526842"/>
            <a:ext cx="920044" cy="1693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6170B1F-BE55-1C51-6B31-E9385BAED99B}"/>
              </a:ext>
            </a:extLst>
          </p:cNvPr>
          <p:cNvSpPr>
            <a:spLocks noGrp="1" noChangeArrowheads="1"/>
          </p:cNvSpPr>
          <p:nvPr>
            <p:ph type="title"/>
          </p:nvPr>
        </p:nvSpPr>
        <p:spPr>
          <a:xfrm>
            <a:off x="0" y="185447"/>
            <a:ext cx="9144000" cy="532103"/>
          </a:xfrm>
        </p:spPr>
        <p:txBody>
          <a:bodyPr/>
          <a:lstStyle/>
          <a:p>
            <a:r>
              <a:rPr lang="en-US" altLang="en-US" dirty="0"/>
              <a:t>SA Pseudocode  </a:t>
            </a:r>
            <a:r>
              <a:rPr lang="en-US" altLang="en-US" sz="1400" dirty="0"/>
              <a:t>http://www.ecs.umass.edu/ece/labs/vlsicad/ece665/slides/SimulatedAnnealing.ppt</a:t>
            </a:r>
            <a:br>
              <a:rPr lang="en-US" altLang="en-US" sz="1400" dirty="0"/>
            </a:br>
            <a:endParaRPr lang="en-US" altLang="en-US" sz="1400" dirty="0"/>
          </a:p>
        </p:txBody>
      </p:sp>
      <p:sp>
        <p:nvSpPr>
          <p:cNvPr id="36867" name="Rectangle 3">
            <a:extLst>
              <a:ext uri="{FF2B5EF4-FFF2-40B4-BE49-F238E27FC236}">
                <a16:creationId xmlns:a16="http://schemas.microsoft.com/office/drawing/2014/main" id="{BCF3A086-64E3-8A2E-4FF8-FDA097C65B21}"/>
              </a:ext>
            </a:extLst>
          </p:cNvPr>
          <p:cNvSpPr>
            <a:spLocks noGrp="1" noChangeArrowheads="1"/>
          </p:cNvSpPr>
          <p:nvPr>
            <p:ph idx="4294967295"/>
          </p:nvPr>
        </p:nvSpPr>
        <p:spPr>
          <a:xfrm>
            <a:off x="76200" y="717550"/>
            <a:ext cx="8991600" cy="5772150"/>
          </a:xfrm>
        </p:spPr>
        <p:txBody>
          <a:bodyPr/>
          <a:lstStyle/>
          <a:p>
            <a:pPr>
              <a:lnSpc>
                <a:spcPct val="100000"/>
              </a:lnSpc>
              <a:spcBef>
                <a:spcPct val="10000"/>
              </a:spcBef>
              <a:buFont typeface="Wingdings" panose="05000000000000000000" pitchFamily="2" charset="2"/>
              <a:buNone/>
            </a:pPr>
            <a:r>
              <a:rPr lang="en-US" altLang="en-US" sz="2400" b="1" dirty="0"/>
              <a:t>Algorithm</a:t>
            </a:r>
            <a:r>
              <a:rPr lang="en-US" altLang="en-US" sz="2400" dirty="0"/>
              <a:t> SIMULATED-ANNEALING</a:t>
            </a:r>
          </a:p>
          <a:p>
            <a:pPr>
              <a:lnSpc>
                <a:spcPct val="100000"/>
              </a:lnSpc>
              <a:spcBef>
                <a:spcPct val="10000"/>
              </a:spcBef>
              <a:buFont typeface="Wingdings" panose="05000000000000000000" pitchFamily="2" charset="2"/>
              <a:buNone/>
            </a:pPr>
            <a:r>
              <a:rPr lang="en-US" altLang="en-US" sz="2400" b="1" dirty="0"/>
              <a:t>Begin</a:t>
            </a:r>
          </a:p>
          <a:p>
            <a:pPr>
              <a:lnSpc>
                <a:spcPct val="100000"/>
              </a:lnSpc>
              <a:spcBef>
                <a:spcPct val="10000"/>
              </a:spcBef>
              <a:buFont typeface="Wingdings" panose="05000000000000000000" pitchFamily="2" charset="2"/>
              <a:buNone/>
            </a:pPr>
            <a:r>
              <a:rPr lang="en-US" altLang="en-US" sz="2400" dirty="0"/>
              <a:t>	</a:t>
            </a:r>
            <a:r>
              <a:rPr lang="en-US" altLang="en-US" sz="2400" i="1" dirty="0"/>
              <a:t>temp</a:t>
            </a:r>
            <a:r>
              <a:rPr lang="en-US" altLang="en-US" sz="2400" dirty="0"/>
              <a:t> = INIT-TEMP;</a:t>
            </a:r>
          </a:p>
          <a:p>
            <a:pPr>
              <a:lnSpc>
                <a:spcPct val="100000"/>
              </a:lnSpc>
              <a:spcBef>
                <a:spcPct val="10000"/>
              </a:spcBef>
              <a:buFont typeface="Wingdings" panose="05000000000000000000" pitchFamily="2" charset="2"/>
              <a:buNone/>
            </a:pPr>
            <a:r>
              <a:rPr lang="en-US" altLang="en-US" sz="2400" dirty="0"/>
              <a:t>	</a:t>
            </a:r>
            <a:r>
              <a:rPr lang="en-US" altLang="en-US" sz="2400" i="1" dirty="0" err="1"/>
              <a:t>currentSol</a:t>
            </a:r>
            <a:r>
              <a:rPr lang="en-US" altLang="en-US" sz="2400" dirty="0"/>
              <a:t> = INIT-SOLUTION;</a:t>
            </a:r>
          </a:p>
          <a:p>
            <a:pPr>
              <a:lnSpc>
                <a:spcPct val="100000"/>
              </a:lnSpc>
              <a:spcBef>
                <a:spcPct val="10000"/>
              </a:spcBef>
              <a:buFont typeface="Wingdings" panose="05000000000000000000" pitchFamily="2" charset="2"/>
              <a:buNone/>
            </a:pPr>
            <a:r>
              <a:rPr lang="en-US" altLang="en-US" sz="2400" dirty="0"/>
              <a:t>	</a:t>
            </a:r>
            <a:r>
              <a:rPr lang="en-US" altLang="en-US" sz="2400" b="1" dirty="0"/>
              <a:t>for </a:t>
            </a:r>
            <a:r>
              <a:rPr lang="en-US" altLang="en-US" sz="2400" dirty="0" err="1"/>
              <a:t>i</a:t>
            </a:r>
            <a:r>
              <a:rPr lang="en-US" altLang="en-US" sz="2400" dirty="0"/>
              <a:t> = 1 to M </a:t>
            </a:r>
            <a:endParaRPr lang="en-US" altLang="en-US" sz="2400" b="1" dirty="0"/>
          </a:p>
          <a:p>
            <a:pPr>
              <a:lnSpc>
                <a:spcPct val="100000"/>
              </a:lnSpc>
              <a:spcBef>
                <a:spcPct val="10000"/>
              </a:spcBef>
              <a:buFont typeface="Wingdings" panose="05000000000000000000" pitchFamily="2" charset="2"/>
              <a:buNone/>
            </a:pPr>
            <a:r>
              <a:rPr lang="en-US" altLang="en-US" sz="2400" dirty="0"/>
              <a:t>		</a:t>
            </a:r>
            <a:r>
              <a:rPr lang="en-US" altLang="en-US" sz="2400" i="1" dirty="0" err="1"/>
              <a:t>candidateSol</a:t>
            </a:r>
            <a:r>
              <a:rPr lang="en-US" altLang="en-US" sz="2400" dirty="0"/>
              <a:t> = NEIGHBOR(</a:t>
            </a:r>
            <a:r>
              <a:rPr lang="en-US" altLang="en-US" sz="2400" i="1" dirty="0" err="1"/>
              <a:t>currentSol</a:t>
            </a:r>
            <a:r>
              <a:rPr lang="en-US" altLang="en-US" sz="2400" dirty="0"/>
              <a:t>);</a:t>
            </a:r>
          </a:p>
          <a:p>
            <a:pPr>
              <a:lnSpc>
                <a:spcPct val="100000"/>
              </a:lnSpc>
              <a:spcBef>
                <a:spcPct val="10000"/>
              </a:spcBef>
              <a:buFont typeface="Wingdings" panose="05000000000000000000" pitchFamily="2" charset="2"/>
              <a:buNone/>
            </a:pPr>
            <a:r>
              <a:rPr lang="en-US" altLang="en-US" sz="2400" dirty="0"/>
              <a:t>			</a:t>
            </a:r>
            <a:r>
              <a:rPr lang="en-US" altLang="en-US" sz="2400" dirty="0">
                <a:cs typeface="Times New Roman" panose="02020603050405020304" pitchFamily="18" charset="0"/>
              </a:rPr>
              <a:t>ΔC = COST(</a:t>
            </a:r>
            <a:r>
              <a:rPr lang="en-US" altLang="en-US" sz="2400" i="1" dirty="0" err="1">
                <a:cs typeface="Times New Roman" panose="02020603050405020304" pitchFamily="18" charset="0"/>
              </a:rPr>
              <a:t>candidateSol</a:t>
            </a:r>
            <a:r>
              <a:rPr lang="en-US" altLang="en-US" sz="2400" dirty="0">
                <a:cs typeface="Times New Roman" panose="02020603050405020304" pitchFamily="18" charset="0"/>
              </a:rPr>
              <a:t>) – COST(</a:t>
            </a:r>
            <a:r>
              <a:rPr lang="en-US" altLang="en-US" sz="2400" i="1" dirty="0" err="1">
                <a:cs typeface="Times New Roman" panose="02020603050405020304" pitchFamily="18" charset="0"/>
              </a:rPr>
              <a:t>currentSol</a:t>
            </a:r>
            <a:r>
              <a:rPr lang="en-US" altLang="en-US" sz="2400" dirty="0">
                <a:cs typeface="Times New Roman" panose="02020603050405020304" pitchFamily="18" charset="0"/>
              </a:rPr>
              <a:t>);</a:t>
            </a:r>
          </a:p>
          <a:p>
            <a:pPr>
              <a:lnSpc>
                <a:spcPct val="100000"/>
              </a:lnSpc>
              <a:spcBef>
                <a:spcPct val="10000"/>
              </a:spcBef>
              <a:buFont typeface="Wingdings" panose="05000000000000000000" pitchFamily="2" charset="2"/>
              <a:buNone/>
            </a:pPr>
            <a:r>
              <a:rPr lang="en-US" altLang="en-US" sz="2400" dirty="0">
                <a:cs typeface="Times New Roman" panose="02020603050405020304" pitchFamily="18" charset="0"/>
              </a:rPr>
              <a:t>			</a:t>
            </a:r>
            <a:r>
              <a:rPr lang="en-US" altLang="en-US" sz="2400" b="1" dirty="0">
                <a:cs typeface="Times New Roman" panose="02020603050405020304" pitchFamily="18" charset="0"/>
              </a:rPr>
              <a:t>if</a:t>
            </a:r>
            <a:r>
              <a:rPr lang="en-US" altLang="en-US" sz="2400" dirty="0">
                <a:cs typeface="Times New Roman" panose="02020603050405020304" pitchFamily="18" charset="0"/>
              </a:rPr>
              <a:t> (ΔC &lt; 0) </a:t>
            </a:r>
            <a:r>
              <a:rPr lang="en-US" altLang="en-US" sz="2400" b="1" dirty="0">
                <a:cs typeface="Times New Roman" panose="02020603050405020304" pitchFamily="18" charset="0"/>
              </a:rPr>
              <a:t>then</a:t>
            </a:r>
          </a:p>
          <a:p>
            <a:pPr>
              <a:lnSpc>
                <a:spcPct val="100000"/>
              </a:lnSpc>
              <a:spcBef>
                <a:spcPct val="10000"/>
              </a:spcBef>
              <a:buFont typeface="Wingdings" panose="05000000000000000000" pitchFamily="2" charset="2"/>
              <a:buNone/>
            </a:pPr>
            <a:r>
              <a:rPr lang="en-US" altLang="en-US" sz="2400" dirty="0">
                <a:cs typeface="Times New Roman" panose="02020603050405020304" pitchFamily="18" charset="0"/>
              </a:rPr>
              <a:t>				</a:t>
            </a:r>
            <a:r>
              <a:rPr lang="en-US" altLang="en-US" sz="2400" i="1" dirty="0" err="1">
                <a:cs typeface="Times New Roman" panose="02020603050405020304" pitchFamily="18" charset="0"/>
              </a:rPr>
              <a:t>currentSol</a:t>
            </a:r>
            <a:r>
              <a:rPr lang="en-US" altLang="en-US" sz="2400" i="1" dirty="0">
                <a:cs typeface="Times New Roman" panose="02020603050405020304" pitchFamily="18" charset="0"/>
              </a:rPr>
              <a:t> = </a:t>
            </a:r>
            <a:r>
              <a:rPr lang="en-US" altLang="en-US" sz="2400" i="1" dirty="0" err="1">
                <a:cs typeface="Times New Roman" panose="02020603050405020304" pitchFamily="18" charset="0"/>
              </a:rPr>
              <a:t>candidateSol</a:t>
            </a:r>
            <a:r>
              <a:rPr lang="en-US" altLang="en-US" sz="2400" dirty="0">
                <a:cs typeface="Times New Roman" panose="02020603050405020304" pitchFamily="18" charset="0"/>
              </a:rPr>
              <a:t>;</a:t>
            </a:r>
          </a:p>
          <a:p>
            <a:pPr>
              <a:lnSpc>
                <a:spcPct val="100000"/>
              </a:lnSpc>
              <a:spcBef>
                <a:spcPct val="10000"/>
              </a:spcBef>
              <a:buFont typeface="Wingdings" panose="05000000000000000000" pitchFamily="2" charset="2"/>
              <a:buNone/>
            </a:pPr>
            <a:r>
              <a:rPr lang="en-US" altLang="en-US" sz="2400" dirty="0">
                <a:cs typeface="Times New Roman" panose="02020603050405020304" pitchFamily="18" charset="0"/>
              </a:rPr>
              <a:t>			</a:t>
            </a:r>
            <a:r>
              <a:rPr lang="en-US" altLang="en-US" sz="2400" b="1" dirty="0">
                <a:cs typeface="Times New Roman" panose="02020603050405020304" pitchFamily="18" charset="0"/>
              </a:rPr>
              <a:t>else with </a:t>
            </a:r>
            <a:r>
              <a:rPr lang="en-US" altLang="en-US" sz="2400" b="1" dirty="0" err="1">
                <a:cs typeface="Times New Roman" panose="02020603050405020304" pitchFamily="18" charset="0"/>
              </a:rPr>
              <a:t>Pr</a:t>
            </a:r>
            <a:r>
              <a:rPr lang="en-US" altLang="en-US" sz="2400" b="1" dirty="0">
                <a:cs typeface="Times New Roman" panose="02020603050405020304" pitchFamily="18" charset="0"/>
              </a:rPr>
              <a:t> = </a:t>
            </a:r>
            <a:r>
              <a:rPr lang="en-US" altLang="en-US" sz="2400" dirty="0">
                <a:cs typeface="Times New Roman" panose="02020603050405020304" pitchFamily="18" charset="0"/>
              </a:rPr>
              <a:t>e</a:t>
            </a:r>
            <a:r>
              <a:rPr lang="en-US" altLang="en-US" sz="2400" baseline="30000" dirty="0">
                <a:cs typeface="Times New Roman" panose="02020603050405020304" pitchFamily="18" charset="0"/>
              </a:rPr>
              <a:t>-(ΔC/temp)</a:t>
            </a:r>
            <a:r>
              <a:rPr lang="en-US" altLang="en-US" sz="2400" dirty="0">
                <a:cs typeface="Times New Roman" panose="02020603050405020304" pitchFamily="18" charset="0"/>
              </a:rPr>
              <a:t>)</a:t>
            </a:r>
            <a:endParaRPr lang="en-US" altLang="en-US" sz="2400" b="1" dirty="0">
              <a:cs typeface="Times New Roman" panose="02020603050405020304" pitchFamily="18" charset="0"/>
            </a:endParaRPr>
          </a:p>
          <a:p>
            <a:pPr>
              <a:lnSpc>
                <a:spcPct val="100000"/>
              </a:lnSpc>
              <a:spcBef>
                <a:spcPct val="10000"/>
              </a:spcBef>
              <a:buFont typeface="Wingdings" panose="05000000000000000000" pitchFamily="2" charset="2"/>
              <a:buNone/>
            </a:pPr>
            <a:r>
              <a:rPr lang="en-US" altLang="en-US" sz="2400" dirty="0">
                <a:cs typeface="Times New Roman" panose="02020603050405020304" pitchFamily="18" charset="0"/>
              </a:rPr>
              <a:t>				</a:t>
            </a:r>
            <a:r>
              <a:rPr lang="en-US" altLang="en-US" sz="2400" i="1" dirty="0" err="1">
                <a:cs typeface="Times New Roman" panose="02020603050405020304" pitchFamily="18" charset="0"/>
              </a:rPr>
              <a:t>currentSol</a:t>
            </a:r>
            <a:r>
              <a:rPr lang="en-US" altLang="en-US" sz="2400" i="1" dirty="0">
                <a:cs typeface="Times New Roman" panose="02020603050405020304" pitchFamily="18" charset="0"/>
              </a:rPr>
              <a:t> = </a:t>
            </a:r>
            <a:r>
              <a:rPr lang="en-US" altLang="en-US" sz="2400" i="1" dirty="0" err="1">
                <a:cs typeface="Times New Roman" panose="02020603050405020304" pitchFamily="18" charset="0"/>
              </a:rPr>
              <a:t>candidateSol</a:t>
            </a:r>
            <a:r>
              <a:rPr lang="en-US" altLang="en-US" sz="2400" i="1" dirty="0">
                <a:cs typeface="Times New Roman" panose="02020603050405020304" pitchFamily="18" charset="0"/>
              </a:rPr>
              <a:t>;</a:t>
            </a:r>
            <a:endParaRPr lang="en-US" altLang="en-US" sz="2400" dirty="0">
              <a:cs typeface="Times New Roman" panose="02020603050405020304" pitchFamily="18" charset="0"/>
            </a:endParaRPr>
          </a:p>
          <a:p>
            <a:pPr>
              <a:lnSpc>
                <a:spcPct val="100000"/>
              </a:lnSpc>
              <a:spcBef>
                <a:spcPct val="10000"/>
              </a:spcBef>
              <a:buFont typeface="Wingdings" panose="05000000000000000000" pitchFamily="2" charset="2"/>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temp</a:t>
            </a:r>
            <a:r>
              <a:rPr lang="en-US" altLang="en-US" sz="2400" dirty="0">
                <a:cs typeface="Times New Roman" panose="02020603050405020304" pitchFamily="18" charset="0"/>
              </a:rPr>
              <a:t> = SCHEDULE(</a:t>
            </a:r>
            <a:r>
              <a:rPr lang="en-US" altLang="en-US" sz="2400" i="1" dirty="0">
                <a:cs typeface="Times New Roman" panose="02020603050405020304" pitchFamily="18" charset="0"/>
              </a:rPr>
              <a:t>temp</a:t>
            </a:r>
            <a:r>
              <a:rPr lang="en-US" altLang="en-US" sz="2400" dirty="0">
                <a:cs typeface="Times New Roman" panose="02020603050405020304" pitchFamily="18" charset="0"/>
              </a:rPr>
              <a:t>);</a:t>
            </a:r>
          </a:p>
          <a:p>
            <a:pPr>
              <a:lnSpc>
                <a:spcPct val="100000"/>
              </a:lnSpc>
              <a:spcBef>
                <a:spcPct val="10000"/>
              </a:spcBef>
              <a:buFont typeface="Wingdings" panose="05000000000000000000" pitchFamily="2" charset="2"/>
              <a:buNone/>
            </a:pPr>
            <a:r>
              <a:rPr lang="en-US" altLang="en-US" sz="2400" b="1" dirty="0">
                <a:cs typeface="Times New Roman" panose="02020603050405020304" pitchFamily="18" charset="0"/>
              </a:rPr>
              <a:t>End</a:t>
            </a:r>
          </a:p>
          <a:p>
            <a:pPr>
              <a:lnSpc>
                <a:spcPct val="100000"/>
              </a:lnSpc>
              <a:spcBef>
                <a:spcPct val="10000"/>
              </a:spcBef>
              <a:buFont typeface="Wingdings" panose="05000000000000000000" pitchFamily="2" charset="2"/>
              <a:buNone/>
            </a:pPr>
            <a:endParaRPr lang="en-US" altLang="en-US" sz="3200" dirty="0"/>
          </a:p>
        </p:txBody>
      </p:sp>
      <p:sp>
        <p:nvSpPr>
          <p:cNvPr id="36868" name="Rectangle 4">
            <a:extLst>
              <a:ext uri="{FF2B5EF4-FFF2-40B4-BE49-F238E27FC236}">
                <a16:creationId xmlns:a16="http://schemas.microsoft.com/office/drawing/2014/main" id="{948F4D6F-78BF-04CA-1ED7-6FE40E86E126}"/>
              </a:ext>
            </a:extLst>
          </p:cNvPr>
          <p:cNvSpPr>
            <a:spLocks noChangeArrowheads="1"/>
          </p:cNvSpPr>
          <p:nvPr/>
        </p:nvSpPr>
        <p:spPr bwMode="auto">
          <a:xfrm>
            <a:off x="4876800" y="5638800"/>
            <a:ext cx="3994684"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SzTx/>
              <a:buFontTx/>
              <a:buNone/>
            </a:pPr>
            <a:r>
              <a:rPr lang="en-US" altLang="en-US" sz="2000" b="0" dirty="0">
                <a:solidFill>
                  <a:srgbClr val="C00000"/>
                </a:solidFill>
              </a:rPr>
              <a:t>What happens when </a:t>
            </a:r>
            <a:r>
              <a:rPr lang="en-US" altLang="en-US" sz="2000" b="0" i="1" dirty="0">
                <a:solidFill>
                  <a:srgbClr val="C00000"/>
                </a:solidFill>
              </a:rPr>
              <a:t>temp</a:t>
            </a:r>
            <a:r>
              <a:rPr lang="en-US" altLang="en-US" sz="2000" b="0" dirty="0">
                <a:solidFill>
                  <a:srgbClr val="C00000"/>
                </a:solidFill>
              </a:rPr>
              <a:t> = +</a:t>
            </a:r>
            <a:r>
              <a:rPr lang="en-US" altLang="en-US" sz="2000" b="0" dirty="0">
                <a:solidFill>
                  <a:srgbClr val="C00000"/>
                </a:solidFill>
                <a:sym typeface="Symbol" panose="05050102010706020507" pitchFamily="18" charset="2"/>
              </a:rPr>
              <a:t> ?</a:t>
            </a:r>
          </a:p>
          <a:p>
            <a:pPr>
              <a:lnSpc>
                <a:spcPct val="100000"/>
              </a:lnSpc>
              <a:spcBef>
                <a:spcPct val="0"/>
              </a:spcBef>
              <a:buClrTx/>
              <a:buSzTx/>
              <a:buFontTx/>
              <a:buNone/>
            </a:pPr>
            <a:r>
              <a:rPr lang="en-US" altLang="en-US" sz="2000" b="0" dirty="0">
                <a:solidFill>
                  <a:srgbClr val="C00000"/>
                </a:solidFill>
              </a:rPr>
              <a:t>What happens when </a:t>
            </a:r>
            <a:r>
              <a:rPr lang="en-US" altLang="en-US" sz="2000" b="0" i="1" dirty="0">
                <a:solidFill>
                  <a:srgbClr val="C00000"/>
                </a:solidFill>
              </a:rPr>
              <a:t>temp</a:t>
            </a:r>
            <a:r>
              <a:rPr lang="en-US" altLang="en-US" sz="2000" b="0" dirty="0">
                <a:solidFill>
                  <a:srgbClr val="C00000"/>
                </a:solidFill>
              </a:rPr>
              <a:t> = 0 ?</a:t>
            </a:r>
          </a:p>
        </p:txBody>
      </p:sp>
      <p:sp>
        <p:nvSpPr>
          <p:cNvPr id="3" name="Footer Placeholder 2">
            <a:extLst>
              <a:ext uri="{FF2B5EF4-FFF2-40B4-BE49-F238E27FC236}">
                <a16:creationId xmlns:a16="http://schemas.microsoft.com/office/drawing/2014/main" id="{A1C08503-9D68-1499-DA5E-66AE899F604A}"/>
              </a:ext>
            </a:extLst>
          </p:cNvPr>
          <p:cNvSpPr txBox="1">
            <a:spLocks/>
          </p:cNvSpPr>
          <p:nvPr/>
        </p:nvSpPr>
        <p:spPr>
          <a:xfrm>
            <a:off x="314529" y="661009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AEB926D-DAD4-5D36-5DEF-546A70AD070A}"/>
              </a:ext>
            </a:extLst>
          </p:cNvPr>
          <p:cNvSpPr>
            <a:spLocks noGrp="1" noChangeArrowheads="1"/>
          </p:cNvSpPr>
          <p:nvPr>
            <p:ph type="title"/>
          </p:nvPr>
        </p:nvSpPr>
        <p:spPr/>
        <p:txBody>
          <a:bodyPr/>
          <a:lstStyle/>
          <a:p>
            <a:r>
              <a:rPr lang="en-US" altLang="en-US"/>
              <a:t>Simulated Annealing Facts</a:t>
            </a:r>
          </a:p>
        </p:txBody>
      </p:sp>
      <p:sp>
        <p:nvSpPr>
          <p:cNvPr id="38915" name="Rectangle 3">
            <a:extLst>
              <a:ext uri="{FF2B5EF4-FFF2-40B4-BE49-F238E27FC236}">
                <a16:creationId xmlns:a16="http://schemas.microsoft.com/office/drawing/2014/main" id="{8535031B-A05F-23DC-9F07-C0D92327C027}"/>
              </a:ext>
            </a:extLst>
          </p:cNvPr>
          <p:cNvSpPr>
            <a:spLocks noGrp="1" noChangeArrowheads="1"/>
          </p:cNvSpPr>
          <p:nvPr>
            <p:ph type="body" sz="quarter" idx="11"/>
          </p:nvPr>
        </p:nvSpPr>
        <p:spPr>
          <a:xfrm>
            <a:off x="0" y="784863"/>
            <a:ext cx="4848225" cy="5704837"/>
          </a:xfrm>
        </p:spPr>
        <p:txBody>
          <a:bodyPr/>
          <a:lstStyle/>
          <a:p>
            <a:pPr>
              <a:lnSpc>
                <a:spcPct val="100000"/>
              </a:lnSpc>
              <a:spcBef>
                <a:spcPts val="200"/>
              </a:spcBef>
            </a:pPr>
            <a:r>
              <a:rPr lang="en-US" altLang="en-US" sz="2000" dirty="0"/>
              <a:t>NEIGHBOR(solution) defines a </a:t>
            </a:r>
            <a:r>
              <a:rPr lang="en-US" altLang="en-US" sz="2000" b="1" dirty="0"/>
              <a:t>topology</a:t>
            </a:r>
            <a:r>
              <a:rPr lang="en-US" altLang="en-US" sz="2000" dirty="0"/>
              <a:t> over all solutions in the solution space</a:t>
            </a:r>
          </a:p>
          <a:p>
            <a:pPr>
              <a:lnSpc>
                <a:spcPct val="100000"/>
              </a:lnSpc>
              <a:spcBef>
                <a:spcPts val="200"/>
              </a:spcBef>
            </a:pPr>
            <a:r>
              <a:rPr lang="en-US" altLang="en-US" sz="2000" dirty="0"/>
              <a:t>At a </a:t>
            </a:r>
            <a:r>
              <a:rPr lang="en-US" altLang="en-US" sz="2000" b="1" dirty="0"/>
              <a:t>fixed</a:t>
            </a:r>
            <a:r>
              <a:rPr lang="en-US" altLang="en-US" sz="2000" dirty="0"/>
              <a:t> value of </a:t>
            </a:r>
            <a:r>
              <a:rPr lang="en-US" altLang="en-US" sz="2000" b="1" i="1" dirty="0"/>
              <a:t>temp</a:t>
            </a:r>
            <a:r>
              <a:rPr lang="en-US" altLang="en-US" sz="2000" dirty="0"/>
              <a:t>, SA behavior corresponds to a </a:t>
            </a:r>
            <a:r>
              <a:rPr lang="en-US" altLang="en-US" sz="2000" i="1" dirty="0"/>
              <a:t>homogeneous Markov chain</a:t>
            </a:r>
          </a:p>
          <a:p>
            <a:pPr lvl="1">
              <a:lnSpc>
                <a:spcPct val="100000"/>
              </a:lnSpc>
              <a:spcBef>
                <a:spcPts val="200"/>
              </a:spcBef>
            </a:pPr>
            <a:r>
              <a:rPr lang="en-US" altLang="en-US" sz="1800" dirty="0"/>
              <a:t>Matrix of transition probabilities between states</a:t>
            </a:r>
          </a:p>
          <a:p>
            <a:pPr>
              <a:lnSpc>
                <a:spcPct val="100000"/>
              </a:lnSpc>
              <a:spcBef>
                <a:spcPts val="200"/>
              </a:spcBef>
            </a:pPr>
            <a:r>
              <a:rPr lang="en-US" altLang="en-US" sz="2000" dirty="0"/>
              <a:t>Steady-state (= equilibrium) probability of the Markov chain being in state A is proportional to e</a:t>
            </a:r>
            <a:r>
              <a:rPr lang="en-US" altLang="en-US" sz="2000" baseline="30000" dirty="0"/>
              <a:t>(-cost(A)/</a:t>
            </a:r>
            <a:r>
              <a:rPr lang="en-US" altLang="en-US" sz="2000" i="1" baseline="30000" dirty="0"/>
              <a:t>temp</a:t>
            </a:r>
            <a:r>
              <a:rPr lang="en-US" altLang="en-US" sz="2000" baseline="30000" dirty="0"/>
              <a:t>)</a:t>
            </a:r>
          </a:p>
          <a:p>
            <a:pPr lvl="1">
              <a:lnSpc>
                <a:spcPct val="100000"/>
              </a:lnSpc>
              <a:spcBef>
                <a:spcPts val="200"/>
              </a:spcBef>
            </a:pPr>
            <a:r>
              <a:rPr lang="en-US" altLang="en-US" sz="1800" dirty="0"/>
              <a:t>When temp </a:t>
            </a:r>
            <a:r>
              <a:rPr lang="en-US" altLang="en-US" sz="1800" dirty="0">
                <a:sym typeface="Wingdings" panose="05000000000000000000" pitchFamily="2" charset="2"/>
              </a:rPr>
              <a:t> 0, exponentially more likely to be in the global optimum state</a:t>
            </a:r>
          </a:p>
          <a:p>
            <a:pPr lvl="1">
              <a:lnSpc>
                <a:spcPct val="100000"/>
              </a:lnSpc>
              <a:spcBef>
                <a:spcPts val="200"/>
              </a:spcBef>
            </a:pPr>
            <a:r>
              <a:rPr lang="en-US" altLang="en-US" sz="1800" dirty="0">
                <a:sym typeface="Wingdings" panose="05000000000000000000" pitchFamily="2" charset="2"/>
              </a:rPr>
              <a:t>“SA is optimal” (in the limit of ‘infinite time’)</a:t>
            </a:r>
          </a:p>
          <a:p>
            <a:pPr lvl="1">
              <a:lnSpc>
                <a:spcPct val="100000"/>
              </a:lnSpc>
              <a:spcBef>
                <a:spcPts val="200"/>
              </a:spcBef>
            </a:pPr>
            <a:r>
              <a:rPr lang="en-US" altLang="en-US" sz="1800" dirty="0">
                <a:sym typeface="Wingdings" panose="05000000000000000000" pitchFamily="2" charset="2"/>
              </a:rPr>
              <a:t>Of course, we spend only a finite amount of time (#moves) at any temperature value</a:t>
            </a:r>
          </a:p>
          <a:p>
            <a:pPr lvl="1">
              <a:lnSpc>
                <a:spcPct val="100000"/>
              </a:lnSpc>
              <a:spcBef>
                <a:spcPts val="200"/>
              </a:spcBef>
            </a:pPr>
            <a:r>
              <a:rPr lang="en-US" altLang="en-US" sz="1800" b="1" i="1" dirty="0">
                <a:solidFill>
                  <a:schemeClr val="accent2"/>
                </a:solidFill>
                <a:sym typeface="Wingdings" panose="05000000000000000000" pitchFamily="2" charset="2"/>
              </a:rPr>
              <a:t>Is cooling the best strategy with finite time?</a:t>
            </a:r>
            <a:r>
              <a:rPr lang="en-US" altLang="en-US" sz="1800" dirty="0">
                <a:sym typeface="Wingdings" panose="05000000000000000000" pitchFamily="2" charset="2"/>
              </a:rPr>
              <a:t>  See Boese/Kahng, 1993 [</a:t>
            </a:r>
            <a:r>
              <a:rPr lang="en-US" altLang="en-US" sz="1800" dirty="0">
                <a:sym typeface="Wingdings" panose="05000000000000000000" pitchFamily="2" charset="2"/>
                <a:hlinkClick r:id="rId3"/>
              </a:rPr>
              <a:t>link</a:t>
            </a:r>
            <a:r>
              <a:rPr lang="en-US" altLang="en-US" sz="1800" dirty="0">
                <a:sym typeface="Wingdings" panose="05000000000000000000" pitchFamily="2" charset="2"/>
              </a:rPr>
              <a:t>] [</a:t>
            </a:r>
            <a:r>
              <a:rPr lang="en-US" altLang="en-US" sz="1800" dirty="0">
                <a:sym typeface="Wingdings" panose="05000000000000000000" pitchFamily="2" charset="2"/>
                <a:hlinkClick r:id="rId4"/>
              </a:rPr>
              <a:t>link</a:t>
            </a:r>
            <a:r>
              <a:rPr lang="en-US" altLang="en-US" sz="1800" dirty="0">
                <a:sym typeface="Wingdings" panose="05000000000000000000" pitchFamily="2" charset="2"/>
              </a:rPr>
              <a:t>]</a:t>
            </a:r>
          </a:p>
        </p:txBody>
      </p:sp>
      <p:sp>
        <p:nvSpPr>
          <p:cNvPr id="38916" name="AutoShape 6">
            <a:extLst>
              <a:ext uri="{FF2B5EF4-FFF2-40B4-BE49-F238E27FC236}">
                <a16:creationId xmlns:a16="http://schemas.microsoft.com/office/drawing/2014/main" id="{D8FD2844-7E4A-C463-D85D-8336E30DAD79}"/>
              </a:ext>
            </a:extLst>
          </p:cNvPr>
          <p:cNvSpPr>
            <a:spLocks noChangeAspect="1" noChangeArrowheads="1" noTextEdit="1"/>
          </p:cNvSpPr>
          <p:nvPr/>
        </p:nvSpPr>
        <p:spPr bwMode="auto">
          <a:xfrm>
            <a:off x="4642338" y="1453663"/>
            <a:ext cx="45720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38917" name="Freeform 8">
            <a:extLst>
              <a:ext uri="{FF2B5EF4-FFF2-40B4-BE49-F238E27FC236}">
                <a16:creationId xmlns:a16="http://schemas.microsoft.com/office/drawing/2014/main" id="{337C9227-8496-D7F2-07C3-7B773127D85C}"/>
              </a:ext>
            </a:extLst>
          </p:cNvPr>
          <p:cNvSpPr>
            <a:spLocks/>
          </p:cNvSpPr>
          <p:nvPr/>
        </p:nvSpPr>
        <p:spPr bwMode="auto">
          <a:xfrm>
            <a:off x="4799501" y="1780688"/>
            <a:ext cx="4125912" cy="3068638"/>
          </a:xfrm>
          <a:custGeom>
            <a:avLst/>
            <a:gdLst>
              <a:gd name="T0" fmla="*/ 2147483646 w 7795"/>
              <a:gd name="T1" fmla="*/ 2147483646 h 5799"/>
              <a:gd name="T2" fmla="*/ 2147483646 w 7795"/>
              <a:gd name="T3" fmla="*/ 2147483646 h 5799"/>
              <a:gd name="T4" fmla="*/ 2147483646 w 7795"/>
              <a:gd name="T5" fmla="*/ 2147483646 h 5799"/>
              <a:gd name="T6" fmla="*/ 2147483646 w 7795"/>
              <a:gd name="T7" fmla="*/ 2147483646 h 5799"/>
              <a:gd name="T8" fmla="*/ 2147483646 w 7795"/>
              <a:gd name="T9" fmla="*/ 2147483646 h 5799"/>
              <a:gd name="T10" fmla="*/ 2147483646 w 7795"/>
              <a:gd name="T11" fmla="*/ 2147483646 h 5799"/>
              <a:gd name="T12" fmla="*/ 2147483646 w 7795"/>
              <a:gd name="T13" fmla="*/ 2147483646 h 5799"/>
              <a:gd name="T14" fmla="*/ 2147483646 w 7795"/>
              <a:gd name="T15" fmla="*/ 2147483646 h 5799"/>
              <a:gd name="T16" fmla="*/ 2147483646 w 7795"/>
              <a:gd name="T17" fmla="*/ 2147483646 h 5799"/>
              <a:gd name="T18" fmla="*/ 2147483646 w 7795"/>
              <a:gd name="T19" fmla="*/ 2147483646 h 5799"/>
              <a:gd name="T20" fmla="*/ 2147483646 w 7795"/>
              <a:gd name="T21" fmla="*/ 2147483646 h 5799"/>
              <a:gd name="T22" fmla="*/ 2147483646 w 7795"/>
              <a:gd name="T23" fmla="*/ 2147483646 h 5799"/>
              <a:gd name="T24" fmla="*/ 2147483646 w 7795"/>
              <a:gd name="T25" fmla="*/ 2147483646 h 5799"/>
              <a:gd name="T26" fmla="*/ 2147483646 w 7795"/>
              <a:gd name="T27" fmla="*/ 2147483646 h 5799"/>
              <a:gd name="T28" fmla="*/ 2147483646 w 7795"/>
              <a:gd name="T29" fmla="*/ 2147483646 h 5799"/>
              <a:gd name="T30" fmla="*/ 2147483646 w 7795"/>
              <a:gd name="T31" fmla="*/ 2147483646 h 5799"/>
              <a:gd name="T32" fmla="*/ 2147483646 w 7795"/>
              <a:gd name="T33" fmla="*/ 2147483646 h 5799"/>
              <a:gd name="T34" fmla="*/ 2147483646 w 7795"/>
              <a:gd name="T35" fmla="*/ 2147483646 h 5799"/>
              <a:gd name="T36" fmla="*/ 2147483646 w 7795"/>
              <a:gd name="T37" fmla="*/ 2147483646 h 5799"/>
              <a:gd name="T38" fmla="*/ 2147483646 w 7795"/>
              <a:gd name="T39" fmla="*/ 2147483646 h 5799"/>
              <a:gd name="T40" fmla="*/ 2147483646 w 7795"/>
              <a:gd name="T41" fmla="*/ 2147483646 h 5799"/>
              <a:gd name="T42" fmla="*/ 2147483646 w 7795"/>
              <a:gd name="T43" fmla="*/ 2147483646 h 5799"/>
              <a:gd name="T44" fmla="*/ 2147483646 w 7795"/>
              <a:gd name="T45" fmla="*/ 2147483646 h 5799"/>
              <a:gd name="T46" fmla="*/ 2147483646 w 7795"/>
              <a:gd name="T47" fmla="*/ 2147483646 h 5799"/>
              <a:gd name="T48" fmla="*/ 2147483646 w 7795"/>
              <a:gd name="T49" fmla="*/ 2147483646 h 5799"/>
              <a:gd name="T50" fmla="*/ 2147483646 w 7795"/>
              <a:gd name="T51" fmla="*/ 2147483646 h 5799"/>
              <a:gd name="T52" fmla="*/ 2147483646 w 7795"/>
              <a:gd name="T53" fmla="*/ 2147483646 h 5799"/>
              <a:gd name="T54" fmla="*/ 2147483646 w 7795"/>
              <a:gd name="T55" fmla="*/ 2147483646 h 5799"/>
              <a:gd name="T56" fmla="*/ 2147483646 w 7795"/>
              <a:gd name="T57" fmla="*/ 2147483646 h 5799"/>
              <a:gd name="T58" fmla="*/ 2147483646 w 7795"/>
              <a:gd name="T59" fmla="*/ 2147483646 h 5799"/>
              <a:gd name="T60" fmla="*/ 2147483646 w 7795"/>
              <a:gd name="T61" fmla="*/ 2147483646 h 5799"/>
              <a:gd name="T62" fmla="*/ 2147483646 w 7795"/>
              <a:gd name="T63" fmla="*/ 2147483646 h 5799"/>
              <a:gd name="T64" fmla="*/ 2147483646 w 7795"/>
              <a:gd name="T65" fmla="*/ 2147483646 h 5799"/>
              <a:gd name="T66" fmla="*/ 2147483646 w 7795"/>
              <a:gd name="T67" fmla="*/ 2147483646 h 5799"/>
              <a:gd name="T68" fmla="*/ 2147483646 w 7795"/>
              <a:gd name="T69" fmla="*/ 2147483646 h 5799"/>
              <a:gd name="T70" fmla="*/ 2147483646 w 7795"/>
              <a:gd name="T71" fmla="*/ 2147483646 h 5799"/>
              <a:gd name="T72" fmla="*/ 2147483646 w 7795"/>
              <a:gd name="T73" fmla="*/ 2147483646 h 5799"/>
              <a:gd name="T74" fmla="*/ 2147483646 w 7795"/>
              <a:gd name="T75" fmla="*/ 2147483646 h 5799"/>
              <a:gd name="T76" fmla="*/ 2147483646 w 7795"/>
              <a:gd name="T77" fmla="*/ 2147483646 h 5799"/>
              <a:gd name="T78" fmla="*/ 2147483646 w 7795"/>
              <a:gd name="T79" fmla="*/ 2147483646 h 5799"/>
              <a:gd name="T80" fmla="*/ 2147483646 w 7795"/>
              <a:gd name="T81" fmla="*/ 2147483646 h 5799"/>
              <a:gd name="T82" fmla="*/ 2147483646 w 7795"/>
              <a:gd name="T83" fmla="*/ 2147483646 h 5799"/>
              <a:gd name="T84" fmla="*/ 2147483646 w 7795"/>
              <a:gd name="T85" fmla="*/ 2147483646 h 5799"/>
              <a:gd name="T86" fmla="*/ 2147483646 w 7795"/>
              <a:gd name="T87" fmla="*/ 2147483646 h 5799"/>
              <a:gd name="T88" fmla="*/ 2147483646 w 7795"/>
              <a:gd name="T89" fmla="*/ 2147483646 h 5799"/>
              <a:gd name="T90" fmla="*/ 2147483646 w 7795"/>
              <a:gd name="T91" fmla="*/ 2147483646 h 5799"/>
              <a:gd name="T92" fmla="*/ 2147483646 w 7795"/>
              <a:gd name="T93" fmla="*/ 2147483646 h 5799"/>
              <a:gd name="T94" fmla="*/ 2147483646 w 7795"/>
              <a:gd name="T95" fmla="*/ 2147483646 h 5799"/>
              <a:gd name="T96" fmla="*/ 2147483646 w 7795"/>
              <a:gd name="T97" fmla="*/ 2147483646 h 5799"/>
              <a:gd name="T98" fmla="*/ 2147483646 w 7795"/>
              <a:gd name="T99" fmla="*/ 2147483646 h 5799"/>
              <a:gd name="T100" fmla="*/ 2147483646 w 7795"/>
              <a:gd name="T101" fmla="*/ 2147483646 h 5799"/>
              <a:gd name="T102" fmla="*/ 2147483646 w 7795"/>
              <a:gd name="T103" fmla="*/ 2147483646 h 5799"/>
              <a:gd name="T104" fmla="*/ 2147483646 w 7795"/>
              <a:gd name="T105" fmla="*/ 2147483646 h 5799"/>
              <a:gd name="T106" fmla="*/ 2147483646 w 7795"/>
              <a:gd name="T107" fmla="*/ 2147483646 h 5799"/>
              <a:gd name="T108" fmla="*/ 2147483646 w 7795"/>
              <a:gd name="T109" fmla="*/ 2147483646 h 5799"/>
              <a:gd name="T110" fmla="*/ 2147483646 w 7795"/>
              <a:gd name="T111" fmla="*/ 2147483646 h 5799"/>
              <a:gd name="T112" fmla="*/ 2147483646 w 7795"/>
              <a:gd name="T113" fmla="*/ 2147483646 h 5799"/>
              <a:gd name="T114" fmla="*/ 2147483646 w 7795"/>
              <a:gd name="T115" fmla="*/ 2147483646 h 5799"/>
              <a:gd name="T116" fmla="*/ 2147483646 w 7795"/>
              <a:gd name="T117" fmla="*/ 2147483646 h 5799"/>
              <a:gd name="T118" fmla="*/ 2147483646 w 7795"/>
              <a:gd name="T119" fmla="*/ 2147483646 h 5799"/>
              <a:gd name="T120" fmla="*/ 2147483646 w 7795"/>
              <a:gd name="T121" fmla="*/ 2147483646 h 5799"/>
              <a:gd name="T122" fmla="*/ 2147483646 w 7795"/>
              <a:gd name="T123" fmla="*/ 2147483646 h 57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95" h="5799">
                <a:moveTo>
                  <a:pt x="1" y="452"/>
                </a:moveTo>
                <a:lnTo>
                  <a:pt x="1" y="438"/>
                </a:lnTo>
                <a:lnTo>
                  <a:pt x="3" y="425"/>
                </a:lnTo>
                <a:lnTo>
                  <a:pt x="3" y="412"/>
                </a:lnTo>
                <a:lnTo>
                  <a:pt x="3" y="400"/>
                </a:lnTo>
                <a:lnTo>
                  <a:pt x="3" y="388"/>
                </a:lnTo>
                <a:lnTo>
                  <a:pt x="4" y="376"/>
                </a:lnTo>
                <a:lnTo>
                  <a:pt x="4" y="366"/>
                </a:lnTo>
                <a:lnTo>
                  <a:pt x="4" y="357"/>
                </a:lnTo>
                <a:lnTo>
                  <a:pt x="4" y="348"/>
                </a:lnTo>
                <a:lnTo>
                  <a:pt x="4" y="338"/>
                </a:lnTo>
                <a:lnTo>
                  <a:pt x="4" y="331"/>
                </a:lnTo>
                <a:lnTo>
                  <a:pt x="5" y="323"/>
                </a:lnTo>
                <a:lnTo>
                  <a:pt x="5" y="316"/>
                </a:lnTo>
                <a:lnTo>
                  <a:pt x="5" y="310"/>
                </a:lnTo>
                <a:lnTo>
                  <a:pt x="5" y="303"/>
                </a:lnTo>
                <a:lnTo>
                  <a:pt x="5" y="298"/>
                </a:lnTo>
                <a:lnTo>
                  <a:pt x="5" y="293"/>
                </a:lnTo>
                <a:lnTo>
                  <a:pt x="5" y="287"/>
                </a:lnTo>
                <a:lnTo>
                  <a:pt x="5" y="284"/>
                </a:lnTo>
                <a:lnTo>
                  <a:pt x="5" y="280"/>
                </a:lnTo>
                <a:lnTo>
                  <a:pt x="5" y="277"/>
                </a:lnTo>
                <a:lnTo>
                  <a:pt x="5" y="273"/>
                </a:lnTo>
                <a:lnTo>
                  <a:pt x="4" y="270"/>
                </a:lnTo>
                <a:lnTo>
                  <a:pt x="4" y="269"/>
                </a:lnTo>
                <a:lnTo>
                  <a:pt x="4" y="267"/>
                </a:lnTo>
                <a:lnTo>
                  <a:pt x="4" y="265"/>
                </a:lnTo>
                <a:lnTo>
                  <a:pt x="4" y="264"/>
                </a:lnTo>
                <a:lnTo>
                  <a:pt x="3" y="264"/>
                </a:lnTo>
                <a:lnTo>
                  <a:pt x="3" y="267"/>
                </a:lnTo>
                <a:lnTo>
                  <a:pt x="3" y="269"/>
                </a:lnTo>
                <a:lnTo>
                  <a:pt x="3" y="273"/>
                </a:lnTo>
                <a:lnTo>
                  <a:pt x="1" y="278"/>
                </a:lnTo>
                <a:lnTo>
                  <a:pt x="1" y="284"/>
                </a:lnTo>
                <a:lnTo>
                  <a:pt x="1" y="290"/>
                </a:lnTo>
                <a:lnTo>
                  <a:pt x="1" y="297"/>
                </a:lnTo>
                <a:lnTo>
                  <a:pt x="0" y="304"/>
                </a:lnTo>
                <a:lnTo>
                  <a:pt x="0" y="312"/>
                </a:lnTo>
                <a:lnTo>
                  <a:pt x="0" y="320"/>
                </a:lnTo>
                <a:lnTo>
                  <a:pt x="0" y="336"/>
                </a:lnTo>
                <a:lnTo>
                  <a:pt x="0" y="353"/>
                </a:lnTo>
                <a:lnTo>
                  <a:pt x="1" y="361"/>
                </a:lnTo>
                <a:lnTo>
                  <a:pt x="1" y="368"/>
                </a:lnTo>
                <a:lnTo>
                  <a:pt x="3" y="379"/>
                </a:lnTo>
                <a:lnTo>
                  <a:pt x="3" y="389"/>
                </a:lnTo>
                <a:lnTo>
                  <a:pt x="4" y="398"/>
                </a:lnTo>
                <a:lnTo>
                  <a:pt x="6" y="406"/>
                </a:lnTo>
                <a:lnTo>
                  <a:pt x="8" y="414"/>
                </a:lnTo>
                <a:lnTo>
                  <a:pt x="9" y="422"/>
                </a:lnTo>
                <a:lnTo>
                  <a:pt x="12" y="429"/>
                </a:lnTo>
                <a:lnTo>
                  <a:pt x="14" y="434"/>
                </a:lnTo>
                <a:lnTo>
                  <a:pt x="17" y="439"/>
                </a:lnTo>
                <a:lnTo>
                  <a:pt x="19" y="443"/>
                </a:lnTo>
                <a:lnTo>
                  <a:pt x="23" y="447"/>
                </a:lnTo>
                <a:lnTo>
                  <a:pt x="26" y="451"/>
                </a:lnTo>
                <a:lnTo>
                  <a:pt x="30" y="453"/>
                </a:lnTo>
                <a:lnTo>
                  <a:pt x="33" y="455"/>
                </a:lnTo>
                <a:lnTo>
                  <a:pt x="36" y="457"/>
                </a:lnTo>
                <a:lnTo>
                  <a:pt x="40" y="457"/>
                </a:lnTo>
                <a:lnTo>
                  <a:pt x="44" y="459"/>
                </a:lnTo>
                <a:lnTo>
                  <a:pt x="50" y="459"/>
                </a:lnTo>
                <a:lnTo>
                  <a:pt x="53" y="459"/>
                </a:lnTo>
                <a:lnTo>
                  <a:pt x="59" y="457"/>
                </a:lnTo>
                <a:lnTo>
                  <a:pt x="63" y="457"/>
                </a:lnTo>
                <a:lnTo>
                  <a:pt x="68" y="456"/>
                </a:lnTo>
                <a:lnTo>
                  <a:pt x="73" y="453"/>
                </a:lnTo>
                <a:lnTo>
                  <a:pt x="78" y="451"/>
                </a:lnTo>
                <a:lnTo>
                  <a:pt x="83" y="448"/>
                </a:lnTo>
                <a:lnTo>
                  <a:pt x="89" y="445"/>
                </a:lnTo>
                <a:lnTo>
                  <a:pt x="99" y="439"/>
                </a:lnTo>
                <a:lnTo>
                  <a:pt x="111" y="431"/>
                </a:lnTo>
                <a:lnTo>
                  <a:pt x="123" y="423"/>
                </a:lnTo>
                <a:lnTo>
                  <a:pt x="136" y="414"/>
                </a:lnTo>
                <a:lnTo>
                  <a:pt x="149" y="404"/>
                </a:lnTo>
                <a:lnTo>
                  <a:pt x="161" y="393"/>
                </a:lnTo>
                <a:lnTo>
                  <a:pt x="174" y="383"/>
                </a:lnTo>
                <a:lnTo>
                  <a:pt x="201" y="362"/>
                </a:lnTo>
                <a:lnTo>
                  <a:pt x="214" y="350"/>
                </a:lnTo>
                <a:lnTo>
                  <a:pt x="228" y="340"/>
                </a:lnTo>
                <a:lnTo>
                  <a:pt x="241" y="331"/>
                </a:lnTo>
                <a:lnTo>
                  <a:pt x="255" y="321"/>
                </a:lnTo>
                <a:lnTo>
                  <a:pt x="269" y="312"/>
                </a:lnTo>
                <a:lnTo>
                  <a:pt x="282" y="304"/>
                </a:lnTo>
                <a:lnTo>
                  <a:pt x="295" y="298"/>
                </a:lnTo>
                <a:lnTo>
                  <a:pt x="302" y="295"/>
                </a:lnTo>
                <a:lnTo>
                  <a:pt x="308" y="293"/>
                </a:lnTo>
                <a:lnTo>
                  <a:pt x="315" y="290"/>
                </a:lnTo>
                <a:lnTo>
                  <a:pt x="321" y="287"/>
                </a:lnTo>
                <a:lnTo>
                  <a:pt x="326" y="286"/>
                </a:lnTo>
                <a:lnTo>
                  <a:pt x="333" y="285"/>
                </a:lnTo>
                <a:lnTo>
                  <a:pt x="341" y="285"/>
                </a:lnTo>
                <a:lnTo>
                  <a:pt x="349" y="285"/>
                </a:lnTo>
                <a:lnTo>
                  <a:pt x="356" y="285"/>
                </a:lnTo>
                <a:lnTo>
                  <a:pt x="363" y="286"/>
                </a:lnTo>
                <a:lnTo>
                  <a:pt x="371" y="287"/>
                </a:lnTo>
                <a:lnTo>
                  <a:pt x="379" y="289"/>
                </a:lnTo>
                <a:lnTo>
                  <a:pt x="385" y="291"/>
                </a:lnTo>
                <a:lnTo>
                  <a:pt x="392" y="294"/>
                </a:lnTo>
                <a:lnTo>
                  <a:pt x="399" y="297"/>
                </a:lnTo>
                <a:lnTo>
                  <a:pt x="406" y="299"/>
                </a:lnTo>
                <a:lnTo>
                  <a:pt x="419" y="307"/>
                </a:lnTo>
                <a:lnTo>
                  <a:pt x="432" y="315"/>
                </a:lnTo>
                <a:lnTo>
                  <a:pt x="445" y="323"/>
                </a:lnTo>
                <a:lnTo>
                  <a:pt x="457" y="332"/>
                </a:lnTo>
                <a:lnTo>
                  <a:pt x="470" y="340"/>
                </a:lnTo>
                <a:lnTo>
                  <a:pt x="482" y="348"/>
                </a:lnTo>
                <a:lnTo>
                  <a:pt x="493" y="354"/>
                </a:lnTo>
                <a:lnTo>
                  <a:pt x="500" y="358"/>
                </a:lnTo>
                <a:lnTo>
                  <a:pt x="505" y="361"/>
                </a:lnTo>
                <a:lnTo>
                  <a:pt x="512" y="363"/>
                </a:lnTo>
                <a:lnTo>
                  <a:pt x="517" y="365"/>
                </a:lnTo>
                <a:lnTo>
                  <a:pt x="523" y="366"/>
                </a:lnTo>
                <a:lnTo>
                  <a:pt x="529" y="367"/>
                </a:lnTo>
                <a:lnTo>
                  <a:pt x="535" y="368"/>
                </a:lnTo>
                <a:lnTo>
                  <a:pt x="542" y="368"/>
                </a:lnTo>
                <a:lnTo>
                  <a:pt x="546" y="368"/>
                </a:lnTo>
                <a:lnTo>
                  <a:pt x="551" y="367"/>
                </a:lnTo>
                <a:lnTo>
                  <a:pt x="555" y="366"/>
                </a:lnTo>
                <a:lnTo>
                  <a:pt x="560" y="365"/>
                </a:lnTo>
                <a:lnTo>
                  <a:pt x="569" y="362"/>
                </a:lnTo>
                <a:lnTo>
                  <a:pt x="578" y="357"/>
                </a:lnTo>
                <a:lnTo>
                  <a:pt x="587" y="351"/>
                </a:lnTo>
                <a:lnTo>
                  <a:pt x="597" y="344"/>
                </a:lnTo>
                <a:lnTo>
                  <a:pt x="606" y="336"/>
                </a:lnTo>
                <a:lnTo>
                  <a:pt x="615" y="328"/>
                </a:lnTo>
                <a:lnTo>
                  <a:pt x="624" y="317"/>
                </a:lnTo>
                <a:lnTo>
                  <a:pt x="633" y="308"/>
                </a:lnTo>
                <a:lnTo>
                  <a:pt x="642" y="297"/>
                </a:lnTo>
                <a:lnTo>
                  <a:pt x="651" y="285"/>
                </a:lnTo>
                <a:lnTo>
                  <a:pt x="661" y="273"/>
                </a:lnTo>
                <a:lnTo>
                  <a:pt x="670" y="261"/>
                </a:lnTo>
                <a:lnTo>
                  <a:pt x="679" y="248"/>
                </a:lnTo>
                <a:lnTo>
                  <a:pt x="688" y="234"/>
                </a:lnTo>
                <a:lnTo>
                  <a:pt x="706" y="208"/>
                </a:lnTo>
                <a:lnTo>
                  <a:pt x="723" y="180"/>
                </a:lnTo>
                <a:lnTo>
                  <a:pt x="742" y="153"/>
                </a:lnTo>
                <a:lnTo>
                  <a:pt x="760" y="125"/>
                </a:lnTo>
                <a:lnTo>
                  <a:pt x="769" y="112"/>
                </a:lnTo>
                <a:lnTo>
                  <a:pt x="777" y="101"/>
                </a:lnTo>
                <a:lnTo>
                  <a:pt x="786" y="89"/>
                </a:lnTo>
                <a:lnTo>
                  <a:pt x="795" y="77"/>
                </a:lnTo>
                <a:lnTo>
                  <a:pt x="803" y="65"/>
                </a:lnTo>
                <a:lnTo>
                  <a:pt x="812" y="56"/>
                </a:lnTo>
                <a:lnTo>
                  <a:pt x="821" y="46"/>
                </a:lnTo>
                <a:lnTo>
                  <a:pt x="829" y="38"/>
                </a:lnTo>
                <a:lnTo>
                  <a:pt x="838" y="30"/>
                </a:lnTo>
                <a:lnTo>
                  <a:pt x="847" y="22"/>
                </a:lnTo>
                <a:lnTo>
                  <a:pt x="856" y="16"/>
                </a:lnTo>
                <a:lnTo>
                  <a:pt x="866" y="11"/>
                </a:lnTo>
                <a:lnTo>
                  <a:pt x="875" y="7"/>
                </a:lnTo>
                <a:lnTo>
                  <a:pt x="884" y="4"/>
                </a:lnTo>
                <a:lnTo>
                  <a:pt x="893" y="1"/>
                </a:lnTo>
                <a:lnTo>
                  <a:pt x="901" y="0"/>
                </a:lnTo>
                <a:lnTo>
                  <a:pt x="910" y="0"/>
                </a:lnTo>
                <a:lnTo>
                  <a:pt x="918" y="1"/>
                </a:lnTo>
                <a:lnTo>
                  <a:pt x="927" y="3"/>
                </a:lnTo>
                <a:lnTo>
                  <a:pt x="935" y="5"/>
                </a:lnTo>
                <a:lnTo>
                  <a:pt x="943" y="9"/>
                </a:lnTo>
                <a:lnTo>
                  <a:pt x="952" y="14"/>
                </a:lnTo>
                <a:lnTo>
                  <a:pt x="960" y="20"/>
                </a:lnTo>
                <a:lnTo>
                  <a:pt x="967" y="26"/>
                </a:lnTo>
                <a:lnTo>
                  <a:pt x="975" y="34"/>
                </a:lnTo>
                <a:lnTo>
                  <a:pt x="983" y="42"/>
                </a:lnTo>
                <a:lnTo>
                  <a:pt x="990" y="51"/>
                </a:lnTo>
                <a:lnTo>
                  <a:pt x="997" y="61"/>
                </a:lnTo>
                <a:lnTo>
                  <a:pt x="1005" y="72"/>
                </a:lnTo>
                <a:lnTo>
                  <a:pt x="1012" y="84"/>
                </a:lnTo>
                <a:lnTo>
                  <a:pt x="1018" y="97"/>
                </a:lnTo>
                <a:lnTo>
                  <a:pt x="1026" y="110"/>
                </a:lnTo>
                <a:lnTo>
                  <a:pt x="1033" y="124"/>
                </a:lnTo>
                <a:lnTo>
                  <a:pt x="1039" y="140"/>
                </a:lnTo>
                <a:lnTo>
                  <a:pt x="1046" y="156"/>
                </a:lnTo>
                <a:lnTo>
                  <a:pt x="1051" y="173"/>
                </a:lnTo>
                <a:lnTo>
                  <a:pt x="1058" y="191"/>
                </a:lnTo>
                <a:lnTo>
                  <a:pt x="1063" y="209"/>
                </a:lnTo>
                <a:lnTo>
                  <a:pt x="1069" y="229"/>
                </a:lnTo>
                <a:lnTo>
                  <a:pt x="1075" y="248"/>
                </a:lnTo>
                <a:lnTo>
                  <a:pt x="1080" y="268"/>
                </a:lnTo>
                <a:lnTo>
                  <a:pt x="1084" y="287"/>
                </a:lnTo>
                <a:lnTo>
                  <a:pt x="1089" y="307"/>
                </a:lnTo>
                <a:lnTo>
                  <a:pt x="1093" y="328"/>
                </a:lnTo>
                <a:lnTo>
                  <a:pt x="1098" y="349"/>
                </a:lnTo>
                <a:lnTo>
                  <a:pt x="1102" y="370"/>
                </a:lnTo>
                <a:lnTo>
                  <a:pt x="1106" y="392"/>
                </a:lnTo>
                <a:lnTo>
                  <a:pt x="1110" y="414"/>
                </a:lnTo>
                <a:lnTo>
                  <a:pt x="1116" y="459"/>
                </a:lnTo>
                <a:lnTo>
                  <a:pt x="1124" y="506"/>
                </a:lnTo>
                <a:lnTo>
                  <a:pt x="1129" y="551"/>
                </a:lnTo>
                <a:lnTo>
                  <a:pt x="1136" y="600"/>
                </a:lnTo>
                <a:lnTo>
                  <a:pt x="1141" y="647"/>
                </a:lnTo>
                <a:lnTo>
                  <a:pt x="1145" y="692"/>
                </a:lnTo>
                <a:lnTo>
                  <a:pt x="1149" y="739"/>
                </a:lnTo>
                <a:lnTo>
                  <a:pt x="1152" y="762"/>
                </a:lnTo>
                <a:lnTo>
                  <a:pt x="1153" y="784"/>
                </a:lnTo>
                <a:lnTo>
                  <a:pt x="1154" y="806"/>
                </a:lnTo>
                <a:lnTo>
                  <a:pt x="1155" y="827"/>
                </a:lnTo>
                <a:lnTo>
                  <a:pt x="1157" y="849"/>
                </a:lnTo>
                <a:lnTo>
                  <a:pt x="1158" y="870"/>
                </a:lnTo>
                <a:lnTo>
                  <a:pt x="1159" y="890"/>
                </a:lnTo>
                <a:lnTo>
                  <a:pt x="1161" y="909"/>
                </a:lnTo>
                <a:lnTo>
                  <a:pt x="1161" y="929"/>
                </a:lnTo>
                <a:lnTo>
                  <a:pt x="1162" y="947"/>
                </a:lnTo>
                <a:lnTo>
                  <a:pt x="1162" y="967"/>
                </a:lnTo>
                <a:lnTo>
                  <a:pt x="1163" y="986"/>
                </a:lnTo>
                <a:lnTo>
                  <a:pt x="1163" y="1005"/>
                </a:lnTo>
                <a:lnTo>
                  <a:pt x="1163" y="1021"/>
                </a:lnTo>
                <a:lnTo>
                  <a:pt x="1163" y="1038"/>
                </a:lnTo>
                <a:lnTo>
                  <a:pt x="1163" y="1055"/>
                </a:lnTo>
                <a:lnTo>
                  <a:pt x="1163" y="1071"/>
                </a:lnTo>
                <a:lnTo>
                  <a:pt x="1163" y="1085"/>
                </a:lnTo>
                <a:lnTo>
                  <a:pt x="1163" y="1100"/>
                </a:lnTo>
                <a:lnTo>
                  <a:pt x="1163" y="1114"/>
                </a:lnTo>
                <a:lnTo>
                  <a:pt x="1163" y="1127"/>
                </a:lnTo>
                <a:lnTo>
                  <a:pt x="1163" y="1140"/>
                </a:lnTo>
                <a:lnTo>
                  <a:pt x="1163" y="1153"/>
                </a:lnTo>
                <a:lnTo>
                  <a:pt x="1163" y="1165"/>
                </a:lnTo>
                <a:lnTo>
                  <a:pt x="1163" y="1177"/>
                </a:lnTo>
                <a:lnTo>
                  <a:pt x="1163" y="1189"/>
                </a:lnTo>
                <a:lnTo>
                  <a:pt x="1163" y="1211"/>
                </a:lnTo>
                <a:lnTo>
                  <a:pt x="1163" y="1230"/>
                </a:lnTo>
                <a:lnTo>
                  <a:pt x="1166" y="1251"/>
                </a:lnTo>
                <a:lnTo>
                  <a:pt x="1167" y="1270"/>
                </a:lnTo>
                <a:lnTo>
                  <a:pt x="1170" y="1289"/>
                </a:lnTo>
                <a:lnTo>
                  <a:pt x="1174" y="1308"/>
                </a:lnTo>
                <a:lnTo>
                  <a:pt x="1179" y="1327"/>
                </a:lnTo>
                <a:lnTo>
                  <a:pt x="1186" y="1347"/>
                </a:lnTo>
                <a:lnTo>
                  <a:pt x="1189" y="1358"/>
                </a:lnTo>
                <a:lnTo>
                  <a:pt x="1195" y="1372"/>
                </a:lnTo>
                <a:lnTo>
                  <a:pt x="1200" y="1385"/>
                </a:lnTo>
                <a:lnTo>
                  <a:pt x="1206" y="1396"/>
                </a:lnTo>
                <a:lnTo>
                  <a:pt x="1212" y="1408"/>
                </a:lnTo>
                <a:lnTo>
                  <a:pt x="1218" y="1420"/>
                </a:lnTo>
                <a:lnTo>
                  <a:pt x="1226" y="1430"/>
                </a:lnTo>
                <a:lnTo>
                  <a:pt x="1233" y="1441"/>
                </a:lnTo>
                <a:lnTo>
                  <a:pt x="1240" y="1449"/>
                </a:lnTo>
                <a:lnTo>
                  <a:pt x="1243" y="1452"/>
                </a:lnTo>
                <a:lnTo>
                  <a:pt x="1247" y="1456"/>
                </a:lnTo>
                <a:lnTo>
                  <a:pt x="1251" y="1460"/>
                </a:lnTo>
                <a:lnTo>
                  <a:pt x="1255" y="1463"/>
                </a:lnTo>
                <a:lnTo>
                  <a:pt x="1259" y="1466"/>
                </a:lnTo>
                <a:lnTo>
                  <a:pt x="1263" y="1467"/>
                </a:lnTo>
                <a:lnTo>
                  <a:pt x="1266" y="1469"/>
                </a:lnTo>
                <a:lnTo>
                  <a:pt x="1270" y="1469"/>
                </a:lnTo>
                <a:lnTo>
                  <a:pt x="1274" y="1471"/>
                </a:lnTo>
                <a:lnTo>
                  <a:pt x="1278" y="1471"/>
                </a:lnTo>
                <a:lnTo>
                  <a:pt x="1282" y="1471"/>
                </a:lnTo>
                <a:lnTo>
                  <a:pt x="1286" y="1469"/>
                </a:lnTo>
                <a:lnTo>
                  <a:pt x="1290" y="1468"/>
                </a:lnTo>
                <a:lnTo>
                  <a:pt x="1294" y="1467"/>
                </a:lnTo>
                <a:lnTo>
                  <a:pt x="1299" y="1463"/>
                </a:lnTo>
                <a:lnTo>
                  <a:pt x="1303" y="1458"/>
                </a:lnTo>
                <a:lnTo>
                  <a:pt x="1308" y="1452"/>
                </a:lnTo>
                <a:lnTo>
                  <a:pt x="1313" y="1446"/>
                </a:lnTo>
                <a:lnTo>
                  <a:pt x="1319" y="1438"/>
                </a:lnTo>
                <a:lnTo>
                  <a:pt x="1324" y="1429"/>
                </a:lnTo>
                <a:lnTo>
                  <a:pt x="1329" y="1421"/>
                </a:lnTo>
                <a:lnTo>
                  <a:pt x="1334" y="1411"/>
                </a:lnTo>
                <a:lnTo>
                  <a:pt x="1338" y="1402"/>
                </a:lnTo>
                <a:lnTo>
                  <a:pt x="1343" y="1391"/>
                </a:lnTo>
                <a:lnTo>
                  <a:pt x="1354" y="1369"/>
                </a:lnTo>
                <a:lnTo>
                  <a:pt x="1363" y="1347"/>
                </a:lnTo>
                <a:lnTo>
                  <a:pt x="1372" y="1324"/>
                </a:lnTo>
                <a:lnTo>
                  <a:pt x="1377" y="1314"/>
                </a:lnTo>
                <a:lnTo>
                  <a:pt x="1383" y="1304"/>
                </a:lnTo>
                <a:lnTo>
                  <a:pt x="1388" y="1293"/>
                </a:lnTo>
                <a:lnTo>
                  <a:pt x="1392" y="1284"/>
                </a:lnTo>
                <a:lnTo>
                  <a:pt x="1397" y="1275"/>
                </a:lnTo>
                <a:lnTo>
                  <a:pt x="1402" y="1267"/>
                </a:lnTo>
                <a:lnTo>
                  <a:pt x="1407" y="1259"/>
                </a:lnTo>
                <a:lnTo>
                  <a:pt x="1413" y="1253"/>
                </a:lnTo>
                <a:lnTo>
                  <a:pt x="1418" y="1246"/>
                </a:lnTo>
                <a:lnTo>
                  <a:pt x="1423" y="1241"/>
                </a:lnTo>
                <a:lnTo>
                  <a:pt x="1427" y="1237"/>
                </a:lnTo>
                <a:lnTo>
                  <a:pt x="1432" y="1234"/>
                </a:lnTo>
                <a:lnTo>
                  <a:pt x="1436" y="1234"/>
                </a:lnTo>
                <a:lnTo>
                  <a:pt x="1439" y="1233"/>
                </a:lnTo>
                <a:lnTo>
                  <a:pt x="1441" y="1233"/>
                </a:lnTo>
                <a:lnTo>
                  <a:pt x="1444" y="1233"/>
                </a:lnTo>
                <a:lnTo>
                  <a:pt x="1447" y="1233"/>
                </a:lnTo>
                <a:lnTo>
                  <a:pt x="1449" y="1234"/>
                </a:lnTo>
                <a:lnTo>
                  <a:pt x="1452" y="1236"/>
                </a:lnTo>
                <a:lnTo>
                  <a:pt x="1454" y="1237"/>
                </a:lnTo>
                <a:lnTo>
                  <a:pt x="1458" y="1240"/>
                </a:lnTo>
                <a:lnTo>
                  <a:pt x="1462" y="1244"/>
                </a:lnTo>
                <a:lnTo>
                  <a:pt x="1466" y="1247"/>
                </a:lnTo>
                <a:lnTo>
                  <a:pt x="1470" y="1253"/>
                </a:lnTo>
                <a:lnTo>
                  <a:pt x="1474" y="1259"/>
                </a:lnTo>
                <a:lnTo>
                  <a:pt x="1478" y="1264"/>
                </a:lnTo>
                <a:lnTo>
                  <a:pt x="1482" y="1272"/>
                </a:lnTo>
                <a:lnTo>
                  <a:pt x="1486" y="1280"/>
                </a:lnTo>
                <a:lnTo>
                  <a:pt x="1490" y="1288"/>
                </a:lnTo>
                <a:lnTo>
                  <a:pt x="1494" y="1297"/>
                </a:lnTo>
                <a:lnTo>
                  <a:pt x="1498" y="1306"/>
                </a:lnTo>
                <a:lnTo>
                  <a:pt x="1503" y="1315"/>
                </a:lnTo>
                <a:lnTo>
                  <a:pt x="1507" y="1326"/>
                </a:lnTo>
                <a:lnTo>
                  <a:pt x="1511" y="1338"/>
                </a:lnTo>
                <a:lnTo>
                  <a:pt x="1515" y="1348"/>
                </a:lnTo>
                <a:lnTo>
                  <a:pt x="1520" y="1360"/>
                </a:lnTo>
                <a:lnTo>
                  <a:pt x="1524" y="1373"/>
                </a:lnTo>
                <a:lnTo>
                  <a:pt x="1528" y="1385"/>
                </a:lnTo>
                <a:lnTo>
                  <a:pt x="1532" y="1399"/>
                </a:lnTo>
                <a:lnTo>
                  <a:pt x="1537" y="1412"/>
                </a:lnTo>
                <a:lnTo>
                  <a:pt x="1541" y="1426"/>
                </a:lnTo>
                <a:lnTo>
                  <a:pt x="1545" y="1439"/>
                </a:lnTo>
                <a:lnTo>
                  <a:pt x="1550" y="1455"/>
                </a:lnTo>
                <a:lnTo>
                  <a:pt x="1554" y="1469"/>
                </a:lnTo>
                <a:lnTo>
                  <a:pt x="1563" y="1501"/>
                </a:lnTo>
                <a:lnTo>
                  <a:pt x="1572" y="1532"/>
                </a:lnTo>
                <a:lnTo>
                  <a:pt x="1581" y="1565"/>
                </a:lnTo>
                <a:lnTo>
                  <a:pt x="1590" y="1597"/>
                </a:lnTo>
                <a:lnTo>
                  <a:pt x="1599" y="1631"/>
                </a:lnTo>
                <a:lnTo>
                  <a:pt x="1609" y="1667"/>
                </a:lnTo>
                <a:lnTo>
                  <a:pt x="1627" y="1736"/>
                </a:lnTo>
                <a:lnTo>
                  <a:pt x="1646" y="1805"/>
                </a:lnTo>
                <a:lnTo>
                  <a:pt x="1656" y="1840"/>
                </a:lnTo>
                <a:lnTo>
                  <a:pt x="1665" y="1874"/>
                </a:lnTo>
                <a:lnTo>
                  <a:pt x="1675" y="1907"/>
                </a:lnTo>
                <a:lnTo>
                  <a:pt x="1684" y="1940"/>
                </a:lnTo>
                <a:lnTo>
                  <a:pt x="1693" y="1971"/>
                </a:lnTo>
                <a:lnTo>
                  <a:pt x="1703" y="2002"/>
                </a:lnTo>
                <a:lnTo>
                  <a:pt x="1708" y="2017"/>
                </a:lnTo>
                <a:lnTo>
                  <a:pt x="1713" y="2031"/>
                </a:lnTo>
                <a:lnTo>
                  <a:pt x="1717" y="2045"/>
                </a:lnTo>
                <a:lnTo>
                  <a:pt x="1722" y="2060"/>
                </a:lnTo>
                <a:lnTo>
                  <a:pt x="1727" y="2073"/>
                </a:lnTo>
                <a:lnTo>
                  <a:pt x="1731" y="2086"/>
                </a:lnTo>
                <a:lnTo>
                  <a:pt x="1737" y="2099"/>
                </a:lnTo>
                <a:lnTo>
                  <a:pt x="1742" y="2111"/>
                </a:lnTo>
                <a:lnTo>
                  <a:pt x="1746" y="2124"/>
                </a:lnTo>
                <a:lnTo>
                  <a:pt x="1751" y="2136"/>
                </a:lnTo>
                <a:lnTo>
                  <a:pt x="1756" y="2146"/>
                </a:lnTo>
                <a:lnTo>
                  <a:pt x="1761" y="2156"/>
                </a:lnTo>
                <a:lnTo>
                  <a:pt x="1765" y="2167"/>
                </a:lnTo>
                <a:lnTo>
                  <a:pt x="1770" y="2177"/>
                </a:lnTo>
                <a:lnTo>
                  <a:pt x="1776" y="2187"/>
                </a:lnTo>
                <a:lnTo>
                  <a:pt x="1780" y="2196"/>
                </a:lnTo>
                <a:lnTo>
                  <a:pt x="1785" y="2204"/>
                </a:lnTo>
                <a:lnTo>
                  <a:pt x="1790" y="2211"/>
                </a:lnTo>
                <a:lnTo>
                  <a:pt x="1794" y="2219"/>
                </a:lnTo>
                <a:lnTo>
                  <a:pt x="1799" y="2226"/>
                </a:lnTo>
                <a:lnTo>
                  <a:pt x="1804" y="2234"/>
                </a:lnTo>
                <a:lnTo>
                  <a:pt x="1808" y="2239"/>
                </a:lnTo>
                <a:lnTo>
                  <a:pt x="1814" y="2245"/>
                </a:lnTo>
                <a:lnTo>
                  <a:pt x="1817" y="2251"/>
                </a:lnTo>
                <a:lnTo>
                  <a:pt x="1823" y="2254"/>
                </a:lnTo>
                <a:lnTo>
                  <a:pt x="1827" y="2260"/>
                </a:lnTo>
                <a:lnTo>
                  <a:pt x="1832" y="2264"/>
                </a:lnTo>
                <a:lnTo>
                  <a:pt x="1836" y="2268"/>
                </a:lnTo>
                <a:lnTo>
                  <a:pt x="1841" y="2270"/>
                </a:lnTo>
                <a:lnTo>
                  <a:pt x="1845" y="2273"/>
                </a:lnTo>
                <a:lnTo>
                  <a:pt x="1850" y="2275"/>
                </a:lnTo>
                <a:lnTo>
                  <a:pt x="1854" y="2278"/>
                </a:lnTo>
                <a:lnTo>
                  <a:pt x="1859" y="2279"/>
                </a:lnTo>
                <a:lnTo>
                  <a:pt x="1863" y="2281"/>
                </a:lnTo>
                <a:lnTo>
                  <a:pt x="1867" y="2281"/>
                </a:lnTo>
                <a:lnTo>
                  <a:pt x="1871" y="2282"/>
                </a:lnTo>
                <a:lnTo>
                  <a:pt x="1876" y="2282"/>
                </a:lnTo>
                <a:lnTo>
                  <a:pt x="1880" y="2281"/>
                </a:lnTo>
                <a:lnTo>
                  <a:pt x="1884" y="2281"/>
                </a:lnTo>
                <a:lnTo>
                  <a:pt x="1888" y="2279"/>
                </a:lnTo>
                <a:lnTo>
                  <a:pt x="1892" y="2278"/>
                </a:lnTo>
                <a:lnTo>
                  <a:pt x="1896" y="2275"/>
                </a:lnTo>
                <a:lnTo>
                  <a:pt x="1900" y="2274"/>
                </a:lnTo>
                <a:lnTo>
                  <a:pt x="1904" y="2271"/>
                </a:lnTo>
                <a:lnTo>
                  <a:pt x="1908" y="2268"/>
                </a:lnTo>
                <a:lnTo>
                  <a:pt x="1911" y="2265"/>
                </a:lnTo>
                <a:lnTo>
                  <a:pt x="1915" y="2261"/>
                </a:lnTo>
                <a:lnTo>
                  <a:pt x="1919" y="2257"/>
                </a:lnTo>
                <a:lnTo>
                  <a:pt x="1923" y="2253"/>
                </a:lnTo>
                <a:lnTo>
                  <a:pt x="1927" y="2248"/>
                </a:lnTo>
                <a:lnTo>
                  <a:pt x="1930" y="2243"/>
                </a:lnTo>
                <a:lnTo>
                  <a:pt x="1934" y="2237"/>
                </a:lnTo>
                <a:lnTo>
                  <a:pt x="1938" y="2232"/>
                </a:lnTo>
                <a:lnTo>
                  <a:pt x="1940" y="2226"/>
                </a:lnTo>
                <a:lnTo>
                  <a:pt x="1947" y="2213"/>
                </a:lnTo>
                <a:lnTo>
                  <a:pt x="1953" y="2198"/>
                </a:lnTo>
                <a:lnTo>
                  <a:pt x="1960" y="2184"/>
                </a:lnTo>
                <a:lnTo>
                  <a:pt x="1965" y="2167"/>
                </a:lnTo>
                <a:lnTo>
                  <a:pt x="1970" y="2149"/>
                </a:lnTo>
                <a:lnTo>
                  <a:pt x="1975" y="2130"/>
                </a:lnTo>
                <a:lnTo>
                  <a:pt x="1981" y="2109"/>
                </a:lnTo>
                <a:lnTo>
                  <a:pt x="1985" y="2089"/>
                </a:lnTo>
                <a:lnTo>
                  <a:pt x="1990" y="2066"/>
                </a:lnTo>
                <a:lnTo>
                  <a:pt x="1992" y="2045"/>
                </a:lnTo>
                <a:lnTo>
                  <a:pt x="1996" y="2025"/>
                </a:lnTo>
                <a:lnTo>
                  <a:pt x="1999" y="2002"/>
                </a:lnTo>
                <a:lnTo>
                  <a:pt x="2002" y="1980"/>
                </a:lnTo>
                <a:lnTo>
                  <a:pt x="2004" y="1957"/>
                </a:lnTo>
                <a:lnTo>
                  <a:pt x="2007" y="1933"/>
                </a:lnTo>
                <a:lnTo>
                  <a:pt x="2012" y="1886"/>
                </a:lnTo>
                <a:lnTo>
                  <a:pt x="2016" y="1838"/>
                </a:lnTo>
                <a:lnTo>
                  <a:pt x="2020" y="1789"/>
                </a:lnTo>
                <a:lnTo>
                  <a:pt x="2021" y="1765"/>
                </a:lnTo>
                <a:lnTo>
                  <a:pt x="2022" y="1741"/>
                </a:lnTo>
                <a:lnTo>
                  <a:pt x="2025" y="1718"/>
                </a:lnTo>
                <a:lnTo>
                  <a:pt x="2026" y="1695"/>
                </a:lnTo>
                <a:lnTo>
                  <a:pt x="2029" y="1672"/>
                </a:lnTo>
                <a:lnTo>
                  <a:pt x="2030" y="1651"/>
                </a:lnTo>
                <a:lnTo>
                  <a:pt x="2032" y="1629"/>
                </a:lnTo>
                <a:lnTo>
                  <a:pt x="2034" y="1609"/>
                </a:lnTo>
                <a:lnTo>
                  <a:pt x="2037" y="1590"/>
                </a:lnTo>
                <a:lnTo>
                  <a:pt x="2038" y="1570"/>
                </a:lnTo>
                <a:lnTo>
                  <a:pt x="2041" y="1553"/>
                </a:lnTo>
                <a:lnTo>
                  <a:pt x="2043" y="1536"/>
                </a:lnTo>
                <a:lnTo>
                  <a:pt x="2046" y="1520"/>
                </a:lnTo>
                <a:lnTo>
                  <a:pt x="2047" y="1513"/>
                </a:lnTo>
                <a:lnTo>
                  <a:pt x="2049" y="1506"/>
                </a:lnTo>
                <a:lnTo>
                  <a:pt x="2051" y="1500"/>
                </a:lnTo>
                <a:lnTo>
                  <a:pt x="2053" y="1493"/>
                </a:lnTo>
                <a:lnTo>
                  <a:pt x="2054" y="1488"/>
                </a:lnTo>
                <a:lnTo>
                  <a:pt x="2055" y="1481"/>
                </a:lnTo>
                <a:lnTo>
                  <a:pt x="2058" y="1476"/>
                </a:lnTo>
                <a:lnTo>
                  <a:pt x="2059" y="1472"/>
                </a:lnTo>
                <a:lnTo>
                  <a:pt x="2062" y="1467"/>
                </a:lnTo>
                <a:lnTo>
                  <a:pt x="2063" y="1463"/>
                </a:lnTo>
                <a:lnTo>
                  <a:pt x="2066" y="1459"/>
                </a:lnTo>
                <a:lnTo>
                  <a:pt x="2067" y="1456"/>
                </a:lnTo>
                <a:lnTo>
                  <a:pt x="2069" y="1454"/>
                </a:lnTo>
                <a:lnTo>
                  <a:pt x="2072" y="1451"/>
                </a:lnTo>
                <a:lnTo>
                  <a:pt x="2073" y="1449"/>
                </a:lnTo>
                <a:lnTo>
                  <a:pt x="2076" y="1447"/>
                </a:lnTo>
                <a:lnTo>
                  <a:pt x="2079" y="1447"/>
                </a:lnTo>
                <a:lnTo>
                  <a:pt x="2080" y="1446"/>
                </a:lnTo>
                <a:lnTo>
                  <a:pt x="2085" y="1446"/>
                </a:lnTo>
                <a:lnTo>
                  <a:pt x="2090" y="1446"/>
                </a:lnTo>
                <a:lnTo>
                  <a:pt x="2094" y="1447"/>
                </a:lnTo>
                <a:lnTo>
                  <a:pt x="2101" y="1450"/>
                </a:lnTo>
                <a:lnTo>
                  <a:pt x="2106" y="1454"/>
                </a:lnTo>
                <a:lnTo>
                  <a:pt x="2111" y="1459"/>
                </a:lnTo>
                <a:lnTo>
                  <a:pt x="2118" y="1464"/>
                </a:lnTo>
                <a:lnTo>
                  <a:pt x="2123" y="1469"/>
                </a:lnTo>
                <a:lnTo>
                  <a:pt x="2130" y="1476"/>
                </a:lnTo>
                <a:lnTo>
                  <a:pt x="2136" y="1484"/>
                </a:lnTo>
                <a:lnTo>
                  <a:pt x="2143" y="1490"/>
                </a:lnTo>
                <a:lnTo>
                  <a:pt x="2149" y="1498"/>
                </a:lnTo>
                <a:lnTo>
                  <a:pt x="2162" y="1515"/>
                </a:lnTo>
                <a:lnTo>
                  <a:pt x="2177" y="1532"/>
                </a:lnTo>
                <a:lnTo>
                  <a:pt x="2191" y="1550"/>
                </a:lnTo>
                <a:lnTo>
                  <a:pt x="2205" y="1566"/>
                </a:lnTo>
                <a:lnTo>
                  <a:pt x="2213" y="1575"/>
                </a:lnTo>
                <a:lnTo>
                  <a:pt x="2221" y="1582"/>
                </a:lnTo>
                <a:lnTo>
                  <a:pt x="2229" y="1590"/>
                </a:lnTo>
                <a:lnTo>
                  <a:pt x="2235" y="1596"/>
                </a:lnTo>
                <a:lnTo>
                  <a:pt x="2243" y="1601"/>
                </a:lnTo>
                <a:lnTo>
                  <a:pt x="2251" y="1607"/>
                </a:lnTo>
                <a:lnTo>
                  <a:pt x="2259" y="1612"/>
                </a:lnTo>
                <a:lnTo>
                  <a:pt x="2267" y="1614"/>
                </a:lnTo>
                <a:lnTo>
                  <a:pt x="2274" y="1617"/>
                </a:lnTo>
                <a:lnTo>
                  <a:pt x="2281" y="1620"/>
                </a:lnTo>
                <a:lnTo>
                  <a:pt x="2288" y="1620"/>
                </a:lnTo>
                <a:lnTo>
                  <a:pt x="2293" y="1620"/>
                </a:lnTo>
                <a:lnTo>
                  <a:pt x="2298" y="1620"/>
                </a:lnTo>
                <a:lnTo>
                  <a:pt x="2303" y="1618"/>
                </a:lnTo>
                <a:lnTo>
                  <a:pt x="2310" y="1617"/>
                </a:lnTo>
                <a:lnTo>
                  <a:pt x="2315" y="1614"/>
                </a:lnTo>
                <a:lnTo>
                  <a:pt x="2320" y="1612"/>
                </a:lnTo>
                <a:lnTo>
                  <a:pt x="2325" y="1609"/>
                </a:lnTo>
                <a:lnTo>
                  <a:pt x="2331" y="1605"/>
                </a:lnTo>
                <a:lnTo>
                  <a:pt x="2336" y="1601"/>
                </a:lnTo>
                <a:lnTo>
                  <a:pt x="2341" y="1596"/>
                </a:lnTo>
                <a:lnTo>
                  <a:pt x="2346" y="1591"/>
                </a:lnTo>
                <a:lnTo>
                  <a:pt x="2353" y="1586"/>
                </a:lnTo>
                <a:lnTo>
                  <a:pt x="2358" y="1580"/>
                </a:lnTo>
                <a:lnTo>
                  <a:pt x="2363" y="1574"/>
                </a:lnTo>
                <a:lnTo>
                  <a:pt x="2368" y="1567"/>
                </a:lnTo>
                <a:lnTo>
                  <a:pt x="2374" y="1561"/>
                </a:lnTo>
                <a:lnTo>
                  <a:pt x="2379" y="1553"/>
                </a:lnTo>
                <a:lnTo>
                  <a:pt x="2384" y="1545"/>
                </a:lnTo>
                <a:lnTo>
                  <a:pt x="2389" y="1537"/>
                </a:lnTo>
                <a:lnTo>
                  <a:pt x="2395" y="1530"/>
                </a:lnTo>
                <a:lnTo>
                  <a:pt x="2400" y="1520"/>
                </a:lnTo>
                <a:lnTo>
                  <a:pt x="2410" y="1502"/>
                </a:lnTo>
                <a:lnTo>
                  <a:pt x="2421" y="1483"/>
                </a:lnTo>
                <a:lnTo>
                  <a:pt x="2431" y="1463"/>
                </a:lnTo>
                <a:lnTo>
                  <a:pt x="2442" y="1441"/>
                </a:lnTo>
                <a:lnTo>
                  <a:pt x="2452" y="1419"/>
                </a:lnTo>
                <a:lnTo>
                  <a:pt x="2463" y="1396"/>
                </a:lnTo>
                <a:lnTo>
                  <a:pt x="2472" y="1373"/>
                </a:lnTo>
                <a:lnTo>
                  <a:pt x="2482" y="1348"/>
                </a:lnTo>
                <a:lnTo>
                  <a:pt x="2493" y="1324"/>
                </a:lnTo>
                <a:lnTo>
                  <a:pt x="2503" y="1300"/>
                </a:lnTo>
                <a:lnTo>
                  <a:pt x="2512" y="1274"/>
                </a:lnTo>
                <a:lnTo>
                  <a:pt x="2533" y="1224"/>
                </a:lnTo>
                <a:lnTo>
                  <a:pt x="2553" y="1173"/>
                </a:lnTo>
                <a:lnTo>
                  <a:pt x="2563" y="1148"/>
                </a:lnTo>
                <a:lnTo>
                  <a:pt x="2573" y="1125"/>
                </a:lnTo>
                <a:lnTo>
                  <a:pt x="2583" y="1100"/>
                </a:lnTo>
                <a:lnTo>
                  <a:pt x="2593" y="1076"/>
                </a:lnTo>
                <a:lnTo>
                  <a:pt x="2602" y="1054"/>
                </a:lnTo>
                <a:lnTo>
                  <a:pt x="2613" y="1032"/>
                </a:lnTo>
                <a:lnTo>
                  <a:pt x="2623" y="1011"/>
                </a:lnTo>
                <a:lnTo>
                  <a:pt x="2632" y="990"/>
                </a:lnTo>
                <a:lnTo>
                  <a:pt x="2643" y="971"/>
                </a:lnTo>
                <a:lnTo>
                  <a:pt x="2653" y="951"/>
                </a:lnTo>
                <a:lnTo>
                  <a:pt x="2662" y="933"/>
                </a:lnTo>
                <a:lnTo>
                  <a:pt x="2673" y="916"/>
                </a:lnTo>
                <a:lnTo>
                  <a:pt x="2683" y="900"/>
                </a:lnTo>
                <a:lnTo>
                  <a:pt x="2692" y="884"/>
                </a:lnTo>
                <a:lnTo>
                  <a:pt x="2703" y="870"/>
                </a:lnTo>
                <a:lnTo>
                  <a:pt x="2712" y="857"/>
                </a:lnTo>
                <a:lnTo>
                  <a:pt x="2722" y="844"/>
                </a:lnTo>
                <a:lnTo>
                  <a:pt x="2731" y="833"/>
                </a:lnTo>
                <a:lnTo>
                  <a:pt x="2741" y="823"/>
                </a:lnTo>
                <a:lnTo>
                  <a:pt x="2751" y="813"/>
                </a:lnTo>
                <a:lnTo>
                  <a:pt x="2760" y="805"/>
                </a:lnTo>
                <a:lnTo>
                  <a:pt x="2769" y="797"/>
                </a:lnTo>
                <a:lnTo>
                  <a:pt x="2778" y="790"/>
                </a:lnTo>
                <a:lnTo>
                  <a:pt x="2788" y="784"/>
                </a:lnTo>
                <a:lnTo>
                  <a:pt x="2797" y="779"/>
                </a:lnTo>
                <a:lnTo>
                  <a:pt x="2806" y="776"/>
                </a:lnTo>
                <a:lnTo>
                  <a:pt x="2815" y="772"/>
                </a:lnTo>
                <a:lnTo>
                  <a:pt x="2824" y="771"/>
                </a:lnTo>
                <a:lnTo>
                  <a:pt x="2833" y="771"/>
                </a:lnTo>
                <a:lnTo>
                  <a:pt x="2841" y="771"/>
                </a:lnTo>
                <a:lnTo>
                  <a:pt x="2850" y="772"/>
                </a:lnTo>
                <a:lnTo>
                  <a:pt x="2858" y="775"/>
                </a:lnTo>
                <a:lnTo>
                  <a:pt x="2867" y="777"/>
                </a:lnTo>
                <a:lnTo>
                  <a:pt x="2875" y="782"/>
                </a:lnTo>
                <a:lnTo>
                  <a:pt x="2883" y="788"/>
                </a:lnTo>
                <a:lnTo>
                  <a:pt x="2891" y="794"/>
                </a:lnTo>
                <a:lnTo>
                  <a:pt x="2899" y="802"/>
                </a:lnTo>
                <a:lnTo>
                  <a:pt x="2906" y="811"/>
                </a:lnTo>
                <a:lnTo>
                  <a:pt x="2920" y="828"/>
                </a:lnTo>
                <a:lnTo>
                  <a:pt x="2931" y="848"/>
                </a:lnTo>
                <a:lnTo>
                  <a:pt x="2943" y="870"/>
                </a:lnTo>
                <a:lnTo>
                  <a:pt x="2955" y="896"/>
                </a:lnTo>
                <a:lnTo>
                  <a:pt x="2965" y="925"/>
                </a:lnTo>
                <a:lnTo>
                  <a:pt x="2976" y="956"/>
                </a:lnTo>
                <a:lnTo>
                  <a:pt x="2987" y="990"/>
                </a:lnTo>
                <a:lnTo>
                  <a:pt x="2997" y="1025"/>
                </a:lnTo>
                <a:lnTo>
                  <a:pt x="3007" y="1065"/>
                </a:lnTo>
                <a:lnTo>
                  <a:pt x="3017" y="1105"/>
                </a:lnTo>
                <a:lnTo>
                  <a:pt x="3027" y="1148"/>
                </a:lnTo>
                <a:lnTo>
                  <a:pt x="3037" y="1194"/>
                </a:lnTo>
                <a:lnTo>
                  <a:pt x="3046" y="1242"/>
                </a:lnTo>
                <a:lnTo>
                  <a:pt x="3055" y="1292"/>
                </a:lnTo>
                <a:lnTo>
                  <a:pt x="3064" y="1343"/>
                </a:lnTo>
                <a:lnTo>
                  <a:pt x="3074" y="1396"/>
                </a:lnTo>
                <a:lnTo>
                  <a:pt x="3083" y="1451"/>
                </a:lnTo>
                <a:lnTo>
                  <a:pt x="3092" y="1509"/>
                </a:lnTo>
                <a:lnTo>
                  <a:pt x="3102" y="1567"/>
                </a:lnTo>
                <a:lnTo>
                  <a:pt x="3111" y="1628"/>
                </a:lnTo>
                <a:lnTo>
                  <a:pt x="3121" y="1690"/>
                </a:lnTo>
                <a:lnTo>
                  <a:pt x="3130" y="1753"/>
                </a:lnTo>
                <a:lnTo>
                  <a:pt x="3140" y="1818"/>
                </a:lnTo>
                <a:lnTo>
                  <a:pt x="3149" y="1884"/>
                </a:lnTo>
                <a:lnTo>
                  <a:pt x="3160" y="1950"/>
                </a:lnTo>
                <a:lnTo>
                  <a:pt x="3169" y="2019"/>
                </a:lnTo>
                <a:lnTo>
                  <a:pt x="3179" y="2089"/>
                </a:lnTo>
                <a:lnTo>
                  <a:pt x="3190" y="2158"/>
                </a:lnTo>
                <a:lnTo>
                  <a:pt x="3202" y="2230"/>
                </a:lnTo>
                <a:lnTo>
                  <a:pt x="3212" y="2301"/>
                </a:lnTo>
                <a:lnTo>
                  <a:pt x="3235" y="2448"/>
                </a:lnTo>
                <a:lnTo>
                  <a:pt x="3259" y="2593"/>
                </a:lnTo>
                <a:lnTo>
                  <a:pt x="3284" y="2738"/>
                </a:lnTo>
                <a:lnTo>
                  <a:pt x="3311" y="2883"/>
                </a:lnTo>
                <a:lnTo>
                  <a:pt x="3324" y="2955"/>
                </a:lnTo>
                <a:lnTo>
                  <a:pt x="3339" y="3025"/>
                </a:lnTo>
                <a:lnTo>
                  <a:pt x="3353" y="3096"/>
                </a:lnTo>
                <a:lnTo>
                  <a:pt x="3369" y="3164"/>
                </a:lnTo>
                <a:lnTo>
                  <a:pt x="3383" y="3231"/>
                </a:lnTo>
                <a:lnTo>
                  <a:pt x="3399" y="3297"/>
                </a:lnTo>
                <a:lnTo>
                  <a:pt x="3414" y="3361"/>
                </a:lnTo>
                <a:lnTo>
                  <a:pt x="3431" y="3422"/>
                </a:lnTo>
                <a:lnTo>
                  <a:pt x="3447" y="3482"/>
                </a:lnTo>
                <a:lnTo>
                  <a:pt x="3464" y="3540"/>
                </a:lnTo>
                <a:lnTo>
                  <a:pt x="3481" y="3595"/>
                </a:lnTo>
                <a:lnTo>
                  <a:pt x="3499" y="3647"/>
                </a:lnTo>
                <a:lnTo>
                  <a:pt x="3516" y="3695"/>
                </a:lnTo>
                <a:lnTo>
                  <a:pt x="3535" y="3742"/>
                </a:lnTo>
                <a:lnTo>
                  <a:pt x="3544" y="3763"/>
                </a:lnTo>
                <a:lnTo>
                  <a:pt x="3553" y="3784"/>
                </a:lnTo>
                <a:lnTo>
                  <a:pt x="3562" y="3804"/>
                </a:lnTo>
                <a:lnTo>
                  <a:pt x="3571" y="3823"/>
                </a:lnTo>
                <a:lnTo>
                  <a:pt x="3582" y="3841"/>
                </a:lnTo>
                <a:lnTo>
                  <a:pt x="3591" y="3858"/>
                </a:lnTo>
                <a:lnTo>
                  <a:pt x="3600" y="3874"/>
                </a:lnTo>
                <a:lnTo>
                  <a:pt x="3610" y="3890"/>
                </a:lnTo>
                <a:lnTo>
                  <a:pt x="3619" y="3904"/>
                </a:lnTo>
                <a:lnTo>
                  <a:pt x="3630" y="3917"/>
                </a:lnTo>
                <a:lnTo>
                  <a:pt x="3639" y="3929"/>
                </a:lnTo>
                <a:lnTo>
                  <a:pt x="3649" y="3941"/>
                </a:lnTo>
                <a:lnTo>
                  <a:pt x="3660" y="3950"/>
                </a:lnTo>
                <a:lnTo>
                  <a:pt x="3670" y="3959"/>
                </a:lnTo>
                <a:lnTo>
                  <a:pt x="3681" y="3965"/>
                </a:lnTo>
                <a:lnTo>
                  <a:pt x="3690" y="3972"/>
                </a:lnTo>
                <a:lnTo>
                  <a:pt x="3700" y="3977"/>
                </a:lnTo>
                <a:lnTo>
                  <a:pt x="3711" y="3981"/>
                </a:lnTo>
                <a:lnTo>
                  <a:pt x="3721" y="3984"/>
                </a:lnTo>
                <a:lnTo>
                  <a:pt x="3733" y="3985"/>
                </a:lnTo>
                <a:lnTo>
                  <a:pt x="3743" y="3985"/>
                </a:lnTo>
                <a:lnTo>
                  <a:pt x="3754" y="3982"/>
                </a:lnTo>
                <a:lnTo>
                  <a:pt x="3764" y="3980"/>
                </a:lnTo>
                <a:lnTo>
                  <a:pt x="3776" y="3976"/>
                </a:lnTo>
                <a:lnTo>
                  <a:pt x="3785" y="3971"/>
                </a:lnTo>
                <a:lnTo>
                  <a:pt x="3796" y="3964"/>
                </a:lnTo>
                <a:lnTo>
                  <a:pt x="3806" y="3958"/>
                </a:lnTo>
                <a:lnTo>
                  <a:pt x="3817" y="3948"/>
                </a:lnTo>
                <a:lnTo>
                  <a:pt x="3827" y="3939"/>
                </a:lnTo>
                <a:lnTo>
                  <a:pt x="3837" y="3930"/>
                </a:lnTo>
                <a:lnTo>
                  <a:pt x="3847" y="3920"/>
                </a:lnTo>
                <a:lnTo>
                  <a:pt x="3857" y="3908"/>
                </a:lnTo>
                <a:lnTo>
                  <a:pt x="3867" y="3896"/>
                </a:lnTo>
                <a:lnTo>
                  <a:pt x="3878" y="3883"/>
                </a:lnTo>
                <a:lnTo>
                  <a:pt x="3888" y="3871"/>
                </a:lnTo>
                <a:lnTo>
                  <a:pt x="3899" y="3858"/>
                </a:lnTo>
                <a:lnTo>
                  <a:pt x="3918" y="3831"/>
                </a:lnTo>
                <a:lnTo>
                  <a:pt x="3938" y="3804"/>
                </a:lnTo>
                <a:lnTo>
                  <a:pt x="3958" y="3775"/>
                </a:lnTo>
                <a:lnTo>
                  <a:pt x="3968" y="3762"/>
                </a:lnTo>
                <a:lnTo>
                  <a:pt x="3977" y="3749"/>
                </a:lnTo>
                <a:lnTo>
                  <a:pt x="3986" y="3736"/>
                </a:lnTo>
                <a:lnTo>
                  <a:pt x="3997" y="3723"/>
                </a:lnTo>
                <a:lnTo>
                  <a:pt x="4006" y="3711"/>
                </a:lnTo>
                <a:lnTo>
                  <a:pt x="4015" y="3699"/>
                </a:lnTo>
                <a:lnTo>
                  <a:pt x="4024" y="3689"/>
                </a:lnTo>
                <a:lnTo>
                  <a:pt x="4032" y="3678"/>
                </a:lnTo>
                <a:lnTo>
                  <a:pt x="4041" y="3669"/>
                </a:lnTo>
                <a:lnTo>
                  <a:pt x="4049" y="3660"/>
                </a:lnTo>
                <a:lnTo>
                  <a:pt x="4058" y="3653"/>
                </a:lnTo>
                <a:lnTo>
                  <a:pt x="4066" y="3647"/>
                </a:lnTo>
                <a:lnTo>
                  <a:pt x="4074" y="3640"/>
                </a:lnTo>
                <a:lnTo>
                  <a:pt x="4082" y="3636"/>
                </a:lnTo>
                <a:lnTo>
                  <a:pt x="4088" y="3634"/>
                </a:lnTo>
                <a:lnTo>
                  <a:pt x="4096" y="3631"/>
                </a:lnTo>
                <a:lnTo>
                  <a:pt x="4102" y="3631"/>
                </a:lnTo>
                <a:lnTo>
                  <a:pt x="4109" y="3631"/>
                </a:lnTo>
                <a:lnTo>
                  <a:pt x="4116" y="3632"/>
                </a:lnTo>
                <a:lnTo>
                  <a:pt x="4122" y="3635"/>
                </a:lnTo>
                <a:lnTo>
                  <a:pt x="4127" y="3639"/>
                </a:lnTo>
                <a:lnTo>
                  <a:pt x="4134" y="3643"/>
                </a:lnTo>
                <a:lnTo>
                  <a:pt x="4139" y="3648"/>
                </a:lnTo>
                <a:lnTo>
                  <a:pt x="4146" y="3655"/>
                </a:lnTo>
                <a:lnTo>
                  <a:pt x="4151" y="3662"/>
                </a:lnTo>
                <a:lnTo>
                  <a:pt x="4156" y="3670"/>
                </a:lnTo>
                <a:lnTo>
                  <a:pt x="4161" y="3679"/>
                </a:lnTo>
                <a:lnTo>
                  <a:pt x="4166" y="3690"/>
                </a:lnTo>
                <a:lnTo>
                  <a:pt x="4172" y="3702"/>
                </a:lnTo>
                <a:lnTo>
                  <a:pt x="4177" y="3713"/>
                </a:lnTo>
                <a:lnTo>
                  <a:pt x="4186" y="3740"/>
                </a:lnTo>
                <a:lnTo>
                  <a:pt x="4197" y="3770"/>
                </a:lnTo>
                <a:lnTo>
                  <a:pt x="4206" y="3802"/>
                </a:lnTo>
                <a:lnTo>
                  <a:pt x="4215" y="3837"/>
                </a:lnTo>
                <a:lnTo>
                  <a:pt x="4223" y="3875"/>
                </a:lnTo>
                <a:lnTo>
                  <a:pt x="4232" y="3917"/>
                </a:lnTo>
                <a:lnTo>
                  <a:pt x="4241" y="3960"/>
                </a:lnTo>
                <a:lnTo>
                  <a:pt x="4250" y="4006"/>
                </a:lnTo>
                <a:lnTo>
                  <a:pt x="4258" y="4054"/>
                </a:lnTo>
                <a:lnTo>
                  <a:pt x="4267" y="4104"/>
                </a:lnTo>
                <a:lnTo>
                  <a:pt x="4276" y="4156"/>
                </a:lnTo>
                <a:lnTo>
                  <a:pt x="4287" y="4210"/>
                </a:lnTo>
                <a:lnTo>
                  <a:pt x="4296" y="4265"/>
                </a:lnTo>
                <a:lnTo>
                  <a:pt x="4306" y="4322"/>
                </a:lnTo>
                <a:lnTo>
                  <a:pt x="4317" y="4380"/>
                </a:lnTo>
                <a:lnTo>
                  <a:pt x="4328" y="4438"/>
                </a:lnTo>
                <a:lnTo>
                  <a:pt x="4340" y="4498"/>
                </a:lnTo>
                <a:lnTo>
                  <a:pt x="4352" y="4560"/>
                </a:lnTo>
                <a:lnTo>
                  <a:pt x="4378" y="4684"/>
                </a:lnTo>
                <a:lnTo>
                  <a:pt x="4392" y="4745"/>
                </a:lnTo>
                <a:lnTo>
                  <a:pt x="4408" y="4808"/>
                </a:lnTo>
                <a:lnTo>
                  <a:pt x="4424" y="4871"/>
                </a:lnTo>
                <a:lnTo>
                  <a:pt x="4441" y="4935"/>
                </a:lnTo>
                <a:lnTo>
                  <a:pt x="4460" y="5003"/>
                </a:lnTo>
                <a:lnTo>
                  <a:pt x="4481" y="5070"/>
                </a:lnTo>
                <a:lnTo>
                  <a:pt x="4503" y="5137"/>
                </a:lnTo>
                <a:lnTo>
                  <a:pt x="4514" y="5170"/>
                </a:lnTo>
                <a:lnTo>
                  <a:pt x="4526" y="5202"/>
                </a:lnTo>
                <a:lnTo>
                  <a:pt x="4537" y="5234"/>
                </a:lnTo>
                <a:lnTo>
                  <a:pt x="4549" y="5265"/>
                </a:lnTo>
                <a:lnTo>
                  <a:pt x="4561" y="5296"/>
                </a:lnTo>
                <a:lnTo>
                  <a:pt x="4573" y="5328"/>
                </a:lnTo>
                <a:lnTo>
                  <a:pt x="4584" y="5358"/>
                </a:lnTo>
                <a:lnTo>
                  <a:pt x="4596" y="5387"/>
                </a:lnTo>
                <a:lnTo>
                  <a:pt x="4609" y="5415"/>
                </a:lnTo>
                <a:lnTo>
                  <a:pt x="4621" y="5444"/>
                </a:lnTo>
                <a:lnTo>
                  <a:pt x="4633" y="5471"/>
                </a:lnTo>
                <a:lnTo>
                  <a:pt x="4646" y="5498"/>
                </a:lnTo>
                <a:lnTo>
                  <a:pt x="4657" y="5524"/>
                </a:lnTo>
                <a:lnTo>
                  <a:pt x="4669" y="5548"/>
                </a:lnTo>
                <a:lnTo>
                  <a:pt x="4682" y="5572"/>
                </a:lnTo>
                <a:lnTo>
                  <a:pt x="4694" y="5594"/>
                </a:lnTo>
                <a:lnTo>
                  <a:pt x="4706" y="5616"/>
                </a:lnTo>
                <a:lnTo>
                  <a:pt x="4719" y="5637"/>
                </a:lnTo>
                <a:lnTo>
                  <a:pt x="4731" y="5657"/>
                </a:lnTo>
                <a:lnTo>
                  <a:pt x="4742" y="5675"/>
                </a:lnTo>
                <a:lnTo>
                  <a:pt x="4754" y="5693"/>
                </a:lnTo>
                <a:lnTo>
                  <a:pt x="4766" y="5709"/>
                </a:lnTo>
                <a:lnTo>
                  <a:pt x="4771" y="5717"/>
                </a:lnTo>
                <a:lnTo>
                  <a:pt x="4776" y="5725"/>
                </a:lnTo>
                <a:lnTo>
                  <a:pt x="4783" y="5731"/>
                </a:lnTo>
                <a:lnTo>
                  <a:pt x="4788" y="5738"/>
                </a:lnTo>
                <a:lnTo>
                  <a:pt x="4793" y="5744"/>
                </a:lnTo>
                <a:lnTo>
                  <a:pt x="4798" y="5750"/>
                </a:lnTo>
                <a:lnTo>
                  <a:pt x="4805" y="5756"/>
                </a:lnTo>
                <a:lnTo>
                  <a:pt x="4810" y="5761"/>
                </a:lnTo>
                <a:lnTo>
                  <a:pt x="4815" y="5767"/>
                </a:lnTo>
                <a:lnTo>
                  <a:pt x="4822" y="5772"/>
                </a:lnTo>
                <a:lnTo>
                  <a:pt x="4827" y="5776"/>
                </a:lnTo>
                <a:lnTo>
                  <a:pt x="4834" y="5780"/>
                </a:lnTo>
                <a:lnTo>
                  <a:pt x="4839" y="5784"/>
                </a:lnTo>
                <a:lnTo>
                  <a:pt x="4844" y="5787"/>
                </a:lnTo>
                <a:lnTo>
                  <a:pt x="4849" y="5790"/>
                </a:lnTo>
                <a:lnTo>
                  <a:pt x="4856" y="5793"/>
                </a:lnTo>
                <a:lnTo>
                  <a:pt x="4861" y="5794"/>
                </a:lnTo>
                <a:lnTo>
                  <a:pt x="4866" y="5797"/>
                </a:lnTo>
                <a:lnTo>
                  <a:pt x="4872" y="5798"/>
                </a:lnTo>
                <a:lnTo>
                  <a:pt x="4877" y="5799"/>
                </a:lnTo>
                <a:lnTo>
                  <a:pt x="4882" y="5799"/>
                </a:lnTo>
                <a:lnTo>
                  <a:pt x="4887" y="5799"/>
                </a:lnTo>
                <a:lnTo>
                  <a:pt x="4892" y="5799"/>
                </a:lnTo>
                <a:lnTo>
                  <a:pt x="4896" y="5799"/>
                </a:lnTo>
                <a:lnTo>
                  <a:pt x="4902" y="5798"/>
                </a:lnTo>
                <a:lnTo>
                  <a:pt x="4907" y="5797"/>
                </a:lnTo>
                <a:lnTo>
                  <a:pt x="4912" y="5795"/>
                </a:lnTo>
                <a:lnTo>
                  <a:pt x="4916" y="5794"/>
                </a:lnTo>
                <a:lnTo>
                  <a:pt x="4926" y="5789"/>
                </a:lnTo>
                <a:lnTo>
                  <a:pt x="4936" y="5784"/>
                </a:lnTo>
                <a:lnTo>
                  <a:pt x="4945" y="5777"/>
                </a:lnTo>
                <a:lnTo>
                  <a:pt x="4954" y="5768"/>
                </a:lnTo>
                <a:lnTo>
                  <a:pt x="4963" y="5760"/>
                </a:lnTo>
                <a:lnTo>
                  <a:pt x="4971" y="5750"/>
                </a:lnTo>
                <a:lnTo>
                  <a:pt x="4980" y="5738"/>
                </a:lnTo>
                <a:lnTo>
                  <a:pt x="4988" y="5726"/>
                </a:lnTo>
                <a:lnTo>
                  <a:pt x="4997" y="5713"/>
                </a:lnTo>
                <a:lnTo>
                  <a:pt x="5005" y="5700"/>
                </a:lnTo>
                <a:lnTo>
                  <a:pt x="5013" y="5684"/>
                </a:lnTo>
                <a:lnTo>
                  <a:pt x="5020" y="5670"/>
                </a:lnTo>
                <a:lnTo>
                  <a:pt x="5028" y="5653"/>
                </a:lnTo>
                <a:lnTo>
                  <a:pt x="5037" y="5637"/>
                </a:lnTo>
                <a:lnTo>
                  <a:pt x="5045" y="5619"/>
                </a:lnTo>
                <a:lnTo>
                  <a:pt x="5052" y="5602"/>
                </a:lnTo>
                <a:lnTo>
                  <a:pt x="5060" y="5584"/>
                </a:lnTo>
                <a:lnTo>
                  <a:pt x="5067" y="5565"/>
                </a:lnTo>
                <a:lnTo>
                  <a:pt x="5075" y="5546"/>
                </a:lnTo>
                <a:lnTo>
                  <a:pt x="5083" y="5526"/>
                </a:lnTo>
                <a:lnTo>
                  <a:pt x="5099" y="5486"/>
                </a:lnTo>
                <a:lnTo>
                  <a:pt x="5125" y="5417"/>
                </a:lnTo>
                <a:lnTo>
                  <a:pt x="5151" y="5343"/>
                </a:lnTo>
                <a:lnTo>
                  <a:pt x="5176" y="5269"/>
                </a:lnTo>
                <a:lnTo>
                  <a:pt x="5202" y="5191"/>
                </a:lnTo>
                <a:lnTo>
                  <a:pt x="5228" y="5111"/>
                </a:lnTo>
                <a:lnTo>
                  <a:pt x="5253" y="5027"/>
                </a:lnTo>
                <a:lnTo>
                  <a:pt x="5278" y="4941"/>
                </a:lnTo>
                <a:lnTo>
                  <a:pt x="5302" y="4851"/>
                </a:lnTo>
                <a:lnTo>
                  <a:pt x="5327" y="4758"/>
                </a:lnTo>
                <a:lnTo>
                  <a:pt x="5351" y="4663"/>
                </a:lnTo>
                <a:lnTo>
                  <a:pt x="5373" y="4564"/>
                </a:lnTo>
                <a:lnTo>
                  <a:pt x="5385" y="4513"/>
                </a:lnTo>
                <a:lnTo>
                  <a:pt x="5396" y="4462"/>
                </a:lnTo>
                <a:lnTo>
                  <a:pt x="5407" y="4408"/>
                </a:lnTo>
                <a:lnTo>
                  <a:pt x="5417" y="4355"/>
                </a:lnTo>
                <a:lnTo>
                  <a:pt x="5428" y="4301"/>
                </a:lnTo>
                <a:lnTo>
                  <a:pt x="5438" y="4245"/>
                </a:lnTo>
                <a:lnTo>
                  <a:pt x="5449" y="4189"/>
                </a:lnTo>
                <a:lnTo>
                  <a:pt x="5459" y="4133"/>
                </a:lnTo>
                <a:lnTo>
                  <a:pt x="5468" y="4074"/>
                </a:lnTo>
                <a:lnTo>
                  <a:pt x="5479" y="4015"/>
                </a:lnTo>
                <a:lnTo>
                  <a:pt x="5484" y="3979"/>
                </a:lnTo>
                <a:lnTo>
                  <a:pt x="5489" y="3942"/>
                </a:lnTo>
                <a:lnTo>
                  <a:pt x="5501" y="3868"/>
                </a:lnTo>
                <a:lnTo>
                  <a:pt x="5511" y="3793"/>
                </a:lnTo>
                <a:lnTo>
                  <a:pt x="5518" y="3756"/>
                </a:lnTo>
                <a:lnTo>
                  <a:pt x="5523" y="3720"/>
                </a:lnTo>
                <a:lnTo>
                  <a:pt x="5528" y="3683"/>
                </a:lnTo>
                <a:lnTo>
                  <a:pt x="5535" y="3648"/>
                </a:lnTo>
                <a:lnTo>
                  <a:pt x="5540" y="3613"/>
                </a:lnTo>
                <a:lnTo>
                  <a:pt x="5547" y="3578"/>
                </a:lnTo>
                <a:lnTo>
                  <a:pt x="5553" y="3544"/>
                </a:lnTo>
                <a:lnTo>
                  <a:pt x="5560" y="3511"/>
                </a:lnTo>
                <a:lnTo>
                  <a:pt x="5566" y="3478"/>
                </a:lnTo>
                <a:lnTo>
                  <a:pt x="5573" y="3447"/>
                </a:lnTo>
                <a:lnTo>
                  <a:pt x="5579" y="3417"/>
                </a:lnTo>
                <a:lnTo>
                  <a:pt x="5587" y="3388"/>
                </a:lnTo>
                <a:lnTo>
                  <a:pt x="5591" y="3374"/>
                </a:lnTo>
                <a:lnTo>
                  <a:pt x="5595" y="3361"/>
                </a:lnTo>
                <a:lnTo>
                  <a:pt x="5599" y="3348"/>
                </a:lnTo>
                <a:lnTo>
                  <a:pt x="5603" y="3335"/>
                </a:lnTo>
                <a:lnTo>
                  <a:pt x="5607" y="3322"/>
                </a:lnTo>
                <a:lnTo>
                  <a:pt x="5611" y="3310"/>
                </a:lnTo>
                <a:lnTo>
                  <a:pt x="5615" y="3297"/>
                </a:lnTo>
                <a:lnTo>
                  <a:pt x="5618" y="3286"/>
                </a:lnTo>
                <a:lnTo>
                  <a:pt x="5624" y="3275"/>
                </a:lnTo>
                <a:lnTo>
                  <a:pt x="5628" y="3264"/>
                </a:lnTo>
                <a:lnTo>
                  <a:pt x="5633" y="3254"/>
                </a:lnTo>
                <a:lnTo>
                  <a:pt x="5637" y="3244"/>
                </a:lnTo>
                <a:lnTo>
                  <a:pt x="5642" y="3235"/>
                </a:lnTo>
                <a:lnTo>
                  <a:pt x="5646" y="3226"/>
                </a:lnTo>
                <a:lnTo>
                  <a:pt x="5651" y="3217"/>
                </a:lnTo>
                <a:lnTo>
                  <a:pt x="5656" y="3209"/>
                </a:lnTo>
                <a:lnTo>
                  <a:pt x="5662" y="3203"/>
                </a:lnTo>
                <a:lnTo>
                  <a:pt x="5667" y="3195"/>
                </a:lnTo>
                <a:lnTo>
                  <a:pt x="5672" y="3188"/>
                </a:lnTo>
                <a:lnTo>
                  <a:pt x="5677" y="3183"/>
                </a:lnTo>
                <a:lnTo>
                  <a:pt x="5684" y="3178"/>
                </a:lnTo>
                <a:lnTo>
                  <a:pt x="5689" y="3173"/>
                </a:lnTo>
                <a:lnTo>
                  <a:pt x="5695" y="3169"/>
                </a:lnTo>
                <a:lnTo>
                  <a:pt x="5701" y="3165"/>
                </a:lnTo>
                <a:lnTo>
                  <a:pt x="5707" y="3162"/>
                </a:lnTo>
                <a:lnTo>
                  <a:pt x="5714" y="3160"/>
                </a:lnTo>
                <a:lnTo>
                  <a:pt x="5720" y="3157"/>
                </a:lnTo>
                <a:lnTo>
                  <a:pt x="5727" y="3157"/>
                </a:lnTo>
                <a:lnTo>
                  <a:pt x="5732" y="3156"/>
                </a:lnTo>
                <a:lnTo>
                  <a:pt x="5737" y="3156"/>
                </a:lnTo>
                <a:lnTo>
                  <a:pt x="5742" y="3156"/>
                </a:lnTo>
                <a:lnTo>
                  <a:pt x="5749" y="3157"/>
                </a:lnTo>
                <a:lnTo>
                  <a:pt x="5754" y="3158"/>
                </a:lnTo>
                <a:lnTo>
                  <a:pt x="5761" y="3160"/>
                </a:lnTo>
                <a:lnTo>
                  <a:pt x="5766" y="3161"/>
                </a:lnTo>
                <a:lnTo>
                  <a:pt x="5773" y="3164"/>
                </a:lnTo>
                <a:lnTo>
                  <a:pt x="5779" y="3166"/>
                </a:lnTo>
                <a:lnTo>
                  <a:pt x="5784" y="3169"/>
                </a:lnTo>
                <a:lnTo>
                  <a:pt x="5797" y="3175"/>
                </a:lnTo>
                <a:lnTo>
                  <a:pt x="5810" y="3182"/>
                </a:lnTo>
                <a:lnTo>
                  <a:pt x="5823" y="3191"/>
                </a:lnTo>
                <a:lnTo>
                  <a:pt x="5837" y="3200"/>
                </a:lnTo>
                <a:lnTo>
                  <a:pt x="5850" y="3211"/>
                </a:lnTo>
                <a:lnTo>
                  <a:pt x="5864" y="3222"/>
                </a:lnTo>
                <a:lnTo>
                  <a:pt x="5877" y="3234"/>
                </a:lnTo>
                <a:lnTo>
                  <a:pt x="5891" y="3246"/>
                </a:lnTo>
                <a:lnTo>
                  <a:pt x="5904" y="3258"/>
                </a:lnTo>
                <a:lnTo>
                  <a:pt x="5932" y="3284"/>
                </a:lnTo>
                <a:lnTo>
                  <a:pt x="5961" y="3311"/>
                </a:lnTo>
                <a:lnTo>
                  <a:pt x="5988" y="3336"/>
                </a:lnTo>
                <a:lnTo>
                  <a:pt x="6001" y="3349"/>
                </a:lnTo>
                <a:lnTo>
                  <a:pt x="6014" y="3361"/>
                </a:lnTo>
                <a:lnTo>
                  <a:pt x="6028" y="3372"/>
                </a:lnTo>
                <a:lnTo>
                  <a:pt x="6042" y="3384"/>
                </a:lnTo>
                <a:lnTo>
                  <a:pt x="6055" y="3395"/>
                </a:lnTo>
                <a:lnTo>
                  <a:pt x="6066" y="3404"/>
                </a:lnTo>
                <a:lnTo>
                  <a:pt x="6079" y="3412"/>
                </a:lnTo>
                <a:lnTo>
                  <a:pt x="6091" y="3420"/>
                </a:lnTo>
                <a:lnTo>
                  <a:pt x="6103" y="3426"/>
                </a:lnTo>
                <a:lnTo>
                  <a:pt x="6109" y="3429"/>
                </a:lnTo>
                <a:lnTo>
                  <a:pt x="6115" y="3431"/>
                </a:lnTo>
                <a:lnTo>
                  <a:pt x="6121" y="3434"/>
                </a:lnTo>
                <a:lnTo>
                  <a:pt x="6126" y="3435"/>
                </a:lnTo>
                <a:lnTo>
                  <a:pt x="6132" y="3436"/>
                </a:lnTo>
                <a:lnTo>
                  <a:pt x="6137" y="3438"/>
                </a:lnTo>
                <a:lnTo>
                  <a:pt x="6146" y="3439"/>
                </a:lnTo>
                <a:lnTo>
                  <a:pt x="6155" y="3439"/>
                </a:lnTo>
                <a:lnTo>
                  <a:pt x="6163" y="3438"/>
                </a:lnTo>
                <a:lnTo>
                  <a:pt x="6171" y="3435"/>
                </a:lnTo>
                <a:lnTo>
                  <a:pt x="6179" y="3433"/>
                </a:lnTo>
                <a:lnTo>
                  <a:pt x="6186" y="3429"/>
                </a:lnTo>
                <a:lnTo>
                  <a:pt x="6194" y="3423"/>
                </a:lnTo>
                <a:lnTo>
                  <a:pt x="6201" y="3418"/>
                </a:lnTo>
                <a:lnTo>
                  <a:pt x="6209" y="3412"/>
                </a:lnTo>
                <a:lnTo>
                  <a:pt x="6215" y="3404"/>
                </a:lnTo>
                <a:lnTo>
                  <a:pt x="6222" y="3396"/>
                </a:lnTo>
                <a:lnTo>
                  <a:pt x="6228" y="3387"/>
                </a:lnTo>
                <a:lnTo>
                  <a:pt x="6233" y="3378"/>
                </a:lnTo>
                <a:lnTo>
                  <a:pt x="6240" y="3367"/>
                </a:lnTo>
                <a:lnTo>
                  <a:pt x="6245" y="3356"/>
                </a:lnTo>
                <a:lnTo>
                  <a:pt x="6250" y="3344"/>
                </a:lnTo>
                <a:lnTo>
                  <a:pt x="6256" y="3332"/>
                </a:lnTo>
                <a:lnTo>
                  <a:pt x="6261" y="3319"/>
                </a:lnTo>
                <a:lnTo>
                  <a:pt x="6266" y="3306"/>
                </a:lnTo>
                <a:lnTo>
                  <a:pt x="6271" y="3293"/>
                </a:lnTo>
                <a:lnTo>
                  <a:pt x="6277" y="3278"/>
                </a:lnTo>
                <a:lnTo>
                  <a:pt x="6280" y="3263"/>
                </a:lnTo>
                <a:lnTo>
                  <a:pt x="6284" y="3248"/>
                </a:lnTo>
                <a:lnTo>
                  <a:pt x="6290" y="3233"/>
                </a:lnTo>
                <a:lnTo>
                  <a:pt x="6294" y="3217"/>
                </a:lnTo>
                <a:lnTo>
                  <a:pt x="6297" y="3201"/>
                </a:lnTo>
                <a:lnTo>
                  <a:pt x="6305" y="3169"/>
                </a:lnTo>
                <a:lnTo>
                  <a:pt x="6313" y="3135"/>
                </a:lnTo>
                <a:lnTo>
                  <a:pt x="6320" y="3101"/>
                </a:lnTo>
                <a:lnTo>
                  <a:pt x="6333" y="3030"/>
                </a:lnTo>
                <a:lnTo>
                  <a:pt x="6346" y="2960"/>
                </a:lnTo>
                <a:lnTo>
                  <a:pt x="6356" y="2887"/>
                </a:lnTo>
                <a:lnTo>
                  <a:pt x="6367" y="2812"/>
                </a:lnTo>
                <a:lnTo>
                  <a:pt x="6377" y="2736"/>
                </a:lnTo>
                <a:lnTo>
                  <a:pt x="6386" y="2659"/>
                </a:lnTo>
                <a:lnTo>
                  <a:pt x="6395" y="2581"/>
                </a:lnTo>
                <a:lnTo>
                  <a:pt x="6403" y="2500"/>
                </a:lnTo>
                <a:lnTo>
                  <a:pt x="6411" y="2418"/>
                </a:lnTo>
                <a:lnTo>
                  <a:pt x="6419" y="2333"/>
                </a:lnTo>
                <a:lnTo>
                  <a:pt x="6428" y="2247"/>
                </a:lnTo>
                <a:lnTo>
                  <a:pt x="6436" y="2159"/>
                </a:lnTo>
                <a:lnTo>
                  <a:pt x="6444" y="2069"/>
                </a:lnTo>
                <a:lnTo>
                  <a:pt x="6452" y="1976"/>
                </a:lnTo>
                <a:lnTo>
                  <a:pt x="6461" y="1882"/>
                </a:lnTo>
                <a:lnTo>
                  <a:pt x="6470" y="1786"/>
                </a:lnTo>
                <a:lnTo>
                  <a:pt x="6475" y="1724"/>
                </a:lnTo>
                <a:lnTo>
                  <a:pt x="6482" y="1661"/>
                </a:lnTo>
                <a:lnTo>
                  <a:pt x="6488" y="1600"/>
                </a:lnTo>
                <a:lnTo>
                  <a:pt x="6495" y="1539"/>
                </a:lnTo>
                <a:lnTo>
                  <a:pt x="6499" y="1507"/>
                </a:lnTo>
                <a:lnTo>
                  <a:pt x="6502" y="1477"/>
                </a:lnTo>
                <a:lnTo>
                  <a:pt x="6506" y="1447"/>
                </a:lnTo>
                <a:lnTo>
                  <a:pt x="6510" y="1419"/>
                </a:lnTo>
                <a:lnTo>
                  <a:pt x="6514" y="1388"/>
                </a:lnTo>
                <a:lnTo>
                  <a:pt x="6519" y="1360"/>
                </a:lnTo>
                <a:lnTo>
                  <a:pt x="6523" y="1332"/>
                </a:lnTo>
                <a:lnTo>
                  <a:pt x="6529" y="1305"/>
                </a:lnTo>
                <a:lnTo>
                  <a:pt x="6534" y="1277"/>
                </a:lnTo>
                <a:lnTo>
                  <a:pt x="6539" y="1251"/>
                </a:lnTo>
                <a:lnTo>
                  <a:pt x="6544" y="1227"/>
                </a:lnTo>
                <a:lnTo>
                  <a:pt x="6549" y="1202"/>
                </a:lnTo>
                <a:lnTo>
                  <a:pt x="6555" y="1178"/>
                </a:lnTo>
                <a:lnTo>
                  <a:pt x="6561" y="1156"/>
                </a:lnTo>
                <a:lnTo>
                  <a:pt x="6566" y="1134"/>
                </a:lnTo>
                <a:lnTo>
                  <a:pt x="6573" y="1113"/>
                </a:lnTo>
                <a:lnTo>
                  <a:pt x="6579" y="1093"/>
                </a:lnTo>
                <a:lnTo>
                  <a:pt x="6587" y="1075"/>
                </a:lnTo>
                <a:lnTo>
                  <a:pt x="6594" y="1058"/>
                </a:lnTo>
                <a:lnTo>
                  <a:pt x="6598" y="1050"/>
                </a:lnTo>
                <a:lnTo>
                  <a:pt x="6602" y="1042"/>
                </a:lnTo>
                <a:lnTo>
                  <a:pt x="6606" y="1035"/>
                </a:lnTo>
                <a:lnTo>
                  <a:pt x="6609" y="1027"/>
                </a:lnTo>
                <a:lnTo>
                  <a:pt x="6613" y="1020"/>
                </a:lnTo>
                <a:lnTo>
                  <a:pt x="6617" y="1014"/>
                </a:lnTo>
                <a:lnTo>
                  <a:pt x="6621" y="1007"/>
                </a:lnTo>
                <a:lnTo>
                  <a:pt x="6625" y="1002"/>
                </a:lnTo>
                <a:lnTo>
                  <a:pt x="6629" y="997"/>
                </a:lnTo>
                <a:lnTo>
                  <a:pt x="6634" y="991"/>
                </a:lnTo>
                <a:lnTo>
                  <a:pt x="6638" y="986"/>
                </a:lnTo>
                <a:lnTo>
                  <a:pt x="6643" y="982"/>
                </a:lnTo>
                <a:lnTo>
                  <a:pt x="6647" y="978"/>
                </a:lnTo>
                <a:lnTo>
                  <a:pt x="6653" y="974"/>
                </a:lnTo>
                <a:lnTo>
                  <a:pt x="6657" y="972"/>
                </a:lnTo>
                <a:lnTo>
                  <a:pt x="6662" y="968"/>
                </a:lnTo>
                <a:lnTo>
                  <a:pt x="6667" y="967"/>
                </a:lnTo>
                <a:lnTo>
                  <a:pt x="6672" y="964"/>
                </a:lnTo>
                <a:lnTo>
                  <a:pt x="6677" y="963"/>
                </a:lnTo>
                <a:lnTo>
                  <a:pt x="6683" y="961"/>
                </a:lnTo>
                <a:lnTo>
                  <a:pt x="6688" y="960"/>
                </a:lnTo>
                <a:lnTo>
                  <a:pt x="6693" y="959"/>
                </a:lnTo>
                <a:lnTo>
                  <a:pt x="6698" y="959"/>
                </a:lnTo>
                <a:lnTo>
                  <a:pt x="6704" y="959"/>
                </a:lnTo>
                <a:lnTo>
                  <a:pt x="6709" y="959"/>
                </a:lnTo>
                <a:lnTo>
                  <a:pt x="6714" y="960"/>
                </a:lnTo>
                <a:lnTo>
                  <a:pt x="6719" y="961"/>
                </a:lnTo>
                <a:lnTo>
                  <a:pt x="6726" y="963"/>
                </a:lnTo>
                <a:lnTo>
                  <a:pt x="6736" y="967"/>
                </a:lnTo>
                <a:lnTo>
                  <a:pt x="6748" y="971"/>
                </a:lnTo>
                <a:lnTo>
                  <a:pt x="6758" y="977"/>
                </a:lnTo>
                <a:lnTo>
                  <a:pt x="6770" y="985"/>
                </a:lnTo>
                <a:lnTo>
                  <a:pt x="6781" y="993"/>
                </a:lnTo>
                <a:lnTo>
                  <a:pt x="6792" y="1002"/>
                </a:lnTo>
                <a:lnTo>
                  <a:pt x="6804" y="1012"/>
                </a:lnTo>
                <a:lnTo>
                  <a:pt x="6814" y="1024"/>
                </a:lnTo>
                <a:lnTo>
                  <a:pt x="6826" y="1036"/>
                </a:lnTo>
                <a:lnTo>
                  <a:pt x="6837" y="1049"/>
                </a:lnTo>
                <a:lnTo>
                  <a:pt x="6848" y="1063"/>
                </a:lnTo>
                <a:lnTo>
                  <a:pt x="6859" y="1078"/>
                </a:lnTo>
                <a:lnTo>
                  <a:pt x="6869" y="1093"/>
                </a:lnTo>
                <a:lnTo>
                  <a:pt x="6880" y="1110"/>
                </a:lnTo>
                <a:lnTo>
                  <a:pt x="6890" y="1127"/>
                </a:lnTo>
                <a:lnTo>
                  <a:pt x="6899" y="1146"/>
                </a:lnTo>
                <a:lnTo>
                  <a:pt x="6910" y="1164"/>
                </a:lnTo>
                <a:lnTo>
                  <a:pt x="6919" y="1182"/>
                </a:lnTo>
                <a:lnTo>
                  <a:pt x="6928" y="1202"/>
                </a:lnTo>
                <a:lnTo>
                  <a:pt x="6937" y="1221"/>
                </a:lnTo>
                <a:lnTo>
                  <a:pt x="6945" y="1242"/>
                </a:lnTo>
                <a:lnTo>
                  <a:pt x="6953" y="1263"/>
                </a:lnTo>
                <a:lnTo>
                  <a:pt x="6961" y="1284"/>
                </a:lnTo>
                <a:lnTo>
                  <a:pt x="6969" y="1304"/>
                </a:lnTo>
                <a:lnTo>
                  <a:pt x="6975" y="1324"/>
                </a:lnTo>
                <a:lnTo>
                  <a:pt x="6987" y="1365"/>
                </a:lnTo>
                <a:lnTo>
                  <a:pt x="6997" y="1407"/>
                </a:lnTo>
                <a:lnTo>
                  <a:pt x="7008" y="1450"/>
                </a:lnTo>
                <a:lnTo>
                  <a:pt x="7017" y="1493"/>
                </a:lnTo>
                <a:lnTo>
                  <a:pt x="7026" y="1539"/>
                </a:lnTo>
                <a:lnTo>
                  <a:pt x="7034" y="1584"/>
                </a:lnTo>
                <a:lnTo>
                  <a:pt x="7043" y="1630"/>
                </a:lnTo>
                <a:lnTo>
                  <a:pt x="7052" y="1678"/>
                </a:lnTo>
                <a:lnTo>
                  <a:pt x="7061" y="1727"/>
                </a:lnTo>
                <a:lnTo>
                  <a:pt x="7072" y="1775"/>
                </a:lnTo>
                <a:lnTo>
                  <a:pt x="7083" y="1825"/>
                </a:lnTo>
                <a:lnTo>
                  <a:pt x="7095" y="1876"/>
                </a:lnTo>
                <a:lnTo>
                  <a:pt x="7102" y="1900"/>
                </a:lnTo>
                <a:lnTo>
                  <a:pt x="7108" y="1927"/>
                </a:lnTo>
                <a:lnTo>
                  <a:pt x="7115" y="1953"/>
                </a:lnTo>
                <a:lnTo>
                  <a:pt x="7123" y="1979"/>
                </a:lnTo>
                <a:lnTo>
                  <a:pt x="7130" y="2005"/>
                </a:lnTo>
                <a:lnTo>
                  <a:pt x="7140" y="2031"/>
                </a:lnTo>
                <a:lnTo>
                  <a:pt x="7153" y="2069"/>
                </a:lnTo>
                <a:lnTo>
                  <a:pt x="7166" y="2108"/>
                </a:lnTo>
                <a:lnTo>
                  <a:pt x="7181" y="2146"/>
                </a:lnTo>
                <a:lnTo>
                  <a:pt x="7197" y="2184"/>
                </a:lnTo>
                <a:lnTo>
                  <a:pt x="7213" y="2220"/>
                </a:lnTo>
                <a:lnTo>
                  <a:pt x="7221" y="2239"/>
                </a:lnTo>
                <a:lnTo>
                  <a:pt x="7228" y="2256"/>
                </a:lnTo>
                <a:lnTo>
                  <a:pt x="7238" y="2273"/>
                </a:lnTo>
                <a:lnTo>
                  <a:pt x="7245" y="2290"/>
                </a:lnTo>
                <a:lnTo>
                  <a:pt x="7255" y="2307"/>
                </a:lnTo>
                <a:lnTo>
                  <a:pt x="7262" y="2322"/>
                </a:lnTo>
                <a:lnTo>
                  <a:pt x="7271" y="2338"/>
                </a:lnTo>
                <a:lnTo>
                  <a:pt x="7281" y="2354"/>
                </a:lnTo>
                <a:lnTo>
                  <a:pt x="7288" y="2368"/>
                </a:lnTo>
                <a:lnTo>
                  <a:pt x="7298" y="2381"/>
                </a:lnTo>
                <a:lnTo>
                  <a:pt x="7307" y="2396"/>
                </a:lnTo>
                <a:lnTo>
                  <a:pt x="7315" y="2407"/>
                </a:lnTo>
                <a:lnTo>
                  <a:pt x="7324" y="2419"/>
                </a:lnTo>
                <a:lnTo>
                  <a:pt x="7332" y="2431"/>
                </a:lnTo>
                <a:lnTo>
                  <a:pt x="7341" y="2441"/>
                </a:lnTo>
                <a:lnTo>
                  <a:pt x="7349" y="2450"/>
                </a:lnTo>
                <a:lnTo>
                  <a:pt x="7358" y="2458"/>
                </a:lnTo>
                <a:lnTo>
                  <a:pt x="7366" y="2466"/>
                </a:lnTo>
                <a:lnTo>
                  <a:pt x="7373" y="2473"/>
                </a:lnTo>
                <a:lnTo>
                  <a:pt x="7382" y="2479"/>
                </a:lnTo>
                <a:lnTo>
                  <a:pt x="7390" y="2484"/>
                </a:lnTo>
                <a:lnTo>
                  <a:pt x="7398" y="2488"/>
                </a:lnTo>
                <a:lnTo>
                  <a:pt x="7405" y="2491"/>
                </a:lnTo>
                <a:lnTo>
                  <a:pt x="7413" y="2492"/>
                </a:lnTo>
                <a:lnTo>
                  <a:pt x="7419" y="2492"/>
                </a:lnTo>
                <a:lnTo>
                  <a:pt x="7426" y="2492"/>
                </a:lnTo>
                <a:lnTo>
                  <a:pt x="7433" y="2491"/>
                </a:lnTo>
                <a:lnTo>
                  <a:pt x="7440" y="2490"/>
                </a:lnTo>
                <a:lnTo>
                  <a:pt x="7446" y="2487"/>
                </a:lnTo>
                <a:lnTo>
                  <a:pt x="7453" y="2483"/>
                </a:lnTo>
                <a:lnTo>
                  <a:pt x="7458" y="2478"/>
                </a:lnTo>
                <a:lnTo>
                  <a:pt x="7465" y="2473"/>
                </a:lnTo>
                <a:lnTo>
                  <a:pt x="7471" y="2466"/>
                </a:lnTo>
                <a:lnTo>
                  <a:pt x="7476" y="2460"/>
                </a:lnTo>
                <a:lnTo>
                  <a:pt x="7483" y="2452"/>
                </a:lnTo>
                <a:lnTo>
                  <a:pt x="7488" y="2444"/>
                </a:lnTo>
                <a:lnTo>
                  <a:pt x="7495" y="2435"/>
                </a:lnTo>
                <a:lnTo>
                  <a:pt x="7500" y="2426"/>
                </a:lnTo>
                <a:lnTo>
                  <a:pt x="7507" y="2415"/>
                </a:lnTo>
                <a:lnTo>
                  <a:pt x="7512" y="2405"/>
                </a:lnTo>
                <a:lnTo>
                  <a:pt x="7517" y="2393"/>
                </a:lnTo>
                <a:lnTo>
                  <a:pt x="7522" y="2381"/>
                </a:lnTo>
                <a:lnTo>
                  <a:pt x="7527" y="2368"/>
                </a:lnTo>
                <a:lnTo>
                  <a:pt x="7533" y="2355"/>
                </a:lnTo>
                <a:lnTo>
                  <a:pt x="7538" y="2342"/>
                </a:lnTo>
                <a:lnTo>
                  <a:pt x="7544" y="2328"/>
                </a:lnTo>
                <a:lnTo>
                  <a:pt x="7550" y="2313"/>
                </a:lnTo>
                <a:lnTo>
                  <a:pt x="7555" y="2299"/>
                </a:lnTo>
                <a:lnTo>
                  <a:pt x="7560" y="2284"/>
                </a:lnTo>
                <a:lnTo>
                  <a:pt x="7565" y="2269"/>
                </a:lnTo>
                <a:lnTo>
                  <a:pt x="7576" y="2237"/>
                </a:lnTo>
                <a:lnTo>
                  <a:pt x="7586" y="2204"/>
                </a:lnTo>
                <a:lnTo>
                  <a:pt x="7597" y="2171"/>
                </a:lnTo>
                <a:lnTo>
                  <a:pt x="7607" y="2136"/>
                </a:lnTo>
                <a:lnTo>
                  <a:pt x="7618" y="2102"/>
                </a:lnTo>
                <a:lnTo>
                  <a:pt x="7629" y="2066"/>
                </a:lnTo>
                <a:lnTo>
                  <a:pt x="7641" y="2031"/>
                </a:lnTo>
                <a:lnTo>
                  <a:pt x="7651" y="1996"/>
                </a:lnTo>
                <a:lnTo>
                  <a:pt x="7665" y="1961"/>
                </a:lnTo>
                <a:lnTo>
                  <a:pt x="7676" y="1927"/>
                </a:lnTo>
                <a:lnTo>
                  <a:pt x="7689" y="1894"/>
                </a:lnTo>
                <a:lnTo>
                  <a:pt x="7702" y="1861"/>
                </a:lnTo>
                <a:lnTo>
                  <a:pt x="7709" y="1846"/>
                </a:lnTo>
                <a:lnTo>
                  <a:pt x="7717" y="1830"/>
                </a:lnTo>
                <a:lnTo>
                  <a:pt x="7723" y="1814"/>
                </a:lnTo>
                <a:lnTo>
                  <a:pt x="7731" y="1800"/>
                </a:lnTo>
                <a:lnTo>
                  <a:pt x="7739" y="1784"/>
                </a:lnTo>
                <a:lnTo>
                  <a:pt x="7745" y="1771"/>
                </a:lnTo>
                <a:lnTo>
                  <a:pt x="7753" y="1757"/>
                </a:lnTo>
                <a:lnTo>
                  <a:pt x="7761" y="1744"/>
                </a:lnTo>
                <a:lnTo>
                  <a:pt x="7770" y="1731"/>
                </a:lnTo>
                <a:lnTo>
                  <a:pt x="7778" y="1719"/>
                </a:lnTo>
                <a:lnTo>
                  <a:pt x="7786" y="1707"/>
                </a:lnTo>
                <a:lnTo>
                  <a:pt x="7795" y="169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918" name="Freeform 9">
            <a:extLst>
              <a:ext uri="{FF2B5EF4-FFF2-40B4-BE49-F238E27FC236}">
                <a16:creationId xmlns:a16="http://schemas.microsoft.com/office/drawing/2014/main" id="{73A2CEE9-CAB5-CCBD-A3E7-A3F7CD29E8BD}"/>
              </a:ext>
            </a:extLst>
          </p:cNvPr>
          <p:cNvSpPr>
            <a:spLocks/>
          </p:cNvSpPr>
          <p:nvPr/>
        </p:nvSpPr>
        <p:spPr bwMode="auto">
          <a:xfrm>
            <a:off x="5721838" y="2853838"/>
            <a:ext cx="131763" cy="131763"/>
          </a:xfrm>
          <a:custGeom>
            <a:avLst/>
            <a:gdLst>
              <a:gd name="T0" fmla="*/ 2147483646 w 249"/>
              <a:gd name="T1" fmla="*/ 2147483646 h 250"/>
              <a:gd name="T2" fmla="*/ 2147483646 w 249"/>
              <a:gd name="T3" fmla="*/ 2147483646 h 250"/>
              <a:gd name="T4" fmla="*/ 2147483646 w 249"/>
              <a:gd name="T5" fmla="*/ 2147483646 h 250"/>
              <a:gd name="T6" fmla="*/ 2147483646 w 249"/>
              <a:gd name="T7" fmla="*/ 2147483646 h 250"/>
              <a:gd name="T8" fmla="*/ 2147483646 w 249"/>
              <a:gd name="T9" fmla="*/ 2147483646 h 250"/>
              <a:gd name="T10" fmla="*/ 2147483646 w 249"/>
              <a:gd name="T11" fmla="*/ 2147483646 h 250"/>
              <a:gd name="T12" fmla="*/ 2147483646 w 249"/>
              <a:gd name="T13" fmla="*/ 2147483646 h 250"/>
              <a:gd name="T14" fmla="*/ 2147483646 w 249"/>
              <a:gd name="T15" fmla="*/ 2147483646 h 250"/>
              <a:gd name="T16" fmla="*/ 2147483646 w 249"/>
              <a:gd name="T17" fmla="*/ 2147483646 h 250"/>
              <a:gd name="T18" fmla="*/ 2147483646 w 249"/>
              <a:gd name="T19" fmla="*/ 2147483646 h 250"/>
              <a:gd name="T20" fmla="*/ 2147483646 w 249"/>
              <a:gd name="T21" fmla="*/ 2147483646 h 250"/>
              <a:gd name="T22" fmla="*/ 2147483646 w 249"/>
              <a:gd name="T23" fmla="*/ 2147483646 h 250"/>
              <a:gd name="T24" fmla="*/ 2147483646 w 249"/>
              <a:gd name="T25" fmla="*/ 2147483646 h 250"/>
              <a:gd name="T26" fmla="*/ 2147483646 w 249"/>
              <a:gd name="T27" fmla="*/ 2147483646 h 250"/>
              <a:gd name="T28" fmla="*/ 2147483646 w 249"/>
              <a:gd name="T29" fmla="*/ 2147483646 h 250"/>
              <a:gd name="T30" fmla="*/ 2147483646 w 249"/>
              <a:gd name="T31" fmla="*/ 2147483646 h 250"/>
              <a:gd name="T32" fmla="*/ 2147483646 w 249"/>
              <a:gd name="T33" fmla="*/ 2147483646 h 250"/>
              <a:gd name="T34" fmla="*/ 2147483646 w 249"/>
              <a:gd name="T35" fmla="*/ 2147483646 h 250"/>
              <a:gd name="T36" fmla="*/ 2147483646 w 249"/>
              <a:gd name="T37" fmla="*/ 2147483646 h 250"/>
              <a:gd name="T38" fmla="*/ 2147483646 w 249"/>
              <a:gd name="T39" fmla="*/ 2147483646 h 250"/>
              <a:gd name="T40" fmla="*/ 2147483646 w 249"/>
              <a:gd name="T41" fmla="*/ 2147483646 h 250"/>
              <a:gd name="T42" fmla="*/ 2147483646 w 249"/>
              <a:gd name="T43" fmla="*/ 2147483646 h 250"/>
              <a:gd name="T44" fmla="*/ 2147483646 w 249"/>
              <a:gd name="T45" fmla="*/ 2147483646 h 250"/>
              <a:gd name="T46" fmla="*/ 2147483646 w 249"/>
              <a:gd name="T47" fmla="*/ 2147483646 h 250"/>
              <a:gd name="T48" fmla="*/ 2147483646 w 249"/>
              <a:gd name="T49" fmla="*/ 2147483646 h 250"/>
              <a:gd name="T50" fmla="*/ 2147483646 w 249"/>
              <a:gd name="T51" fmla="*/ 2147483646 h 250"/>
              <a:gd name="T52" fmla="*/ 2147483646 w 249"/>
              <a:gd name="T53" fmla="*/ 2147483646 h 250"/>
              <a:gd name="T54" fmla="*/ 2147483646 w 249"/>
              <a:gd name="T55" fmla="*/ 2147483646 h 250"/>
              <a:gd name="T56" fmla="*/ 2147483646 w 249"/>
              <a:gd name="T57" fmla="*/ 2147483646 h 250"/>
              <a:gd name="T58" fmla="*/ 2147483646 w 249"/>
              <a:gd name="T59" fmla="*/ 2147483646 h 250"/>
              <a:gd name="T60" fmla="*/ 2147483646 w 249"/>
              <a:gd name="T61" fmla="*/ 2147483646 h 250"/>
              <a:gd name="T62" fmla="*/ 2147483646 w 249"/>
              <a:gd name="T63" fmla="*/ 2147483646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9" h="250">
                <a:moveTo>
                  <a:pt x="249" y="126"/>
                </a:moveTo>
                <a:lnTo>
                  <a:pt x="248" y="113"/>
                </a:lnTo>
                <a:lnTo>
                  <a:pt x="247" y="99"/>
                </a:lnTo>
                <a:lnTo>
                  <a:pt x="244" y="88"/>
                </a:lnTo>
                <a:lnTo>
                  <a:pt x="239" y="77"/>
                </a:lnTo>
                <a:lnTo>
                  <a:pt x="233" y="65"/>
                </a:lnTo>
                <a:lnTo>
                  <a:pt x="228" y="55"/>
                </a:lnTo>
                <a:lnTo>
                  <a:pt x="220" y="46"/>
                </a:lnTo>
                <a:lnTo>
                  <a:pt x="213" y="37"/>
                </a:lnTo>
                <a:lnTo>
                  <a:pt x="203" y="29"/>
                </a:lnTo>
                <a:lnTo>
                  <a:pt x="194" y="22"/>
                </a:lnTo>
                <a:lnTo>
                  <a:pt x="184" y="16"/>
                </a:lnTo>
                <a:lnTo>
                  <a:pt x="173" y="11"/>
                </a:lnTo>
                <a:lnTo>
                  <a:pt x="162" y="7"/>
                </a:lnTo>
                <a:lnTo>
                  <a:pt x="150" y="3"/>
                </a:lnTo>
                <a:lnTo>
                  <a:pt x="137" y="1"/>
                </a:lnTo>
                <a:lnTo>
                  <a:pt x="125" y="0"/>
                </a:lnTo>
                <a:lnTo>
                  <a:pt x="112" y="1"/>
                </a:lnTo>
                <a:lnTo>
                  <a:pt x="99" y="3"/>
                </a:lnTo>
                <a:lnTo>
                  <a:pt x="87" y="7"/>
                </a:lnTo>
                <a:lnTo>
                  <a:pt x="77" y="11"/>
                </a:lnTo>
                <a:lnTo>
                  <a:pt x="65" y="16"/>
                </a:lnTo>
                <a:lnTo>
                  <a:pt x="55" y="22"/>
                </a:lnTo>
                <a:lnTo>
                  <a:pt x="45" y="29"/>
                </a:lnTo>
                <a:lnTo>
                  <a:pt x="36" y="37"/>
                </a:lnTo>
                <a:lnTo>
                  <a:pt x="28" y="46"/>
                </a:lnTo>
                <a:lnTo>
                  <a:pt x="22" y="55"/>
                </a:lnTo>
                <a:lnTo>
                  <a:pt x="15" y="65"/>
                </a:lnTo>
                <a:lnTo>
                  <a:pt x="10" y="77"/>
                </a:lnTo>
                <a:lnTo>
                  <a:pt x="6" y="88"/>
                </a:lnTo>
                <a:lnTo>
                  <a:pt x="2" y="99"/>
                </a:lnTo>
                <a:lnTo>
                  <a:pt x="1" y="113"/>
                </a:lnTo>
                <a:lnTo>
                  <a:pt x="0" y="126"/>
                </a:lnTo>
                <a:lnTo>
                  <a:pt x="1" y="137"/>
                </a:lnTo>
                <a:lnTo>
                  <a:pt x="2" y="150"/>
                </a:lnTo>
                <a:lnTo>
                  <a:pt x="6" y="162"/>
                </a:lnTo>
                <a:lnTo>
                  <a:pt x="10" y="174"/>
                </a:lnTo>
                <a:lnTo>
                  <a:pt x="15" y="184"/>
                </a:lnTo>
                <a:lnTo>
                  <a:pt x="22" y="195"/>
                </a:lnTo>
                <a:lnTo>
                  <a:pt x="28" y="204"/>
                </a:lnTo>
                <a:lnTo>
                  <a:pt x="36" y="213"/>
                </a:lnTo>
                <a:lnTo>
                  <a:pt x="45" y="221"/>
                </a:lnTo>
                <a:lnTo>
                  <a:pt x="55" y="229"/>
                </a:lnTo>
                <a:lnTo>
                  <a:pt x="65" y="234"/>
                </a:lnTo>
                <a:lnTo>
                  <a:pt x="77" y="239"/>
                </a:lnTo>
                <a:lnTo>
                  <a:pt x="87" y="244"/>
                </a:lnTo>
                <a:lnTo>
                  <a:pt x="99" y="247"/>
                </a:lnTo>
                <a:lnTo>
                  <a:pt x="112" y="248"/>
                </a:lnTo>
                <a:lnTo>
                  <a:pt x="125" y="250"/>
                </a:lnTo>
                <a:lnTo>
                  <a:pt x="137" y="248"/>
                </a:lnTo>
                <a:lnTo>
                  <a:pt x="150" y="247"/>
                </a:lnTo>
                <a:lnTo>
                  <a:pt x="162" y="244"/>
                </a:lnTo>
                <a:lnTo>
                  <a:pt x="173" y="239"/>
                </a:lnTo>
                <a:lnTo>
                  <a:pt x="184" y="234"/>
                </a:lnTo>
                <a:lnTo>
                  <a:pt x="194" y="229"/>
                </a:lnTo>
                <a:lnTo>
                  <a:pt x="203" y="221"/>
                </a:lnTo>
                <a:lnTo>
                  <a:pt x="213" y="213"/>
                </a:lnTo>
                <a:lnTo>
                  <a:pt x="220" y="204"/>
                </a:lnTo>
                <a:lnTo>
                  <a:pt x="228" y="195"/>
                </a:lnTo>
                <a:lnTo>
                  <a:pt x="233" y="184"/>
                </a:lnTo>
                <a:lnTo>
                  <a:pt x="239" y="174"/>
                </a:lnTo>
                <a:lnTo>
                  <a:pt x="244" y="162"/>
                </a:lnTo>
                <a:lnTo>
                  <a:pt x="247" y="150"/>
                </a:lnTo>
                <a:lnTo>
                  <a:pt x="248" y="137"/>
                </a:lnTo>
                <a:lnTo>
                  <a:pt x="249" y="1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919" name="Freeform 10">
            <a:extLst>
              <a:ext uri="{FF2B5EF4-FFF2-40B4-BE49-F238E27FC236}">
                <a16:creationId xmlns:a16="http://schemas.microsoft.com/office/drawing/2014/main" id="{D83F4F06-6025-E289-BED2-D60970A70CB7}"/>
              </a:ext>
            </a:extLst>
          </p:cNvPr>
          <p:cNvSpPr>
            <a:spLocks/>
          </p:cNvSpPr>
          <p:nvPr/>
        </p:nvSpPr>
        <p:spPr bwMode="auto">
          <a:xfrm>
            <a:off x="5721838" y="2853838"/>
            <a:ext cx="131763" cy="131763"/>
          </a:xfrm>
          <a:custGeom>
            <a:avLst/>
            <a:gdLst>
              <a:gd name="T0" fmla="*/ 2147483646 w 249"/>
              <a:gd name="T1" fmla="*/ 2147483646 h 250"/>
              <a:gd name="T2" fmla="*/ 2147483646 w 249"/>
              <a:gd name="T3" fmla="*/ 2147483646 h 250"/>
              <a:gd name="T4" fmla="*/ 2147483646 w 249"/>
              <a:gd name="T5" fmla="*/ 2147483646 h 250"/>
              <a:gd name="T6" fmla="*/ 2147483646 w 249"/>
              <a:gd name="T7" fmla="*/ 2147483646 h 250"/>
              <a:gd name="T8" fmla="*/ 2147483646 w 249"/>
              <a:gd name="T9" fmla="*/ 2147483646 h 250"/>
              <a:gd name="T10" fmla="*/ 2147483646 w 249"/>
              <a:gd name="T11" fmla="*/ 2147483646 h 250"/>
              <a:gd name="T12" fmla="*/ 2147483646 w 249"/>
              <a:gd name="T13" fmla="*/ 2147483646 h 250"/>
              <a:gd name="T14" fmla="*/ 2147483646 w 249"/>
              <a:gd name="T15" fmla="*/ 2147483646 h 250"/>
              <a:gd name="T16" fmla="*/ 2147483646 w 249"/>
              <a:gd name="T17" fmla="*/ 2147483646 h 250"/>
              <a:gd name="T18" fmla="*/ 2147483646 w 249"/>
              <a:gd name="T19" fmla="*/ 2147483646 h 250"/>
              <a:gd name="T20" fmla="*/ 2147483646 w 249"/>
              <a:gd name="T21" fmla="*/ 2147483646 h 250"/>
              <a:gd name="T22" fmla="*/ 2147483646 w 249"/>
              <a:gd name="T23" fmla="*/ 2147483646 h 250"/>
              <a:gd name="T24" fmla="*/ 2147483646 w 249"/>
              <a:gd name="T25" fmla="*/ 2147483646 h 250"/>
              <a:gd name="T26" fmla="*/ 2147483646 w 249"/>
              <a:gd name="T27" fmla="*/ 2147483646 h 250"/>
              <a:gd name="T28" fmla="*/ 2147483646 w 249"/>
              <a:gd name="T29" fmla="*/ 2147483646 h 250"/>
              <a:gd name="T30" fmla="*/ 2147483646 w 249"/>
              <a:gd name="T31" fmla="*/ 2147483646 h 250"/>
              <a:gd name="T32" fmla="*/ 2147483646 w 249"/>
              <a:gd name="T33" fmla="*/ 2147483646 h 250"/>
              <a:gd name="T34" fmla="*/ 2147483646 w 249"/>
              <a:gd name="T35" fmla="*/ 2147483646 h 250"/>
              <a:gd name="T36" fmla="*/ 2147483646 w 249"/>
              <a:gd name="T37" fmla="*/ 2147483646 h 250"/>
              <a:gd name="T38" fmla="*/ 2147483646 w 249"/>
              <a:gd name="T39" fmla="*/ 2147483646 h 250"/>
              <a:gd name="T40" fmla="*/ 2147483646 w 249"/>
              <a:gd name="T41" fmla="*/ 2147483646 h 250"/>
              <a:gd name="T42" fmla="*/ 2147483646 w 249"/>
              <a:gd name="T43" fmla="*/ 2147483646 h 250"/>
              <a:gd name="T44" fmla="*/ 2147483646 w 249"/>
              <a:gd name="T45" fmla="*/ 2147483646 h 250"/>
              <a:gd name="T46" fmla="*/ 2147483646 w 249"/>
              <a:gd name="T47" fmla="*/ 2147483646 h 250"/>
              <a:gd name="T48" fmla="*/ 2147483646 w 249"/>
              <a:gd name="T49" fmla="*/ 2147483646 h 250"/>
              <a:gd name="T50" fmla="*/ 2147483646 w 249"/>
              <a:gd name="T51" fmla="*/ 2147483646 h 250"/>
              <a:gd name="T52" fmla="*/ 2147483646 w 249"/>
              <a:gd name="T53" fmla="*/ 2147483646 h 250"/>
              <a:gd name="T54" fmla="*/ 2147483646 w 249"/>
              <a:gd name="T55" fmla="*/ 2147483646 h 250"/>
              <a:gd name="T56" fmla="*/ 2147483646 w 249"/>
              <a:gd name="T57" fmla="*/ 2147483646 h 250"/>
              <a:gd name="T58" fmla="*/ 2147483646 w 249"/>
              <a:gd name="T59" fmla="*/ 2147483646 h 250"/>
              <a:gd name="T60" fmla="*/ 2147483646 w 249"/>
              <a:gd name="T61" fmla="*/ 2147483646 h 250"/>
              <a:gd name="T62" fmla="*/ 2147483646 w 249"/>
              <a:gd name="T63" fmla="*/ 2147483646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9" h="250">
                <a:moveTo>
                  <a:pt x="249" y="126"/>
                </a:moveTo>
                <a:lnTo>
                  <a:pt x="248" y="113"/>
                </a:lnTo>
                <a:lnTo>
                  <a:pt x="247" y="99"/>
                </a:lnTo>
                <a:lnTo>
                  <a:pt x="244" y="88"/>
                </a:lnTo>
                <a:lnTo>
                  <a:pt x="239" y="77"/>
                </a:lnTo>
                <a:lnTo>
                  <a:pt x="233" y="65"/>
                </a:lnTo>
                <a:lnTo>
                  <a:pt x="228" y="55"/>
                </a:lnTo>
                <a:lnTo>
                  <a:pt x="220" y="46"/>
                </a:lnTo>
                <a:lnTo>
                  <a:pt x="213" y="37"/>
                </a:lnTo>
                <a:lnTo>
                  <a:pt x="203" y="29"/>
                </a:lnTo>
                <a:lnTo>
                  <a:pt x="194" y="22"/>
                </a:lnTo>
                <a:lnTo>
                  <a:pt x="184" y="16"/>
                </a:lnTo>
                <a:lnTo>
                  <a:pt x="173" y="11"/>
                </a:lnTo>
                <a:lnTo>
                  <a:pt x="162" y="7"/>
                </a:lnTo>
                <a:lnTo>
                  <a:pt x="150" y="3"/>
                </a:lnTo>
                <a:lnTo>
                  <a:pt x="137" y="1"/>
                </a:lnTo>
                <a:lnTo>
                  <a:pt x="125" y="0"/>
                </a:lnTo>
                <a:lnTo>
                  <a:pt x="112" y="1"/>
                </a:lnTo>
                <a:lnTo>
                  <a:pt x="99" y="3"/>
                </a:lnTo>
                <a:lnTo>
                  <a:pt x="87" y="7"/>
                </a:lnTo>
                <a:lnTo>
                  <a:pt x="77" y="11"/>
                </a:lnTo>
                <a:lnTo>
                  <a:pt x="65" y="16"/>
                </a:lnTo>
                <a:lnTo>
                  <a:pt x="55" y="22"/>
                </a:lnTo>
                <a:lnTo>
                  <a:pt x="45" y="29"/>
                </a:lnTo>
                <a:lnTo>
                  <a:pt x="36" y="37"/>
                </a:lnTo>
                <a:lnTo>
                  <a:pt x="28" y="46"/>
                </a:lnTo>
                <a:lnTo>
                  <a:pt x="22" y="55"/>
                </a:lnTo>
                <a:lnTo>
                  <a:pt x="15" y="65"/>
                </a:lnTo>
                <a:lnTo>
                  <a:pt x="10" y="77"/>
                </a:lnTo>
                <a:lnTo>
                  <a:pt x="6" y="88"/>
                </a:lnTo>
                <a:lnTo>
                  <a:pt x="2" y="99"/>
                </a:lnTo>
                <a:lnTo>
                  <a:pt x="1" y="113"/>
                </a:lnTo>
                <a:lnTo>
                  <a:pt x="0" y="126"/>
                </a:lnTo>
                <a:lnTo>
                  <a:pt x="1" y="137"/>
                </a:lnTo>
                <a:lnTo>
                  <a:pt x="2" y="150"/>
                </a:lnTo>
                <a:lnTo>
                  <a:pt x="6" y="162"/>
                </a:lnTo>
                <a:lnTo>
                  <a:pt x="10" y="174"/>
                </a:lnTo>
                <a:lnTo>
                  <a:pt x="15" y="184"/>
                </a:lnTo>
                <a:lnTo>
                  <a:pt x="22" y="195"/>
                </a:lnTo>
                <a:lnTo>
                  <a:pt x="28" y="204"/>
                </a:lnTo>
                <a:lnTo>
                  <a:pt x="36" y="213"/>
                </a:lnTo>
                <a:lnTo>
                  <a:pt x="45" y="221"/>
                </a:lnTo>
                <a:lnTo>
                  <a:pt x="55" y="229"/>
                </a:lnTo>
                <a:lnTo>
                  <a:pt x="65" y="234"/>
                </a:lnTo>
                <a:lnTo>
                  <a:pt x="77" y="239"/>
                </a:lnTo>
                <a:lnTo>
                  <a:pt x="87" y="244"/>
                </a:lnTo>
                <a:lnTo>
                  <a:pt x="99" y="247"/>
                </a:lnTo>
                <a:lnTo>
                  <a:pt x="112" y="248"/>
                </a:lnTo>
                <a:lnTo>
                  <a:pt x="125" y="250"/>
                </a:lnTo>
                <a:lnTo>
                  <a:pt x="137" y="248"/>
                </a:lnTo>
                <a:lnTo>
                  <a:pt x="150" y="247"/>
                </a:lnTo>
                <a:lnTo>
                  <a:pt x="162" y="244"/>
                </a:lnTo>
                <a:lnTo>
                  <a:pt x="173" y="239"/>
                </a:lnTo>
                <a:lnTo>
                  <a:pt x="184" y="234"/>
                </a:lnTo>
                <a:lnTo>
                  <a:pt x="194" y="229"/>
                </a:lnTo>
                <a:lnTo>
                  <a:pt x="203" y="221"/>
                </a:lnTo>
                <a:lnTo>
                  <a:pt x="213" y="213"/>
                </a:lnTo>
                <a:lnTo>
                  <a:pt x="220" y="204"/>
                </a:lnTo>
                <a:lnTo>
                  <a:pt x="228" y="195"/>
                </a:lnTo>
                <a:lnTo>
                  <a:pt x="233" y="184"/>
                </a:lnTo>
                <a:lnTo>
                  <a:pt x="239" y="174"/>
                </a:lnTo>
                <a:lnTo>
                  <a:pt x="244" y="162"/>
                </a:lnTo>
                <a:lnTo>
                  <a:pt x="247" y="150"/>
                </a:lnTo>
                <a:lnTo>
                  <a:pt x="248" y="137"/>
                </a:lnTo>
                <a:lnTo>
                  <a:pt x="249" y="12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920" name="Freeform 11">
            <a:extLst>
              <a:ext uri="{FF2B5EF4-FFF2-40B4-BE49-F238E27FC236}">
                <a16:creationId xmlns:a16="http://schemas.microsoft.com/office/drawing/2014/main" id="{6B11288F-DC31-6C8D-813B-A50C1B2F1241}"/>
              </a:ext>
            </a:extLst>
          </p:cNvPr>
          <p:cNvSpPr>
            <a:spLocks/>
          </p:cNvSpPr>
          <p:nvPr/>
        </p:nvSpPr>
        <p:spPr bwMode="auto">
          <a:xfrm>
            <a:off x="5771051" y="2195026"/>
            <a:ext cx="204787" cy="660400"/>
          </a:xfrm>
          <a:custGeom>
            <a:avLst/>
            <a:gdLst>
              <a:gd name="T0" fmla="*/ 2147483646 w 385"/>
              <a:gd name="T1" fmla="*/ 2147483646 h 1249"/>
              <a:gd name="T2" fmla="*/ 2147483646 w 385"/>
              <a:gd name="T3" fmla="*/ 2147483646 h 1249"/>
              <a:gd name="T4" fmla="*/ 2147483646 w 385"/>
              <a:gd name="T5" fmla="*/ 2147483646 h 1249"/>
              <a:gd name="T6" fmla="*/ 2147483646 w 385"/>
              <a:gd name="T7" fmla="*/ 2147483646 h 1249"/>
              <a:gd name="T8" fmla="*/ 2147483646 w 385"/>
              <a:gd name="T9" fmla="*/ 2147483646 h 1249"/>
              <a:gd name="T10" fmla="*/ 0 w 385"/>
              <a:gd name="T11" fmla="*/ 2147483646 h 1249"/>
              <a:gd name="T12" fmla="*/ 0 w 385"/>
              <a:gd name="T13" fmla="*/ 2147483646 h 1249"/>
              <a:gd name="T14" fmla="*/ 2147483646 w 385"/>
              <a:gd name="T15" fmla="*/ 2147483646 h 1249"/>
              <a:gd name="T16" fmla="*/ 2147483646 w 385"/>
              <a:gd name="T17" fmla="*/ 2147483646 h 1249"/>
              <a:gd name="T18" fmla="*/ 2147483646 w 385"/>
              <a:gd name="T19" fmla="*/ 2147483646 h 1249"/>
              <a:gd name="T20" fmla="*/ 2147483646 w 385"/>
              <a:gd name="T21" fmla="*/ 2147483646 h 1249"/>
              <a:gd name="T22" fmla="*/ 2147483646 w 385"/>
              <a:gd name="T23" fmla="*/ 2147483646 h 1249"/>
              <a:gd name="T24" fmla="*/ 2147483646 w 385"/>
              <a:gd name="T25" fmla="*/ 2147483646 h 1249"/>
              <a:gd name="T26" fmla="*/ 2147483646 w 385"/>
              <a:gd name="T27" fmla="*/ 2147483646 h 1249"/>
              <a:gd name="T28" fmla="*/ 2147483646 w 385"/>
              <a:gd name="T29" fmla="*/ 2147483646 h 1249"/>
              <a:gd name="T30" fmla="*/ 2147483646 w 385"/>
              <a:gd name="T31" fmla="*/ 2147483646 h 1249"/>
              <a:gd name="T32" fmla="*/ 2147483646 w 385"/>
              <a:gd name="T33" fmla="*/ 2147483646 h 1249"/>
              <a:gd name="T34" fmla="*/ 2147483646 w 385"/>
              <a:gd name="T35" fmla="*/ 2147483646 h 1249"/>
              <a:gd name="T36" fmla="*/ 2147483646 w 385"/>
              <a:gd name="T37" fmla="*/ 2147483646 h 1249"/>
              <a:gd name="T38" fmla="*/ 2147483646 w 385"/>
              <a:gd name="T39" fmla="*/ 2147483646 h 1249"/>
              <a:gd name="T40" fmla="*/ 2147483646 w 385"/>
              <a:gd name="T41" fmla="*/ 2147483646 h 1249"/>
              <a:gd name="T42" fmla="*/ 2147483646 w 385"/>
              <a:gd name="T43" fmla="*/ 0 h 1249"/>
              <a:gd name="T44" fmla="*/ 2147483646 w 385"/>
              <a:gd name="T45" fmla="*/ 2147483646 h 1249"/>
              <a:gd name="T46" fmla="*/ 2147483646 w 385"/>
              <a:gd name="T47" fmla="*/ 2147483646 h 1249"/>
              <a:gd name="T48" fmla="*/ 2147483646 w 385"/>
              <a:gd name="T49" fmla="*/ 2147483646 h 1249"/>
              <a:gd name="T50" fmla="*/ 2147483646 w 385"/>
              <a:gd name="T51" fmla="*/ 2147483646 h 1249"/>
              <a:gd name="T52" fmla="*/ 2147483646 w 385"/>
              <a:gd name="T53" fmla="*/ 2147483646 h 1249"/>
              <a:gd name="T54" fmla="*/ 2147483646 w 385"/>
              <a:gd name="T55" fmla="*/ 2147483646 h 1249"/>
              <a:gd name="T56" fmla="*/ 2147483646 w 385"/>
              <a:gd name="T57" fmla="*/ 2147483646 h 1249"/>
              <a:gd name="T58" fmla="*/ 2147483646 w 385"/>
              <a:gd name="T59" fmla="*/ 2147483646 h 1249"/>
              <a:gd name="T60" fmla="*/ 2147483646 w 385"/>
              <a:gd name="T61" fmla="*/ 2147483646 h 1249"/>
              <a:gd name="T62" fmla="*/ 2147483646 w 385"/>
              <a:gd name="T63" fmla="*/ 2147483646 h 1249"/>
              <a:gd name="T64" fmla="*/ 2147483646 w 385"/>
              <a:gd name="T65" fmla="*/ 2147483646 h 1249"/>
              <a:gd name="T66" fmla="*/ 2147483646 w 385"/>
              <a:gd name="T67" fmla="*/ 2147483646 h 12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5" h="1249">
                <a:moveTo>
                  <a:pt x="57" y="1249"/>
                </a:moveTo>
                <a:lnTo>
                  <a:pt x="48" y="1246"/>
                </a:lnTo>
                <a:lnTo>
                  <a:pt x="40" y="1241"/>
                </a:lnTo>
                <a:lnTo>
                  <a:pt x="32" y="1233"/>
                </a:lnTo>
                <a:lnTo>
                  <a:pt x="26" y="1223"/>
                </a:lnTo>
                <a:lnTo>
                  <a:pt x="19" y="1210"/>
                </a:lnTo>
                <a:lnTo>
                  <a:pt x="14" y="1196"/>
                </a:lnTo>
                <a:lnTo>
                  <a:pt x="10" y="1177"/>
                </a:lnTo>
                <a:lnTo>
                  <a:pt x="6" y="1158"/>
                </a:lnTo>
                <a:lnTo>
                  <a:pt x="4" y="1137"/>
                </a:lnTo>
                <a:lnTo>
                  <a:pt x="1" y="1113"/>
                </a:lnTo>
                <a:lnTo>
                  <a:pt x="0" y="1088"/>
                </a:lnTo>
                <a:lnTo>
                  <a:pt x="0" y="1062"/>
                </a:lnTo>
                <a:lnTo>
                  <a:pt x="0" y="1034"/>
                </a:lnTo>
                <a:lnTo>
                  <a:pt x="0" y="1005"/>
                </a:lnTo>
                <a:lnTo>
                  <a:pt x="1" y="974"/>
                </a:lnTo>
                <a:lnTo>
                  <a:pt x="2" y="942"/>
                </a:lnTo>
                <a:lnTo>
                  <a:pt x="5" y="908"/>
                </a:lnTo>
                <a:lnTo>
                  <a:pt x="8" y="874"/>
                </a:lnTo>
                <a:lnTo>
                  <a:pt x="15" y="805"/>
                </a:lnTo>
                <a:lnTo>
                  <a:pt x="25" y="732"/>
                </a:lnTo>
                <a:lnTo>
                  <a:pt x="36" y="659"/>
                </a:lnTo>
                <a:lnTo>
                  <a:pt x="48" y="584"/>
                </a:lnTo>
                <a:lnTo>
                  <a:pt x="62" y="511"/>
                </a:lnTo>
                <a:lnTo>
                  <a:pt x="78" y="438"/>
                </a:lnTo>
                <a:lnTo>
                  <a:pt x="95" y="369"/>
                </a:lnTo>
                <a:lnTo>
                  <a:pt x="104" y="335"/>
                </a:lnTo>
                <a:lnTo>
                  <a:pt x="112" y="302"/>
                </a:lnTo>
                <a:lnTo>
                  <a:pt x="121" y="271"/>
                </a:lnTo>
                <a:lnTo>
                  <a:pt x="132" y="239"/>
                </a:lnTo>
                <a:lnTo>
                  <a:pt x="141" y="211"/>
                </a:lnTo>
                <a:lnTo>
                  <a:pt x="150" y="182"/>
                </a:lnTo>
                <a:lnTo>
                  <a:pt x="160" y="156"/>
                </a:lnTo>
                <a:lnTo>
                  <a:pt x="169" y="131"/>
                </a:lnTo>
                <a:lnTo>
                  <a:pt x="180" y="109"/>
                </a:lnTo>
                <a:lnTo>
                  <a:pt x="190" y="88"/>
                </a:lnTo>
                <a:lnTo>
                  <a:pt x="200" y="68"/>
                </a:lnTo>
                <a:lnTo>
                  <a:pt x="210" y="51"/>
                </a:lnTo>
                <a:lnTo>
                  <a:pt x="220" y="37"/>
                </a:lnTo>
                <a:lnTo>
                  <a:pt x="231" y="24"/>
                </a:lnTo>
                <a:lnTo>
                  <a:pt x="240" y="15"/>
                </a:lnTo>
                <a:lnTo>
                  <a:pt x="250" y="7"/>
                </a:lnTo>
                <a:lnTo>
                  <a:pt x="260" y="3"/>
                </a:lnTo>
                <a:lnTo>
                  <a:pt x="270" y="0"/>
                </a:lnTo>
                <a:lnTo>
                  <a:pt x="279" y="2"/>
                </a:lnTo>
                <a:lnTo>
                  <a:pt x="290" y="6"/>
                </a:lnTo>
                <a:lnTo>
                  <a:pt x="299" y="14"/>
                </a:lnTo>
                <a:lnTo>
                  <a:pt x="308" y="24"/>
                </a:lnTo>
                <a:lnTo>
                  <a:pt x="312" y="31"/>
                </a:lnTo>
                <a:lnTo>
                  <a:pt x="317" y="38"/>
                </a:lnTo>
                <a:lnTo>
                  <a:pt x="321" y="46"/>
                </a:lnTo>
                <a:lnTo>
                  <a:pt x="325" y="55"/>
                </a:lnTo>
                <a:lnTo>
                  <a:pt x="330" y="66"/>
                </a:lnTo>
                <a:lnTo>
                  <a:pt x="334" y="76"/>
                </a:lnTo>
                <a:lnTo>
                  <a:pt x="338" y="88"/>
                </a:lnTo>
                <a:lnTo>
                  <a:pt x="342" y="101"/>
                </a:lnTo>
                <a:lnTo>
                  <a:pt x="346" y="115"/>
                </a:lnTo>
                <a:lnTo>
                  <a:pt x="350" y="130"/>
                </a:lnTo>
                <a:lnTo>
                  <a:pt x="354" y="145"/>
                </a:lnTo>
                <a:lnTo>
                  <a:pt x="358" y="162"/>
                </a:lnTo>
                <a:lnTo>
                  <a:pt x="361" y="181"/>
                </a:lnTo>
                <a:lnTo>
                  <a:pt x="365" y="199"/>
                </a:lnTo>
                <a:lnTo>
                  <a:pt x="369" y="220"/>
                </a:lnTo>
                <a:lnTo>
                  <a:pt x="372" y="241"/>
                </a:lnTo>
                <a:lnTo>
                  <a:pt x="376" y="263"/>
                </a:lnTo>
                <a:lnTo>
                  <a:pt x="378" y="287"/>
                </a:lnTo>
                <a:lnTo>
                  <a:pt x="382" y="310"/>
                </a:lnTo>
                <a:lnTo>
                  <a:pt x="385" y="33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921" name="Freeform 12">
            <a:extLst>
              <a:ext uri="{FF2B5EF4-FFF2-40B4-BE49-F238E27FC236}">
                <a16:creationId xmlns:a16="http://schemas.microsoft.com/office/drawing/2014/main" id="{E46B7990-AC41-1F79-C111-96DE531DEE6D}"/>
              </a:ext>
            </a:extLst>
          </p:cNvPr>
          <p:cNvSpPr>
            <a:spLocks/>
          </p:cNvSpPr>
          <p:nvPr/>
        </p:nvSpPr>
        <p:spPr bwMode="auto">
          <a:xfrm>
            <a:off x="5944088" y="2361713"/>
            <a:ext cx="61913" cy="96838"/>
          </a:xfrm>
          <a:custGeom>
            <a:avLst/>
            <a:gdLst>
              <a:gd name="T0" fmla="*/ 2147483646 w 119"/>
              <a:gd name="T1" fmla="*/ 0 h 184"/>
              <a:gd name="T2" fmla="*/ 2147483646 w 119"/>
              <a:gd name="T3" fmla="*/ 2147483646 h 184"/>
              <a:gd name="T4" fmla="*/ 0 w 119"/>
              <a:gd name="T5" fmla="*/ 2147483646 h 184"/>
              <a:gd name="T6" fmla="*/ 2147483646 w 119"/>
              <a:gd name="T7" fmla="*/ 0 h 1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184">
                <a:moveTo>
                  <a:pt x="119" y="0"/>
                </a:moveTo>
                <a:lnTo>
                  <a:pt x="76" y="184"/>
                </a:lnTo>
                <a:lnTo>
                  <a:pt x="0" y="1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922" name="Freeform 13">
            <a:extLst>
              <a:ext uri="{FF2B5EF4-FFF2-40B4-BE49-F238E27FC236}">
                <a16:creationId xmlns:a16="http://schemas.microsoft.com/office/drawing/2014/main" id="{BA4AB13C-422E-F603-BAA1-6F6DCF3825D9}"/>
              </a:ext>
            </a:extLst>
          </p:cNvPr>
          <p:cNvSpPr>
            <a:spLocks/>
          </p:cNvSpPr>
          <p:nvPr/>
        </p:nvSpPr>
        <p:spPr bwMode="auto">
          <a:xfrm>
            <a:off x="5528163" y="2104538"/>
            <a:ext cx="250825" cy="715963"/>
          </a:xfrm>
          <a:custGeom>
            <a:avLst/>
            <a:gdLst>
              <a:gd name="T0" fmla="*/ 2147483646 w 473"/>
              <a:gd name="T1" fmla="*/ 2147483646 h 1353"/>
              <a:gd name="T2" fmla="*/ 2147483646 w 473"/>
              <a:gd name="T3" fmla="*/ 2147483646 h 1353"/>
              <a:gd name="T4" fmla="*/ 2147483646 w 473"/>
              <a:gd name="T5" fmla="*/ 2147483646 h 1353"/>
              <a:gd name="T6" fmla="*/ 2147483646 w 473"/>
              <a:gd name="T7" fmla="*/ 2147483646 h 1353"/>
              <a:gd name="T8" fmla="*/ 2147483646 w 473"/>
              <a:gd name="T9" fmla="*/ 2147483646 h 1353"/>
              <a:gd name="T10" fmla="*/ 2147483646 w 473"/>
              <a:gd name="T11" fmla="*/ 2147483646 h 1353"/>
              <a:gd name="T12" fmla="*/ 2147483646 w 473"/>
              <a:gd name="T13" fmla="*/ 2147483646 h 1353"/>
              <a:gd name="T14" fmla="*/ 2147483646 w 473"/>
              <a:gd name="T15" fmla="*/ 2147483646 h 1353"/>
              <a:gd name="T16" fmla="*/ 2147483646 w 473"/>
              <a:gd name="T17" fmla="*/ 2147483646 h 1353"/>
              <a:gd name="T18" fmla="*/ 2147483646 w 473"/>
              <a:gd name="T19" fmla="*/ 2147483646 h 1353"/>
              <a:gd name="T20" fmla="*/ 2147483646 w 473"/>
              <a:gd name="T21" fmla="*/ 2147483646 h 1353"/>
              <a:gd name="T22" fmla="*/ 2147483646 w 473"/>
              <a:gd name="T23" fmla="*/ 2147483646 h 1353"/>
              <a:gd name="T24" fmla="*/ 2147483646 w 473"/>
              <a:gd name="T25" fmla="*/ 2147483646 h 1353"/>
              <a:gd name="T26" fmla="*/ 2147483646 w 473"/>
              <a:gd name="T27" fmla="*/ 2147483646 h 1353"/>
              <a:gd name="T28" fmla="*/ 2147483646 w 473"/>
              <a:gd name="T29" fmla="*/ 2147483646 h 1353"/>
              <a:gd name="T30" fmla="*/ 2147483646 w 473"/>
              <a:gd name="T31" fmla="*/ 2147483646 h 1353"/>
              <a:gd name="T32" fmla="*/ 2147483646 w 473"/>
              <a:gd name="T33" fmla="*/ 2147483646 h 1353"/>
              <a:gd name="T34" fmla="*/ 2147483646 w 473"/>
              <a:gd name="T35" fmla="*/ 2147483646 h 1353"/>
              <a:gd name="T36" fmla="*/ 2147483646 w 473"/>
              <a:gd name="T37" fmla="*/ 2147483646 h 1353"/>
              <a:gd name="T38" fmla="*/ 2147483646 w 473"/>
              <a:gd name="T39" fmla="*/ 2147483646 h 1353"/>
              <a:gd name="T40" fmla="*/ 2147483646 w 473"/>
              <a:gd name="T41" fmla="*/ 2147483646 h 1353"/>
              <a:gd name="T42" fmla="*/ 2147483646 w 473"/>
              <a:gd name="T43" fmla="*/ 2147483646 h 1353"/>
              <a:gd name="T44" fmla="*/ 2147483646 w 473"/>
              <a:gd name="T45" fmla="*/ 2147483646 h 1353"/>
              <a:gd name="T46" fmla="*/ 2147483646 w 473"/>
              <a:gd name="T47" fmla="*/ 2147483646 h 1353"/>
              <a:gd name="T48" fmla="*/ 2147483646 w 473"/>
              <a:gd name="T49" fmla="*/ 2147483646 h 1353"/>
              <a:gd name="T50" fmla="*/ 2147483646 w 473"/>
              <a:gd name="T51" fmla="*/ 2147483646 h 1353"/>
              <a:gd name="T52" fmla="*/ 2147483646 w 473"/>
              <a:gd name="T53" fmla="*/ 2147483646 h 1353"/>
              <a:gd name="T54" fmla="*/ 2147483646 w 473"/>
              <a:gd name="T55" fmla="*/ 2147483646 h 1353"/>
              <a:gd name="T56" fmla="*/ 2147483646 w 473"/>
              <a:gd name="T57" fmla="*/ 2147483646 h 1353"/>
              <a:gd name="T58" fmla="*/ 2147483646 w 473"/>
              <a:gd name="T59" fmla="*/ 2147483646 h 1353"/>
              <a:gd name="T60" fmla="*/ 2147483646 w 473"/>
              <a:gd name="T61" fmla="*/ 2147483646 h 1353"/>
              <a:gd name="T62" fmla="*/ 2147483646 w 473"/>
              <a:gd name="T63" fmla="*/ 2147483646 h 1353"/>
              <a:gd name="T64" fmla="*/ 2147483646 w 473"/>
              <a:gd name="T65" fmla="*/ 2147483646 h 1353"/>
              <a:gd name="T66" fmla="*/ 2147483646 w 473"/>
              <a:gd name="T67" fmla="*/ 2147483646 h 1353"/>
              <a:gd name="T68" fmla="*/ 2147483646 w 473"/>
              <a:gd name="T69" fmla="*/ 2147483646 h 1353"/>
              <a:gd name="T70" fmla="*/ 2147483646 w 473"/>
              <a:gd name="T71" fmla="*/ 2147483646 h 1353"/>
              <a:gd name="T72" fmla="*/ 2147483646 w 473"/>
              <a:gd name="T73" fmla="*/ 2147483646 h 1353"/>
              <a:gd name="T74" fmla="*/ 2147483646 w 473"/>
              <a:gd name="T75" fmla="*/ 2147483646 h 1353"/>
              <a:gd name="T76" fmla="*/ 2147483646 w 473"/>
              <a:gd name="T77" fmla="*/ 2147483646 h 1353"/>
              <a:gd name="T78" fmla="*/ 2147483646 w 473"/>
              <a:gd name="T79" fmla="*/ 0 h 1353"/>
              <a:gd name="T80" fmla="*/ 2147483646 w 473"/>
              <a:gd name="T81" fmla="*/ 0 h 1353"/>
              <a:gd name="T82" fmla="*/ 2147483646 w 473"/>
              <a:gd name="T83" fmla="*/ 2147483646 h 1353"/>
              <a:gd name="T84" fmla="*/ 2147483646 w 473"/>
              <a:gd name="T85" fmla="*/ 2147483646 h 1353"/>
              <a:gd name="T86" fmla="*/ 2147483646 w 473"/>
              <a:gd name="T87" fmla="*/ 2147483646 h 1353"/>
              <a:gd name="T88" fmla="*/ 2147483646 w 473"/>
              <a:gd name="T89" fmla="*/ 2147483646 h 1353"/>
              <a:gd name="T90" fmla="*/ 2147483646 w 473"/>
              <a:gd name="T91" fmla="*/ 2147483646 h 1353"/>
              <a:gd name="T92" fmla="*/ 2147483646 w 473"/>
              <a:gd name="T93" fmla="*/ 2147483646 h 1353"/>
              <a:gd name="T94" fmla="*/ 2147483646 w 473"/>
              <a:gd name="T95" fmla="*/ 2147483646 h 1353"/>
              <a:gd name="T96" fmla="*/ 2147483646 w 473"/>
              <a:gd name="T97" fmla="*/ 2147483646 h 1353"/>
              <a:gd name="T98" fmla="*/ 2147483646 w 473"/>
              <a:gd name="T99" fmla="*/ 2147483646 h 1353"/>
              <a:gd name="T100" fmla="*/ 2147483646 w 473"/>
              <a:gd name="T101" fmla="*/ 2147483646 h 1353"/>
              <a:gd name="T102" fmla="*/ 2147483646 w 473"/>
              <a:gd name="T103" fmla="*/ 2147483646 h 1353"/>
              <a:gd name="T104" fmla="*/ 2147483646 w 473"/>
              <a:gd name="T105" fmla="*/ 2147483646 h 1353"/>
              <a:gd name="T106" fmla="*/ 2147483646 w 473"/>
              <a:gd name="T107" fmla="*/ 2147483646 h 1353"/>
              <a:gd name="T108" fmla="*/ 0 w 473"/>
              <a:gd name="T109" fmla="*/ 2147483646 h 13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3" h="1353">
                <a:moveTo>
                  <a:pt x="471" y="1353"/>
                </a:moveTo>
                <a:lnTo>
                  <a:pt x="472" y="1329"/>
                </a:lnTo>
                <a:lnTo>
                  <a:pt x="472" y="1303"/>
                </a:lnTo>
                <a:lnTo>
                  <a:pt x="472" y="1275"/>
                </a:lnTo>
                <a:lnTo>
                  <a:pt x="473" y="1246"/>
                </a:lnTo>
                <a:lnTo>
                  <a:pt x="472" y="1216"/>
                </a:lnTo>
                <a:lnTo>
                  <a:pt x="472" y="1186"/>
                </a:lnTo>
                <a:lnTo>
                  <a:pt x="471" y="1155"/>
                </a:lnTo>
                <a:lnTo>
                  <a:pt x="471" y="1122"/>
                </a:lnTo>
                <a:lnTo>
                  <a:pt x="467" y="1054"/>
                </a:lnTo>
                <a:lnTo>
                  <a:pt x="463" y="985"/>
                </a:lnTo>
                <a:lnTo>
                  <a:pt x="457" y="915"/>
                </a:lnTo>
                <a:lnTo>
                  <a:pt x="451" y="841"/>
                </a:lnTo>
                <a:lnTo>
                  <a:pt x="443" y="768"/>
                </a:lnTo>
                <a:lnTo>
                  <a:pt x="435" y="695"/>
                </a:lnTo>
                <a:lnTo>
                  <a:pt x="425" y="623"/>
                </a:lnTo>
                <a:lnTo>
                  <a:pt x="414" y="552"/>
                </a:lnTo>
                <a:lnTo>
                  <a:pt x="403" y="482"/>
                </a:lnTo>
                <a:lnTo>
                  <a:pt x="390" y="416"/>
                </a:lnTo>
                <a:lnTo>
                  <a:pt x="383" y="383"/>
                </a:lnTo>
                <a:lnTo>
                  <a:pt x="376" y="350"/>
                </a:lnTo>
                <a:lnTo>
                  <a:pt x="369" y="320"/>
                </a:lnTo>
                <a:lnTo>
                  <a:pt x="362" y="290"/>
                </a:lnTo>
                <a:lnTo>
                  <a:pt x="354" y="262"/>
                </a:lnTo>
                <a:lnTo>
                  <a:pt x="345" y="234"/>
                </a:lnTo>
                <a:lnTo>
                  <a:pt x="337" y="207"/>
                </a:lnTo>
                <a:lnTo>
                  <a:pt x="329" y="182"/>
                </a:lnTo>
                <a:lnTo>
                  <a:pt x="320" y="157"/>
                </a:lnTo>
                <a:lnTo>
                  <a:pt x="311" y="135"/>
                </a:lnTo>
                <a:lnTo>
                  <a:pt x="302" y="114"/>
                </a:lnTo>
                <a:lnTo>
                  <a:pt x="293" y="94"/>
                </a:lnTo>
                <a:lnTo>
                  <a:pt x="282" y="76"/>
                </a:lnTo>
                <a:lnTo>
                  <a:pt x="273" y="60"/>
                </a:lnTo>
                <a:lnTo>
                  <a:pt x="263" y="46"/>
                </a:lnTo>
                <a:lnTo>
                  <a:pt x="252" y="33"/>
                </a:lnTo>
                <a:lnTo>
                  <a:pt x="242" y="23"/>
                </a:lnTo>
                <a:lnTo>
                  <a:pt x="232" y="15"/>
                </a:lnTo>
                <a:lnTo>
                  <a:pt x="220" y="8"/>
                </a:lnTo>
                <a:lnTo>
                  <a:pt x="209" y="3"/>
                </a:lnTo>
                <a:lnTo>
                  <a:pt x="198" y="0"/>
                </a:lnTo>
                <a:lnTo>
                  <a:pt x="186" y="0"/>
                </a:lnTo>
                <a:lnTo>
                  <a:pt x="174" y="3"/>
                </a:lnTo>
                <a:lnTo>
                  <a:pt x="161" y="8"/>
                </a:lnTo>
                <a:lnTo>
                  <a:pt x="149" y="16"/>
                </a:lnTo>
                <a:lnTo>
                  <a:pt x="136" y="25"/>
                </a:lnTo>
                <a:lnTo>
                  <a:pt x="124" y="38"/>
                </a:lnTo>
                <a:lnTo>
                  <a:pt x="111" y="54"/>
                </a:lnTo>
                <a:lnTo>
                  <a:pt x="98" y="72"/>
                </a:lnTo>
                <a:lnTo>
                  <a:pt x="84" y="93"/>
                </a:lnTo>
                <a:lnTo>
                  <a:pt x="71" y="118"/>
                </a:lnTo>
                <a:lnTo>
                  <a:pt x="57" y="144"/>
                </a:lnTo>
                <a:lnTo>
                  <a:pt x="44" y="174"/>
                </a:lnTo>
                <a:lnTo>
                  <a:pt x="29" y="208"/>
                </a:lnTo>
                <a:lnTo>
                  <a:pt x="15" y="245"/>
                </a:lnTo>
                <a:lnTo>
                  <a:pt x="0" y="28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923" name="Freeform 14">
            <a:extLst>
              <a:ext uri="{FF2B5EF4-FFF2-40B4-BE49-F238E27FC236}">
                <a16:creationId xmlns:a16="http://schemas.microsoft.com/office/drawing/2014/main" id="{10BA69E5-A3D9-7DAB-DF53-6B089A483681}"/>
              </a:ext>
            </a:extLst>
          </p:cNvPr>
          <p:cNvSpPr>
            <a:spLocks/>
          </p:cNvSpPr>
          <p:nvPr/>
        </p:nvSpPr>
        <p:spPr bwMode="auto">
          <a:xfrm>
            <a:off x="5501176" y="2237888"/>
            <a:ext cx="60325" cy="100013"/>
          </a:xfrm>
          <a:custGeom>
            <a:avLst/>
            <a:gdLst>
              <a:gd name="T0" fmla="*/ 2147483646 w 114"/>
              <a:gd name="T1" fmla="*/ 2147483646 h 190"/>
              <a:gd name="T2" fmla="*/ 2147483646 w 114"/>
              <a:gd name="T3" fmla="*/ 2147483646 h 190"/>
              <a:gd name="T4" fmla="*/ 0 w 114"/>
              <a:gd name="T5" fmla="*/ 0 h 190"/>
              <a:gd name="T6" fmla="*/ 2147483646 w 114"/>
              <a:gd name="T7" fmla="*/ 2147483646 h 1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90">
                <a:moveTo>
                  <a:pt x="114" y="37"/>
                </a:moveTo>
                <a:lnTo>
                  <a:pt x="3" y="190"/>
                </a:lnTo>
                <a:lnTo>
                  <a:pt x="0" y="0"/>
                </a:lnTo>
                <a:lnTo>
                  <a:pt x="11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924" name="Rectangle 15">
            <a:extLst>
              <a:ext uri="{FF2B5EF4-FFF2-40B4-BE49-F238E27FC236}">
                <a16:creationId xmlns:a16="http://schemas.microsoft.com/office/drawing/2014/main" id="{75C72D2B-7D88-BD49-CCC0-55882DB0170C}"/>
              </a:ext>
            </a:extLst>
          </p:cNvPr>
          <p:cNvSpPr>
            <a:spLocks noChangeArrowheads="1"/>
          </p:cNvSpPr>
          <p:nvPr/>
        </p:nvSpPr>
        <p:spPr bwMode="auto">
          <a:xfrm>
            <a:off x="5397988" y="3012588"/>
            <a:ext cx="889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900" b="0">
                <a:solidFill>
                  <a:srgbClr val="000000"/>
                </a:solidFill>
              </a:rPr>
              <a:t>Greedy Algorithm</a:t>
            </a:r>
            <a:endParaRPr lang="en-US" altLang="en-US" sz="1800"/>
          </a:p>
        </p:txBody>
      </p:sp>
      <p:sp>
        <p:nvSpPr>
          <p:cNvPr id="38925" name="Rectangle 16">
            <a:extLst>
              <a:ext uri="{FF2B5EF4-FFF2-40B4-BE49-F238E27FC236}">
                <a16:creationId xmlns:a16="http://schemas.microsoft.com/office/drawing/2014/main" id="{9BE8118C-2F56-DA2D-914E-D29BF0DBC52F}"/>
              </a:ext>
            </a:extLst>
          </p:cNvPr>
          <p:cNvSpPr>
            <a:spLocks noChangeArrowheads="1"/>
          </p:cNvSpPr>
          <p:nvPr/>
        </p:nvSpPr>
        <p:spPr bwMode="auto">
          <a:xfrm>
            <a:off x="5440851" y="3152288"/>
            <a:ext cx="806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900" b="0">
                <a:solidFill>
                  <a:srgbClr val="000000"/>
                </a:solidFill>
              </a:rPr>
              <a:t>gets stuck here!</a:t>
            </a:r>
            <a:endParaRPr lang="en-US" altLang="en-US" sz="1800"/>
          </a:p>
        </p:txBody>
      </p:sp>
      <p:sp>
        <p:nvSpPr>
          <p:cNvPr id="38926" name="Rectangle 17">
            <a:extLst>
              <a:ext uri="{FF2B5EF4-FFF2-40B4-BE49-F238E27FC236}">
                <a16:creationId xmlns:a16="http://schemas.microsoft.com/office/drawing/2014/main" id="{C826F21C-F0B9-DC93-AC23-2B07227D801B}"/>
              </a:ext>
            </a:extLst>
          </p:cNvPr>
          <p:cNvSpPr>
            <a:spLocks noChangeArrowheads="1"/>
          </p:cNvSpPr>
          <p:nvPr/>
        </p:nvSpPr>
        <p:spPr bwMode="auto">
          <a:xfrm>
            <a:off x="5417038" y="3293576"/>
            <a:ext cx="850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900" b="0">
                <a:solidFill>
                  <a:srgbClr val="000000"/>
                </a:solidFill>
              </a:rPr>
              <a:t>Locally Optimum</a:t>
            </a:r>
            <a:endParaRPr lang="en-US" altLang="en-US" sz="1800"/>
          </a:p>
        </p:txBody>
      </p:sp>
      <p:sp>
        <p:nvSpPr>
          <p:cNvPr id="38927" name="Rectangle 18">
            <a:extLst>
              <a:ext uri="{FF2B5EF4-FFF2-40B4-BE49-F238E27FC236}">
                <a16:creationId xmlns:a16="http://schemas.microsoft.com/office/drawing/2014/main" id="{4F0F8E04-126F-2B9B-440D-2E7B7FFAE7BF}"/>
              </a:ext>
            </a:extLst>
          </p:cNvPr>
          <p:cNvSpPr>
            <a:spLocks noChangeArrowheads="1"/>
          </p:cNvSpPr>
          <p:nvPr/>
        </p:nvSpPr>
        <p:spPr bwMode="auto">
          <a:xfrm>
            <a:off x="5625001" y="3434863"/>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900" b="0">
                <a:solidFill>
                  <a:srgbClr val="000000"/>
                </a:solidFill>
              </a:rPr>
              <a:t>Solution.</a:t>
            </a:r>
            <a:endParaRPr lang="en-US" altLang="en-US" sz="1800"/>
          </a:p>
        </p:txBody>
      </p:sp>
      <p:sp>
        <p:nvSpPr>
          <p:cNvPr id="38928" name="Rectangle 19">
            <a:extLst>
              <a:ext uri="{FF2B5EF4-FFF2-40B4-BE49-F238E27FC236}">
                <a16:creationId xmlns:a16="http://schemas.microsoft.com/office/drawing/2014/main" id="{9CC30D25-3903-FC66-18B9-9C8E9D18CE4A}"/>
              </a:ext>
            </a:extLst>
          </p:cNvPr>
          <p:cNvSpPr>
            <a:spLocks noChangeArrowheads="1"/>
          </p:cNvSpPr>
          <p:nvPr/>
        </p:nvSpPr>
        <p:spPr bwMode="auto">
          <a:xfrm>
            <a:off x="6220313" y="1612413"/>
            <a:ext cx="1454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900" b="0">
                <a:solidFill>
                  <a:srgbClr val="000000"/>
                </a:solidFill>
              </a:rPr>
              <a:t>SA chooses uphill move with</a:t>
            </a:r>
            <a:endParaRPr lang="en-US" altLang="en-US" sz="1800"/>
          </a:p>
        </p:txBody>
      </p:sp>
      <p:sp>
        <p:nvSpPr>
          <p:cNvPr id="38929" name="Rectangle 21">
            <a:extLst>
              <a:ext uri="{FF2B5EF4-FFF2-40B4-BE49-F238E27FC236}">
                <a16:creationId xmlns:a16="http://schemas.microsoft.com/office/drawing/2014/main" id="{F2DD4C93-787A-7594-9AF7-148D97A9CF59}"/>
              </a:ext>
            </a:extLst>
          </p:cNvPr>
          <p:cNvSpPr>
            <a:spLocks noChangeArrowheads="1"/>
          </p:cNvSpPr>
          <p:nvPr/>
        </p:nvSpPr>
        <p:spPr bwMode="auto">
          <a:xfrm>
            <a:off x="6194913" y="1774338"/>
            <a:ext cx="170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900" b="0" dirty="0">
                <a:solidFill>
                  <a:srgbClr val="000000"/>
                </a:solidFill>
              </a:rPr>
              <a:t>nonzero probability (Hill Climbing)</a:t>
            </a:r>
            <a:endParaRPr lang="en-US" altLang="en-US" sz="1800" dirty="0"/>
          </a:p>
        </p:txBody>
      </p:sp>
      <p:sp>
        <p:nvSpPr>
          <p:cNvPr id="38930" name="Line 22">
            <a:extLst>
              <a:ext uri="{FF2B5EF4-FFF2-40B4-BE49-F238E27FC236}">
                <a16:creationId xmlns:a16="http://schemas.microsoft.com/office/drawing/2014/main" id="{2BE43B59-CFB0-60DF-D83C-476E08A7F674}"/>
              </a:ext>
            </a:extLst>
          </p:cNvPr>
          <p:cNvSpPr>
            <a:spLocks noChangeShapeType="1"/>
          </p:cNvSpPr>
          <p:nvPr/>
        </p:nvSpPr>
        <p:spPr bwMode="auto">
          <a:xfrm flipH="1">
            <a:off x="6045688" y="1933088"/>
            <a:ext cx="203200" cy="2016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8931" name="Freeform 23">
            <a:extLst>
              <a:ext uri="{FF2B5EF4-FFF2-40B4-BE49-F238E27FC236}">
                <a16:creationId xmlns:a16="http://schemas.microsoft.com/office/drawing/2014/main" id="{16FBE996-4438-1FD2-B950-9B71A0229A5A}"/>
              </a:ext>
            </a:extLst>
          </p:cNvPr>
          <p:cNvSpPr>
            <a:spLocks/>
          </p:cNvSpPr>
          <p:nvPr/>
        </p:nvSpPr>
        <p:spPr bwMode="auto">
          <a:xfrm>
            <a:off x="5985363" y="2106126"/>
            <a:ext cx="88900" cy="90487"/>
          </a:xfrm>
          <a:custGeom>
            <a:avLst/>
            <a:gdLst>
              <a:gd name="T0" fmla="*/ 2147483646 w 170"/>
              <a:gd name="T1" fmla="*/ 2147483646 h 169"/>
              <a:gd name="T2" fmla="*/ 0 w 170"/>
              <a:gd name="T3" fmla="*/ 2147483646 h 169"/>
              <a:gd name="T4" fmla="*/ 2147483646 w 170"/>
              <a:gd name="T5" fmla="*/ 0 h 169"/>
              <a:gd name="T6" fmla="*/ 2147483646 w 170"/>
              <a:gd name="T7" fmla="*/ 2147483646 h 1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0" h="169">
                <a:moveTo>
                  <a:pt x="170" y="84"/>
                </a:moveTo>
                <a:lnTo>
                  <a:pt x="0" y="169"/>
                </a:lnTo>
                <a:lnTo>
                  <a:pt x="85" y="0"/>
                </a:lnTo>
                <a:lnTo>
                  <a:pt x="17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932" name="Freeform 24">
            <a:extLst>
              <a:ext uri="{FF2B5EF4-FFF2-40B4-BE49-F238E27FC236}">
                <a16:creationId xmlns:a16="http://schemas.microsoft.com/office/drawing/2014/main" id="{3C938D50-6FFC-3C2F-7ACF-B70857A0C01C}"/>
              </a:ext>
            </a:extLst>
          </p:cNvPr>
          <p:cNvSpPr>
            <a:spLocks/>
          </p:cNvSpPr>
          <p:nvPr/>
        </p:nvSpPr>
        <p:spPr bwMode="auto">
          <a:xfrm>
            <a:off x="7323626" y="4719151"/>
            <a:ext cx="131762" cy="131762"/>
          </a:xfrm>
          <a:custGeom>
            <a:avLst/>
            <a:gdLst>
              <a:gd name="T0" fmla="*/ 2147483646 w 250"/>
              <a:gd name="T1" fmla="*/ 2147483646 h 250"/>
              <a:gd name="T2" fmla="*/ 2147483646 w 250"/>
              <a:gd name="T3" fmla="*/ 2147483646 h 250"/>
              <a:gd name="T4" fmla="*/ 2147483646 w 250"/>
              <a:gd name="T5" fmla="*/ 2147483646 h 250"/>
              <a:gd name="T6" fmla="*/ 2147483646 w 250"/>
              <a:gd name="T7" fmla="*/ 2147483646 h 250"/>
              <a:gd name="T8" fmla="*/ 2147483646 w 250"/>
              <a:gd name="T9" fmla="*/ 2147483646 h 250"/>
              <a:gd name="T10" fmla="*/ 2147483646 w 250"/>
              <a:gd name="T11" fmla="*/ 2147483646 h 250"/>
              <a:gd name="T12" fmla="*/ 2147483646 w 250"/>
              <a:gd name="T13" fmla="*/ 2147483646 h 250"/>
              <a:gd name="T14" fmla="*/ 2147483646 w 250"/>
              <a:gd name="T15" fmla="*/ 2147483646 h 250"/>
              <a:gd name="T16" fmla="*/ 2147483646 w 250"/>
              <a:gd name="T17" fmla="*/ 0 h 250"/>
              <a:gd name="T18" fmla="*/ 2147483646 w 250"/>
              <a:gd name="T19" fmla="*/ 2147483646 h 250"/>
              <a:gd name="T20" fmla="*/ 2147483646 w 250"/>
              <a:gd name="T21" fmla="*/ 2147483646 h 250"/>
              <a:gd name="T22" fmla="*/ 2147483646 w 250"/>
              <a:gd name="T23" fmla="*/ 2147483646 h 250"/>
              <a:gd name="T24" fmla="*/ 2147483646 w 250"/>
              <a:gd name="T25" fmla="*/ 2147483646 h 250"/>
              <a:gd name="T26" fmla="*/ 2147483646 w 250"/>
              <a:gd name="T27" fmla="*/ 2147483646 h 250"/>
              <a:gd name="T28" fmla="*/ 2147483646 w 250"/>
              <a:gd name="T29" fmla="*/ 2147483646 h 250"/>
              <a:gd name="T30" fmla="*/ 2147483646 w 250"/>
              <a:gd name="T31" fmla="*/ 2147483646 h 250"/>
              <a:gd name="T32" fmla="*/ 0 w 250"/>
              <a:gd name="T33" fmla="*/ 2147483646 h 250"/>
              <a:gd name="T34" fmla="*/ 2147483646 w 250"/>
              <a:gd name="T35" fmla="*/ 2147483646 h 250"/>
              <a:gd name="T36" fmla="*/ 2147483646 w 250"/>
              <a:gd name="T37" fmla="*/ 2147483646 h 250"/>
              <a:gd name="T38" fmla="*/ 2147483646 w 250"/>
              <a:gd name="T39" fmla="*/ 2147483646 h 250"/>
              <a:gd name="T40" fmla="*/ 2147483646 w 250"/>
              <a:gd name="T41" fmla="*/ 2147483646 h 250"/>
              <a:gd name="T42" fmla="*/ 2147483646 w 250"/>
              <a:gd name="T43" fmla="*/ 2147483646 h 250"/>
              <a:gd name="T44" fmla="*/ 2147483646 w 250"/>
              <a:gd name="T45" fmla="*/ 2147483646 h 250"/>
              <a:gd name="T46" fmla="*/ 2147483646 w 250"/>
              <a:gd name="T47" fmla="*/ 2147483646 h 250"/>
              <a:gd name="T48" fmla="*/ 2147483646 w 250"/>
              <a:gd name="T49" fmla="*/ 2147483646 h 250"/>
              <a:gd name="T50" fmla="*/ 2147483646 w 250"/>
              <a:gd name="T51" fmla="*/ 2147483646 h 250"/>
              <a:gd name="T52" fmla="*/ 2147483646 w 250"/>
              <a:gd name="T53" fmla="*/ 2147483646 h 250"/>
              <a:gd name="T54" fmla="*/ 2147483646 w 250"/>
              <a:gd name="T55" fmla="*/ 2147483646 h 250"/>
              <a:gd name="T56" fmla="*/ 2147483646 w 250"/>
              <a:gd name="T57" fmla="*/ 2147483646 h 250"/>
              <a:gd name="T58" fmla="*/ 2147483646 w 250"/>
              <a:gd name="T59" fmla="*/ 2147483646 h 250"/>
              <a:gd name="T60" fmla="*/ 2147483646 w 250"/>
              <a:gd name="T61" fmla="*/ 2147483646 h 250"/>
              <a:gd name="T62" fmla="*/ 2147483646 w 250"/>
              <a:gd name="T63" fmla="*/ 2147483646 h 250"/>
              <a:gd name="T64" fmla="*/ 2147483646 w 250"/>
              <a:gd name="T65" fmla="*/ 2147483646 h 250"/>
              <a:gd name="T66" fmla="*/ 2147483646 w 250"/>
              <a:gd name="T67" fmla="*/ 2147483646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0" h="250">
                <a:moveTo>
                  <a:pt x="250" y="126"/>
                </a:moveTo>
                <a:lnTo>
                  <a:pt x="250" y="119"/>
                </a:lnTo>
                <a:lnTo>
                  <a:pt x="249" y="113"/>
                </a:lnTo>
                <a:lnTo>
                  <a:pt x="247" y="100"/>
                </a:lnTo>
                <a:lnTo>
                  <a:pt x="243" y="88"/>
                </a:lnTo>
                <a:lnTo>
                  <a:pt x="239" y="76"/>
                </a:lnTo>
                <a:lnTo>
                  <a:pt x="234" y="66"/>
                </a:lnTo>
                <a:lnTo>
                  <a:pt x="228" y="55"/>
                </a:lnTo>
                <a:lnTo>
                  <a:pt x="221" y="46"/>
                </a:lnTo>
                <a:lnTo>
                  <a:pt x="213" y="37"/>
                </a:lnTo>
                <a:lnTo>
                  <a:pt x="204" y="29"/>
                </a:lnTo>
                <a:lnTo>
                  <a:pt x="195" y="21"/>
                </a:lnTo>
                <a:lnTo>
                  <a:pt x="185" y="16"/>
                </a:lnTo>
                <a:lnTo>
                  <a:pt x="174" y="11"/>
                </a:lnTo>
                <a:lnTo>
                  <a:pt x="162" y="7"/>
                </a:lnTo>
                <a:lnTo>
                  <a:pt x="151" y="3"/>
                </a:lnTo>
                <a:lnTo>
                  <a:pt x="138" y="2"/>
                </a:lnTo>
                <a:lnTo>
                  <a:pt x="126" y="0"/>
                </a:lnTo>
                <a:lnTo>
                  <a:pt x="113" y="2"/>
                </a:lnTo>
                <a:lnTo>
                  <a:pt x="100" y="3"/>
                </a:lnTo>
                <a:lnTo>
                  <a:pt x="88" y="7"/>
                </a:lnTo>
                <a:lnTo>
                  <a:pt x="76" y="11"/>
                </a:lnTo>
                <a:lnTo>
                  <a:pt x="66" y="16"/>
                </a:lnTo>
                <a:lnTo>
                  <a:pt x="55" y="21"/>
                </a:lnTo>
                <a:lnTo>
                  <a:pt x="46" y="29"/>
                </a:lnTo>
                <a:lnTo>
                  <a:pt x="37" y="37"/>
                </a:lnTo>
                <a:lnTo>
                  <a:pt x="29" y="46"/>
                </a:lnTo>
                <a:lnTo>
                  <a:pt x="21" y="55"/>
                </a:lnTo>
                <a:lnTo>
                  <a:pt x="16" y="66"/>
                </a:lnTo>
                <a:lnTo>
                  <a:pt x="11" y="76"/>
                </a:lnTo>
                <a:lnTo>
                  <a:pt x="7" y="88"/>
                </a:lnTo>
                <a:lnTo>
                  <a:pt x="3" y="100"/>
                </a:lnTo>
                <a:lnTo>
                  <a:pt x="2" y="113"/>
                </a:lnTo>
                <a:lnTo>
                  <a:pt x="0" y="126"/>
                </a:lnTo>
                <a:lnTo>
                  <a:pt x="2" y="138"/>
                </a:lnTo>
                <a:lnTo>
                  <a:pt x="3" y="151"/>
                </a:lnTo>
                <a:lnTo>
                  <a:pt x="7" y="162"/>
                </a:lnTo>
                <a:lnTo>
                  <a:pt x="11" y="174"/>
                </a:lnTo>
                <a:lnTo>
                  <a:pt x="16" y="185"/>
                </a:lnTo>
                <a:lnTo>
                  <a:pt x="21" y="195"/>
                </a:lnTo>
                <a:lnTo>
                  <a:pt x="29" y="204"/>
                </a:lnTo>
                <a:lnTo>
                  <a:pt x="37" y="213"/>
                </a:lnTo>
                <a:lnTo>
                  <a:pt x="46" y="221"/>
                </a:lnTo>
                <a:lnTo>
                  <a:pt x="55" y="228"/>
                </a:lnTo>
                <a:lnTo>
                  <a:pt x="66" y="234"/>
                </a:lnTo>
                <a:lnTo>
                  <a:pt x="76" y="239"/>
                </a:lnTo>
                <a:lnTo>
                  <a:pt x="88" y="243"/>
                </a:lnTo>
                <a:lnTo>
                  <a:pt x="100" y="247"/>
                </a:lnTo>
                <a:lnTo>
                  <a:pt x="113" y="249"/>
                </a:lnTo>
                <a:lnTo>
                  <a:pt x="119" y="250"/>
                </a:lnTo>
                <a:lnTo>
                  <a:pt x="126" y="250"/>
                </a:lnTo>
                <a:lnTo>
                  <a:pt x="131" y="250"/>
                </a:lnTo>
                <a:lnTo>
                  <a:pt x="138" y="249"/>
                </a:lnTo>
                <a:lnTo>
                  <a:pt x="151" y="247"/>
                </a:lnTo>
                <a:lnTo>
                  <a:pt x="162" y="243"/>
                </a:lnTo>
                <a:lnTo>
                  <a:pt x="174" y="239"/>
                </a:lnTo>
                <a:lnTo>
                  <a:pt x="185" y="234"/>
                </a:lnTo>
                <a:lnTo>
                  <a:pt x="195" y="228"/>
                </a:lnTo>
                <a:lnTo>
                  <a:pt x="204" y="221"/>
                </a:lnTo>
                <a:lnTo>
                  <a:pt x="213" y="213"/>
                </a:lnTo>
                <a:lnTo>
                  <a:pt x="221" y="204"/>
                </a:lnTo>
                <a:lnTo>
                  <a:pt x="228" y="195"/>
                </a:lnTo>
                <a:lnTo>
                  <a:pt x="234" y="185"/>
                </a:lnTo>
                <a:lnTo>
                  <a:pt x="239" y="174"/>
                </a:lnTo>
                <a:lnTo>
                  <a:pt x="243" y="162"/>
                </a:lnTo>
                <a:lnTo>
                  <a:pt x="247" y="151"/>
                </a:lnTo>
                <a:lnTo>
                  <a:pt x="249" y="138"/>
                </a:lnTo>
                <a:lnTo>
                  <a:pt x="250" y="131"/>
                </a:lnTo>
                <a:lnTo>
                  <a:pt x="250" y="1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933" name="Freeform 25">
            <a:extLst>
              <a:ext uri="{FF2B5EF4-FFF2-40B4-BE49-F238E27FC236}">
                <a16:creationId xmlns:a16="http://schemas.microsoft.com/office/drawing/2014/main" id="{07C8BBFB-E496-7635-DEF5-4C6AEED44251}"/>
              </a:ext>
            </a:extLst>
          </p:cNvPr>
          <p:cNvSpPr>
            <a:spLocks/>
          </p:cNvSpPr>
          <p:nvPr/>
        </p:nvSpPr>
        <p:spPr bwMode="auto">
          <a:xfrm>
            <a:off x="7323626" y="4719151"/>
            <a:ext cx="131762" cy="131762"/>
          </a:xfrm>
          <a:custGeom>
            <a:avLst/>
            <a:gdLst>
              <a:gd name="T0" fmla="*/ 2147483646 w 250"/>
              <a:gd name="T1" fmla="*/ 2147483646 h 250"/>
              <a:gd name="T2" fmla="*/ 2147483646 w 250"/>
              <a:gd name="T3" fmla="*/ 2147483646 h 250"/>
              <a:gd name="T4" fmla="*/ 2147483646 w 250"/>
              <a:gd name="T5" fmla="*/ 2147483646 h 250"/>
              <a:gd name="T6" fmla="*/ 2147483646 w 250"/>
              <a:gd name="T7" fmla="*/ 2147483646 h 250"/>
              <a:gd name="T8" fmla="*/ 2147483646 w 250"/>
              <a:gd name="T9" fmla="*/ 2147483646 h 250"/>
              <a:gd name="T10" fmla="*/ 2147483646 w 250"/>
              <a:gd name="T11" fmla="*/ 2147483646 h 250"/>
              <a:gd name="T12" fmla="*/ 2147483646 w 250"/>
              <a:gd name="T13" fmla="*/ 2147483646 h 250"/>
              <a:gd name="T14" fmla="*/ 2147483646 w 250"/>
              <a:gd name="T15" fmla="*/ 2147483646 h 250"/>
              <a:gd name="T16" fmla="*/ 2147483646 w 250"/>
              <a:gd name="T17" fmla="*/ 0 h 250"/>
              <a:gd name="T18" fmla="*/ 2147483646 w 250"/>
              <a:gd name="T19" fmla="*/ 2147483646 h 250"/>
              <a:gd name="T20" fmla="*/ 2147483646 w 250"/>
              <a:gd name="T21" fmla="*/ 2147483646 h 250"/>
              <a:gd name="T22" fmla="*/ 2147483646 w 250"/>
              <a:gd name="T23" fmla="*/ 2147483646 h 250"/>
              <a:gd name="T24" fmla="*/ 2147483646 w 250"/>
              <a:gd name="T25" fmla="*/ 2147483646 h 250"/>
              <a:gd name="T26" fmla="*/ 2147483646 w 250"/>
              <a:gd name="T27" fmla="*/ 2147483646 h 250"/>
              <a:gd name="T28" fmla="*/ 2147483646 w 250"/>
              <a:gd name="T29" fmla="*/ 2147483646 h 250"/>
              <a:gd name="T30" fmla="*/ 2147483646 w 250"/>
              <a:gd name="T31" fmla="*/ 2147483646 h 250"/>
              <a:gd name="T32" fmla="*/ 0 w 250"/>
              <a:gd name="T33" fmla="*/ 2147483646 h 250"/>
              <a:gd name="T34" fmla="*/ 2147483646 w 250"/>
              <a:gd name="T35" fmla="*/ 2147483646 h 250"/>
              <a:gd name="T36" fmla="*/ 2147483646 w 250"/>
              <a:gd name="T37" fmla="*/ 2147483646 h 250"/>
              <a:gd name="T38" fmla="*/ 2147483646 w 250"/>
              <a:gd name="T39" fmla="*/ 2147483646 h 250"/>
              <a:gd name="T40" fmla="*/ 2147483646 w 250"/>
              <a:gd name="T41" fmla="*/ 2147483646 h 250"/>
              <a:gd name="T42" fmla="*/ 2147483646 w 250"/>
              <a:gd name="T43" fmla="*/ 2147483646 h 250"/>
              <a:gd name="T44" fmla="*/ 2147483646 w 250"/>
              <a:gd name="T45" fmla="*/ 2147483646 h 250"/>
              <a:gd name="T46" fmla="*/ 2147483646 w 250"/>
              <a:gd name="T47" fmla="*/ 2147483646 h 250"/>
              <a:gd name="T48" fmla="*/ 2147483646 w 250"/>
              <a:gd name="T49" fmla="*/ 2147483646 h 250"/>
              <a:gd name="T50" fmla="*/ 2147483646 w 250"/>
              <a:gd name="T51" fmla="*/ 2147483646 h 250"/>
              <a:gd name="T52" fmla="*/ 2147483646 w 250"/>
              <a:gd name="T53" fmla="*/ 2147483646 h 250"/>
              <a:gd name="T54" fmla="*/ 2147483646 w 250"/>
              <a:gd name="T55" fmla="*/ 2147483646 h 250"/>
              <a:gd name="T56" fmla="*/ 2147483646 w 250"/>
              <a:gd name="T57" fmla="*/ 2147483646 h 250"/>
              <a:gd name="T58" fmla="*/ 2147483646 w 250"/>
              <a:gd name="T59" fmla="*/ 2147483646 h 250"/>
              <a:gd name="T60" fmla="*/ 2147483646 w 250"/>
              <a:gd name="T61" fmla="*/ 2147483646 h 250"/>
              <a:gd name="T62" fmla="*/ 2147483646 w 250"/>
              <a:gd name="T63" fmla="*/ 2147483646 h 250"/>
              <a:gd name="T64" fmla="*/ 2147483646 w 250"/>
              <a:gd name="T65" fmla="*/ 2147483646 h 250"/>
              <a:gd name="T66" fmla="*/ 2147483646 w 250"/>
              <a:gd name="T67" fmla="*/ 2147483646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0" h="250">
                <a:moveTo>
                  <a:pt x="250" y="126"/>
                </a:moveTo>
                <a:lnTo>
                  <a:pt x="250" y="119"/>
                </a:lnTo>
                <a:lnTo>
                  <a:pt x="249" y="113"/>
                </a:lnTo>
                <a:lnTo>
                  <a:pt x="247" y="100"/>
                </a:lnTo>
                <a:lnTo>
                  <a:pt x="243" y="88"/>
                </a:lnTo>
                <a:lnTo>
                  <a:pt x="239" y="76"/>
                </a:lnTo>
                <a:lnTo>
                  <a:pt x="234" y="66"/>
                </a:lnTo>
                <a:lnTo>
                  <a:pt x="228" y="55"/>
                </a:lnTo>
                <a:lnTo>
                  <a:pt x="221" y="46"/>
                </a:lnTo>
                <a:lnTo>
                  <a:pt x="213" y="37"/>
                </a:lnTo>
                <a:lnTo>
                  <a:pt x="204" y="29"/>
                </a:lnTo>
                <a:lnTo>
                  <a:pt x="195" y="21"/>
                </a:lnTo>
                <a:lnTo>
                  <a:pt x="185" y="16"/>
                </a:lnTo>
                <a:lnTo>
                  <a:pt x="174" y="11"/>
                </a:lnTo>
                <a:lnTo>
                  <a:pt x="162" y="7"/>
                </a:lnTo>
                <a:lnTo>
                  <a:pt x="151" y="3"/>
                </a:lnTo>
                <a:lnTo>
                  <a:pt x="138" y="2"/>
                </a:lnTo>
                <a:lnTo>
                  <a:pt x="126" y="0"/>
                </a:lnTo>
                <a:lnTo>
                  <a:pt x="113" y="2"/>
                </a:lnTo>
                <a:lnTo>
                  <a:pt x="100" y="3"/>
                </a:lnTo>
                <a:lnTo>
                  <a:pt x="88" y="7"/>
                </a:lnTo>
                <a:lnTo>
                  <a:pt x="76" y="11"/>
                </a:lnTo>
                <a:lnTo>
                  <a:pt x="66" y="16"/>
                </a:lnTo>
                <a:lnTo>
                  <a:pt x="55" y="21"/>
                </a:lnTo>
                <a:lnTo>
                  <a:pt x="46" y="29"/>
                </a:lnTo>
                <a:lnTo>
                  <a:pt x="37" y="37"/>
                </a:lnTo>
                <a:lnTo>
                  <a:pt x="29" y="46"/>
                </a:lnTo>
                <a:lnTo>
                  <a:pt x="21" y="55"/>
                </a:lnTo>
                <a:lnTo>
                  <a:pt x="16" y="66"/>
                </a:lnTo>
                <a:lnTo>
                  <a:pt x="11" y="76"/>
                </a:lnTo>
                <a:lnTo>
                  <a:pt x="7" y="88"/>
                </a:lnTo>
                <a:lnTo>
                  <a:pt x="3" y="100"/>
                </a:lnTo>
                <a:lnTo>
                  <a:pt x="2" y="113"/>
                </a:lnTo>
                <a:lnTo>
                  <a:pt x="0" y="126"/>
                </a:lnTo>
                <a:lnTo>
                  <a:pt x="2" y="138"/>
                </a:lnTo>
                <a:lnTo>
                  <a:pt x="3" y="151"/>
                </a:lnTo>
                <a:lnTo>
                  <a:pt x="7" y="162"/>
                </a:lnTo>
                <a:lnTo>
                  <a:pt x="11" y="174"/>
                </a:lnTo>
                <a:lnTo>
                  <a:pt x="16" y="185"/>
                </a:lnTo>
                <a:lnTo>
                  <a:pt x="21" y="195"/>
                </a:lnTo>
                <a:lnTo>
                  <a:pt x="29" y="204"/>
                </a:lnTo>
                <a:lnTo>
                  <a:pt x="37" y="213"/>
                </a:lnTo>
                <a:lnTo>
                  <a:pt x="46" y="221"/>
                </a:lnTo>
                <a:lnTo>
                  <a:pt x="55" y="228"/>
                </a:lnTo>
                <a:lnTo>
                  <a:pt x="66" y="234"/>
                </a:lnTo>
                <a:lnTo>
                  <a:pt x="76" y="239"/>
                </a:lnTo>
                <a:lnTo>
                  <a:pt x="88" y="243"/>
                </a:lnTo>
                <a:lnTo>
                  <a:pt x="100" y="247"/>
                </a:lnTo>
                <a:lnTo>
                  <a:pt x="113" y="249"/>
                </a:lnTo>
                <a:lnTo>
                  <a:pt x="119" y="250"/>
                </a:lnTo>
                <a:lnTo>
                  <a:pt x="126" y="250"/>
                </a:lnTo>
                <a:lnTo>
                  <a:pt x="131" y="250"/>
                </a:lnTo>
                <a:lnTo>
                  <a:pt x="138" y="249"/>
                </a:lnTo>
                <a:lnTo>
                  <a:pt x="151" y="247"/>
                </a:lnTo>
                <a:lnTo>
                  <a:pt x="162" y="243"/>
                </a:lnTo>
                <a:lnTo>
                  <a:pt x="174" y="239"/>
                </a:lnTo>
                <a:lnTo>
                  <a:pt x="185" y="234"/>
                </a:lnTo>
                <a:lnTo>
                  <a:pt x="195" y="228"/>
                </a:lnTo>
                <a:lnTo>
                  <a:pt x="204" y="221"/>
                </a:lnTo>
                <a:lnTo>
                  <a:pt x="213" y="213"/>
                </a:lnTo>
                <a:lnTo>
                  <a:pt x="221" y="204"/>
                </a:lnTo>
                <a:lnTo>
                  <a:pt x="228" y="195"/>
                </a:lnTo>
                <a:lnTo>
                  <a:pt x="234" y="185"/>
                </a:lnTo>
                <a:lnTo>
                  <a:pt x="239" y="174"/>
                </a:lnTo>
                <a:lnTo>
                  <a:pt x="243" y="162"/>
                </a:lnTo>
                <a:lnTo>
                  <a:pt x="247" y="151"/>
                </a:lnTo>
                <a:lnTo>
                  <a:pt x="249" y="138"/>
                </a:lnTo>
                <a:lnTo>
                  <a:pt x="250" y="131"/>
                </a:lnTo>
                <a:lnTo>
                  <a:pt x="250" y="12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934" name="Rectangle 27">
            <a:extLst>
              <a:ext uri="{FF2B5EF4-FFF2-40B4-BE49-F238E27FC236}">
                <a16:creationId xmlns:a16="http://schemas.microsoft.com/office/drawing/2014/main" id="{39E9AA18-074D-6B7B-16A7-F2FD26F4671C}"/>
              </a:ext>
            </a:extLst>
          </p:cNvPr>
          <p:cNvSpPr>
            <a:spLocks noChangeArrowheads="1"/>
          </p:cNvSpPr>
          <p:nvPr/>
        </p:nvSpPr>
        <p:spPr bwMode="auto">
          <a:xfrm>
            <a:off x="6318738" y="5035063"/>
            <a:ext cx="23971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900" b="0">
                <a:solidFill>
                  <a:srgbClr val="000000"/>
                </a:solidFill>
              </a:rPr>
              <a:t>SA converges to global opt  solution with Pr = 1</a:t>
            </a:r>
          </a:p>
          <a:p>
            <a:pPr>
              <a:lnSpc>
                <a:spcPct val="100000"/>
              </a:lnSpc>
              <a:spcBef>
                <a:spcPct val="0"/>
              </a:spcBef>
              <a:buSzPct val="100000"/>
              <a:buFontTx/>
              <a:buNone/>
            </a:pPr>
            <a:r>
              <a:rPr lang="en-US" altLang="en-US" sz="900" b="0">
                <a:solidFill>
                  <a:srgbClr val="000000"/>
                </a:solidFill>
              </a:rPr>
              <a:t>(in limit of infinite time, infinitely slow cooling)</a:t>
            </a:r>
            <a:endParaRPr lang="en-US" altLang="en-US" sz="1800"/>
          </a:p>
        </p:txBody>
      </p:sp>
      <p:sp>
        <p:nvSpPr>
          <p:cNvPr id="38935" name="Freeform 28">
            <a:extLst>
              <a:ext uri="{FF2B5EF4-FFF2-40B4-BE49-F238E27FC236}">
                <a16:creationId xmlns:a16="http://schemas.microsoft.com/office/drawing/2014/main" id="{D5247E08-C695-54BA-D977-86787F0B84EB}"/>
              </a:ext>
            </a:extLst>
          </p:cNvPr>
          <p:cNvSpPr>
            <a:spLocks/>
          </p:cNvSpPr>
          <p:nvPr/>
        </p:nvSpPr>
        <p:spPr bwMode="auto">
          <a:xfrm>
            <a:off x="5042388" y="1844188"/>
            <a:ext cx="131763" cy="131763"/>
          </a:xfrm>
          <a:custGeom>
            <a:avLst/>
            <a:gdLst>
              <a:gd name="T0" fmla="*/ 2147483646 w 249"/>
              <a:gd name="T1" fmla="*/ 2147483646 h 248"/>
              <a:gd name="T2" fmla="*/ 2147483646 w 249"/>
              <a:gd name="T3" fmla="*/ 2147483646 h 248"/>
              <a:gd name="T4" fmla="*/ 2147483646 w 249"/>
              <a:gd name="T5" fmla="*/ 2147483646 h 248"/>
              <a:gd name="T6" fmla="*/ 2147483646 w 249"/>
              <a:gd name="T7" fmla="*/ 2147483646 h 248"/>
              <a:gd name="T8" fmla="*/ 2147483646 w 249"/>
              <a:gd name="T9" fmla="*/ 2147483646 h 248"/>
              <a:gd name="T10" fmla="*/ 2147483646 w 249"/>
              <a:gd name="T11" fmla="*/ 2147483646 h 248"/>
              <a:gd name="T12" fmla="*/ 2147483646 w 249"/>
              <a:gd name="T13" fmla="*/ 2147483646 h 248"/>
              <a:gd name="T14" fmla="*/ 2147483646 w 249"/>
              <a:gd name="T15" fmla="*/ 0 h 248"/>
              <a:gd name="T16" fmla="*/ 2147483646 w 249"/>
              <a:gd name="T17" fmla="*/ 0 h 248"/>
              <a:gd name="T18" fmla="*/ 2147483646 w 249"/>
              <a:gd name="T19" fmla="*/ 2147483646 h 248"/>
              <a:gd name="T20" fmla="*/ 2147483646 w 249"/>
              <a:gd name="T21" fmla="*/ 2147483646 h 248"/>
              <a:gd name="T22" fmla="*/ 2147483646 w 249"/>
              <a:gd name="T23" fmla="*/ 2147483646 h 248"/>
              <a:gd name="T24" fmla="*/ 2147483646 w 249"/>
              <a:gd name="T25" fmla="*/ 2147483646 h 248"/>
              <a:gd name="T26" fmla="*/ 2147483646 w 249"/>
              <a:gd name="T27" fmla="*/ 2147483646 h 248"/>
              <a:gd name="T28" fmla="*/ 2147483646 w 249"/>
              <a:gd name="T29" fmla="*/ 2147483646 h 248"/>
              <a:gd name="T30" fmla="*/ 2147483646 w 249"/>
              <a:gd name="T31" fmla="*/ 2147483646 h 248"/>
              <a:gd name="T32" fmla="*/ 2147483646 w 249"/>
              <a:gd name="T33" fmla="*/ 2147483646 h 248"/>
              <a:gd name="T34" fmla="*/ 2147483646 w 249"/>
              <a:gd name="T35" fmla="*/ 2147483646 h 248"/>
              <a:gd name="T36" fmla="*/ 2147483646 w 249"/>
              <a:gd name="T37" fmla="*/ 2147483646 h 248"/>
              <a:gd name="T38" fmla="*/ 2147483646 w 249"/>
              <a:gd name="T39" fmla="*/ 2147483646 h 248"/>
              <a:gd name="T40" fmla="*/ 2147483646 w 249"/>
              <a:gd name="T41" fmla="*/ 2147483646 h 248"/>
              <a:gd name="T42" fmla="*/ 2147483646 w 249"/>
              <a:gd name="T43" fmla="*/ 2147483646 h 248"/>
              <a:gd name="T44" fmla="*/ 2147483646 w 249"/>
              <a:gd name="T45" fmla="*/ 2147483646 h 248"/>
              <a:gd name="T46" fmla="*/ 2147483646 w 249"/>
              <a:gd name="T47" fmla="*/ 2147483646 h 248"/>
              <a:gd name="T48" fmla="*/ 2147483646 w 249"/>
              <a:gd name="T49" fmla="*/ 2147483646 h 248"/>
              <a:gd name="T50" fmla="*/ 2147483646 w 249"/>
              <a:gd name="T51" fmla="*/ 2147483646 h 248"/>
              <a:gd name="T52" fmla="*/ 2147483646 w 249"/>
              <a:gd name="T53" fmla="*/ 2147483646 h 248"/>
              <a:gd name="T54" fmla="*/ 2147483646 w 249"/>
              <a:gd name="T55" fmla="*/ 2147483646 h 248"/>
              <a:gd name="T56" fmla="*/ 2147483646 w 249"/>
              <a:gd name="T57" fmla="*/ 2147483646 h 248"/>
              <a:gd name="T58" fmla="*/ 2147483646 w 249"/>
              <a:gd name="T59" fmla="*/ 2147483646 h 248"/>
              <a:gd name="T60" fmla="*/ 2147483646 w 249"/>
              <a:gd name="T61" fmla="*/ 2147483646 h 248"/>
              <a:gd name="T62" fmla="*/ 2147483646 w 249"/>
              <a:gd name="T63" fmla="*/ 214748364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9" h="248">
                <a:moveTo>
                  <a:pt x="249" y="124"/>
                </a:moveTo>
                <a:lnTo>
                  <a:pt x="248" y="111"/>
                </a:lnTo>
                <a:lnTo>
                  <a:pt x="247" y="100"/>
                </a:lnTo>
                <a:lnTo>
                  <a:pt x="243" y="88"/>
                </a:lnTo>
                <a:lnTo>
                  <a:pt x="239" y="76"/>
                </a:lnTo>
                <a:lnTo>
                  <a:pt x="234" y="66"/>
                </a:lnTo>
                <a:lnTo>
                  <a:pt x="227" y="55"/>
                </a:lnTo>
                <a:lnTo>
                  <a:pt x="221" y="46"/>
                </a:lnTo>
                <a:lnTo>
                  <a:pt x="213" y="37"/>
                </a:lnTo>
                <a:lnTo>
                  <a:pt x="204" y="29"/>
                </a:lnTo>
                <a:lnTo>
                  <a:pt x="194" y="21"/>
                </a:lnTo>
                <a:lnTo>
                  <a:pt x="184" y="15"/>
                </a:lnTo>
                <a:lnTo>
                  <a:pt x="172" y="9"/>
                </a:lnTo>
                <a:lnTo>
                  <a:pt x="162" y="5"/>
                </a:lnTo>
                <a:lnTo>
                  <a:pt x="150" y="3"/>
                </a:lnTo>
                <a:lnTo>
                  <a:pt x="137" y="0"/>
                </a:lnTo>
                <a:lnTo>
                  <a:pt x="124" y="0"/>
                </a:lnTo>
                <a:lnTo>
                  <a:pt x="112" y="0"/>
                </a:lnTo>
                <a:lnTo>
                  <a:pt x="99" y="3"/>
                </a:lnTo>
                <a:lnTo>
                  <a:pt x="87" y="5"/>
                </a:lnTo>
                <a:lnTo>
                  <a:pt x="76" y="9"/>
                </a:lnTo>
                <a:lnTo>
                  <a:pt x="65" y="15"/>
                </a:lnTo>
                <a:lnTo>
                  <a:pt x="55" y="21"/>
                </a:lnTo>
                <a:lnTo>
                  <a:pt x="46" y="29"/>
                </a:lnTo>
                <a:lnTo>
                  <a:pt x="36" y="37"/>
                </a:lnTo>
                <a:lnTo>
                  <a:pt x="29" y="46"/>
                </a:lnTo>
                <a:lnTo>
                  <a:pt x="21" y="55"/>
                </a:lnTo>
                <a:lnTo>
                  <a:pt x="16" y="66"/>
                </a:lnTo>
                <a:lnTo>
                  <a:pt x="10" y="76"/>
                </a:lnTo>
                <a:lnTo>
                  <a:pt x="5" y="88"/>
                </a:lnTo>
                <a:lnTo>
                  <a:pt x="3" y="100"/>
                </a:lnTo>
                <a:lnTo>
                  <a:pt x="1" y="111"/>
                </a:lnTo>
                <a:lnTo>
                  <a:pt x="0" y="124"/>
                </a:lnTo>
                <a:lnTo>
                  <a:pt x="1" y="137"/>
                </a:lnTo>
                <a:lnTo>
                  <a:pt x="3" y="149"/>
                </a:lnTo>
                <a:lnTo>
                  <a:pt x="5" y="161"/>
                </a:lnTo>
                <a:lnTo>
                  <a:pt x="10" y="173"/>
                </a:lnTo>
                <a:lnTo>
                  <a:pt x="16" y="184"/>
                </a:lnTo>
                <a:lnTo>
                  <a:pt x="21" y="194"/>
                </a:lnTo>
                <a:lnTo>
                  <a:pt x="29" y="204"/>
                </a:lnTo>
                <a:lnTo>
                  <a:pt x="36" y="212"/>
                </a:lnTo>
                <a:lnTo>
                  <a:pt x="46" y="221"/>
                </a:lnTo>
                <a:lnTo>
                  <a:pt x="55" y="228"/>
                </a:lnTo>
                <a:lnTo>
                  <a:pt x="65" y="234"/>
                </a:lnTo>
                <a:lnTo>
                  <a:pt x="76" y="239"/>
                </a:lnTo>
                <a:lnTo>
                  <a:pt x="87" y="243"/>
                </a:lnTo>
                <a:lnTo>
                  <a:pt x="99" y="246"/>
                </a:lnTo>
                <a:lnTo>
                  <a:pt x="112" y="248"/>
                </a:lnTo>
                <a:lnTo>
                  <a:pt x="124" y="248"/>
                </a:lnTo>
                <a:lnTo>
                  <a:pt x="137" y="248"/>
                </a:lnTo>
                <a:lnTo>
                  <a:pt x="150" y="246"/>
                </a:lnTo>
                <a:lnTo>
                  <a:pt x="162" y="243"/>
                </a:lnTo>
                <a:lnTo>
                  <a:pt x="172" y="239"/>
                </a:lnTo>
                <a:lnTo>
                  <a:pt x="184" y="234"/>
                </a:lnTo>
                <a:lnTo>
                  <a:pt x="194" y="228"/>
                </a:lnTo>
                <a:lnTo>
                  <a:pt x="204" y="221"/>
                </a:lnTo>
                <a:lnTo>
                  <a:pt x="213" y="212"/>
                </a:lnTo>
                <a:lnTo>
                  <a:pt x="221" y="204"/>
                </a:lnTo>
                <a:lnTo>
                  <a:pt x="227" y="194"/>
                </a:lnTo>
                <a:lnTo>
                  <a:pt x="234" y="184"/>
                </a:lnTo>
                <a:lnTo>
                  <a:pt x="239" y="173"/>
                </a:lnTo>
                <a:lnTo>
                  <a:pt x="243" y="161"/>
                </a:lnTo>
                <a:lnTo>
                  <a:pt x="247" y="149"/>
                </a:lnTo>
                <a:lnTo>
                  <a:pt x="248" y="137"/>
                </a:lnTo>
                <a:lnTo>
                  <a:pt x="249" y="1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8936" name="Freeform 29">
            <a:extLst>
              <a:ext uri="{FF2B5EF4-FFF2-40B4-BE49-F238E27FC236}">
                <a16:creationId xmlns:a16="http://schemas.microsoft.com/office/drawing/2014/main" id="{1F5B7376-7415-CD52-BDF4-03596D25A2B0}"/>
              </a:ext>
            </a:extLst>
          </p:cNvPr>
          <p:cNvSpPr>
            <a:spLocks/>
          </p:cNvSpPr>
          <p:nvPr/>
        </p:nvSpPr>
        <p:spPr bwMode="auto">
          <a:xfrm>
            <a:off x="5042388" y="1844188"/>
            <a:ext cx="131763" cy="131763"/>
          </a:xfrm>
          <a:custGeom>
            <a:avLst/>
            <a:gdLst>
              <a:gd name="T0" fmla="*/ 2147483646 w 249"/>
              <a:gd name="T1" fmla="*/ 2147483646 h 248"/>
              <a:gd name="T2" fmla="*/ 2147483646 w 249"/>
              <a:gd name="T3" fmla="*/ 2147483646 h 248"/>
              <a:gd name="T4" fmla="*/ 2147483646 w 249"/>
              <a:gd name="T5" fmla="*/ 2147483646 h 248"/>
              <a:gd name="T6" fmla="*/ 2147483646 w 249"/>
              <a:gd name="T7" fmla="*/ 2147483646 h 248"/>
              <a:gd name="T8" fmla="*/ 2147483646 w 249"/>
              <a:gd name="T9" fmla="*/ 2147483646 h 248"/>
              <a:gd name="T10" fmla="*/ 2147483646 w 249"/>
              <a:gd name="T11" fmla="*/ 2147483646 h 248"/>
              <a:gd name="T12" fmla="*/ 2147483646 w 249"/>
              <a:gd name="T13" fmla="*/ 2147483646 h 248"/>
              <a:gd name="T14" fmla="*/ 2147483646 w 249"/>
              <a:gd name="T15" fmla="*/ 0 h 248"/>
              <a:gd name="T16" fmla="*/ 2147483646 w 249"/>
              <a:gd name="T17" fmla="*/ 0 h 248"/>
              <a:gd name="T18" fmla="*/ 2147483646 w 249"/>
              <a:gd name="T19" fmla="*/ 2147483646 h 248"/>
              <a:gd name="T20" fmla="*/ 2147483646 w 249"/>
              <a:gd name="T21" fmla="*/ 2147483646 h 248"/>
              <a:gd name="T22" fmla="*/ 2147483646 w 249"/>
              <a:gd name="T23" fmla="*/ 2147483646 h 248"/>
              <a:gd name="T24" fmla="*/ 2147483646 w 249"/>
              <a:gd name="T25" fmla="*/ 2147483646 h 248"/>
              <a:gd name="T26" fmla="*/ 2147483646 w 249"/>
              <a:gd name="T27" fmla="*/ 2147483646 h 248"/>
              <a:gd name="T28" fmla="*/ 2147483646 w 249"/>
              <a:gd name="T29" fmla="*/ 2147483646 h 248"/>
              <a:gd name="T30" fmla="*/ 2147483646 w 249"/>
              <a:gd name="T31" fmla="*/ 2147483646 h 248"/>
              <a:gd name="T32" fmla="*/ 2147483646 w 249"/>
              <a:gd name="T33" fmla="*/ 2147483646 h 248"/>
              <a:gd name="T34" fmla="*/ 2147483646 w 249"/>
              <a:gd name="T35" fmla="*/ 2147483646 h 248"/>
              <a:gd name="T36" fmla="*/ 2147483646 w 249"/>
              <a:gd name="T37" fmla="*/ 2147483646 h 248"/>
              <a:gd name="T38" fmla="*/ 2147483646 w 249"/>
              <a:gd name="T39" fmla="*/ 2147483646 h 248"/>
              <a:gd name="T40" fmla="*/ 2147483646 w 249"/>
              <a:gd name="T41" fmla="*/ 2147483646 h 248"/>
              <a:gd name="T42" fmla="*/ 2147483646 w 249"/>
              <a:gd name="T43" fmla="*/ 2147483646 h 248"/>
              <a:gd name="T44" fmla="*/ 2147483646 w 249"/>
              <a:gd name="T45" fmla="*/ 2147483646 h 248"/>
              <a:gd name="T46" fmla="*/ 2147483646 w 249"/>
              <a:gd name="T47" fmla="*/ 2147483646 h 248"/>
              <a:gd name="T48" fmla="*/ 2147483646 w 249"/>
              <a:gd name="T49" fmla="*/ 2147483646 h 248"/>
              <a:gd name="T50" fmla="*/ 2147483646 w 249"/>
              <a:gd name="T51" fmla="*/ 2147483646 h 248"/>
              <a:gd name="T52" fmla="*/ 2147483646 w 249"/>
              <a:gd name="T53" fmla="*/ 2147483646 h 248"/>
              <a:gd name="T54" fmla="*/ 2147483646 w 249"/>
              <a:gd name="T55" fmla="*/ 2147483646 h 248"/>
              <a:gd name="T56" fmla="*/ 2147483646 w 249"/>
              <a:gd name="T57" fmla="*/ 2147483646 h 248"/>
              <a:gd name="T58" fmla="*/ 2147483646 w 249"/>
              <a:gd name="T59" fmla="*/ 2147483646 h 248"/>
              <a:gd name="T60" fmla="*/ 2147483646 w 249"/>
              <a:gd name="T61" fmla="*/ 2147483646 h 248"/>
              <a:gd name="T62" fmla="*/ 2147483646 w 249"/>
              <a:gd name="T63" fmla="*/ 214748364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9" h="248">
                <a:moveTo>
                  <a:pt x="249" y="124"/>
                </a:moveTo>
                <a:lnTo>
                  <a:pt x="248" y="111"/>
                </a:lnTo>
                <a:lnTo>
                  <a:pt x="247" y="100"/>
                </a:lnTo>
                <a:lnTo>
                  <a:pt x="243" y="88"/>
                </a:lnTo>
                <a:lnTo>
                  <a:pt x="239" y="76"/>
                </a:lnTo>
                <a:lnTo>
                  <a:pt x="234" y="66"/>
                </a:lnTo>
                <a:lnTo>
                  <a:pt x="227" y="55"/>
                </a:lnTo>
                <a:lnTo>
                  <a:pt x="221" y="46"/>
                </a:lnTo>
                <a:lnTo>
                  <a:pt x="213" y="37"/>
                </a:lnTo>
                <a:lnTo>
                  <a:pt x="204" y="29"/>
                </a:lnTo>
                <a:lnTo>
                  <a:pt x="194" y="21"/>
                </a:lnTo>
                <a:lnTo>
                  <a:pt x="184" y="15"/>
                </a:lnTo>
                <a:lnTo>
                  <a:pt x="172" y="9"/>
                </a:lnTo>
                <a:lnTo>
                  <a:pt x="162" y="5"/>
                </a:lnTo>
                <a:lnTo>
                  <a:pt x="150" y="3"/>
                </a:lnTo>
                <a:lnTo>
                  <a:pt x="137" y="0"/>
                </a:lnTo>
                <a:lnTo>
                  <a:pt x="124" y="0"/>
                </a:lnTo>
                <a:lnTo>
                  <a:pt x="112" y="0"/>
                </a:lnTo>
                <a:lnTo>
                  <a:pt x="99" y="3"/>
                </a:lnTo>
                <a:lnTo>
                  <a:pt x="87" y="5"/>
                </a:lnTo>
                <a:lnTo>
                  <a:pt x="76" y="9"/>
                </a:lnTo>
                <a:lnTo>
                  <a:pt x="65" y="15"/>
                </a:lnTo>
                <a:lnTo>
                  <a:pt x="55" y="21"/>
                </a:lnTo>
                <a:lnTo>
                  <a:pt x="46" y="29"/>
                </a:lnTo>
                <a:lnTo>
                  <a:pt x="36" y="37"/>
                </a:lnTo>
                <a:lnTo>
                  <a:pt x="29" y="46"/>
                </a:lnTo>
                <a:lnTo>
                  <a:pt x="21" y="55"/>
                </a:lnTo>
                <a:lnTo>
                  <a:pt x="16" y="66"/>
                </a:lnTo>
                <a:lnTo>
                  <a:pt x="10" y="76"/>
                </a:lnTo>
                <a:lnTo>
                  <a:pt x="5" y="88"/>
                </a:lnTo>
                <a:lnTo>
                  <a:pt x="3" y="100"/>
                </a:lnTo>
                <a:lnTo>
                  <a:pt x="1" y="111"/>
                </a:lnTo>
                <a:lnTo>
                  <a:pt x="0" y="124"/>
                </a:lnTo>
                <a:lnTo>
                  <a:pt x="1" y="137"/>
                </a:lnTo>
                <a:lnTo>
                  <a:pt x="3" y="149"/>
                </a:lnTo>
                <a:lnTo>
                  <a:pt x="5" y="161"/>
                </a:lnTo>
                <a:lnTo>
                  <a:pt x="10" y="173"/>
                </a:lnTo>
                <a:lnTo>
                  <a:pt x="16" y="184"/>
                </a:lnTo>
                <a:lnTo>
                  <a:pt x="21" y="194"/>
                </a:lnTo>
                <a:lnTo>
                  <a:pt x="29" y="204"/>
                </a:lnTo>
                <a:lnTo>
                  <a:pt x="36" y="212"/>
                </a:lnTo>
                <a:lnTo>
                  <a:pt x="46" y="221"/>
                </a:lnTo>
                <a:lnTo>
                  <a:pt x="55" y="228"/>
                </a:lnTo>
                <a:lnTo>
                  <a:pt x="65" y="234"/>
                </a:lnTo>
                <a:lnTo>
                  <a:pt x="76" y="239"/>
                </a:lnTo>
                <a:lnTo>
                  <a:pt x="87" y="243"/>
                </a:lnTo>
                <a:lnTo>
                  <a:pt x="99" y="246"/>
                </a:lnTo>
                <a:lnTo>
                  <a:pt x="112" y="248"/>
                </a:lnTo>
                <a:lnTo>
                  <a:pt x="124" y="248"/>
                </a:lnTo>
                <a:lnTo>
                  <a:pt x="137" y="248"/>
                </a:lnTo>
                <a:lnTo>
                  <a:pt x="150" y="246"/>
                </a:lnTo>
                <a:lnTo>
                  <a:pt x="162" y="243"/>
                </a:lnTo>
                <a:lnTo>
                  <a:pt x="172" y="239"/>
                </a:lnTo>
                <a:lnTo>
                  <a:pt x="184" y="234"/>
                </a:lnTo>
                <a:lnTo>
                  <a:pt x="194" y="228"/>
                </a:lnTo>
                <a:lnTo>
                  <a:pt x="204" y="221"/>
                </a:lnTo>
                <a:lnTo>
                  <a:pt x="213" y="212"/>
                </a:lnTo>
                <a:lnTo>
                  <a:pt x="221" y="204"/>
                </a:lnTo>
                <a:lnTo>
                  <a:pt x="227" y="194"/>
                </a:lnTo>
                <a:lnTo>
                  <a:pt x="234" y="184"/>
                </a:lnTo>
                <a:lnTo>
                  <a:pt x="239" y="173"/>
                </a:lnTo>
                <a:lnTo>
                  <a:pt x="243" y="161"/>
                </a:lnTo>
                <a:lnTo>
                  <a:pt x="247" y="149"/>
                </a:lnTo>
                <a:lnTo>
                  <a:pt x="248" y="137"/>
                </a:lnTo>
                <a:lnTo>
                  <a:pt x="249" y="12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937" name="Rectangle 30">
            <a:extLst>
              <a:ext uri="{FF2B5EF4-FFF2-40B4-BE49-F238E27FC236}">
                <a16:creationId xmlns:a16="http://schemas.microsoft.com/office/drawing/2014/main" id="{80117F03-846E-25D3-40E0-41F5484FC002}"/>
              </a:ext>
            </a:extLst>
          </p:cNvPr>
          <p:cNvSpPr>
            <a:spLocks noChangeArrowheads="1"/>
          </p:cNvSpPr>
          <p:nvPr/>
        </p:nvSpPr>
        <p:spPr bwMode="auto">
          <a:xfrm>
            <a:off x="4753463" y="1606063"/>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900" b="0" dirty="0">
                <a:solidFill>
                  <a:srgbClr val="000000"/>
                </a:solidFill>
              </a:rPr>
              <a:t>Initial state</a:t>
            </a:r>
            <a:endParaRPr lang="en-US" altLang="en-US" sz="1800" dirty="0"/>
          </a:p>
        </p:txBody>
      </p:sp>
      <p:sp>
        <p:nvSpPr>
          <p:cNvPr id="3" name="Footer Placeholder 2">
            <a:extLst>
              <a:ext uri="{FF2B5EF4-FFF2-40B4-BE49-F238E27FC236}">
                <a16:creationId xmlns:a16="http://schemas.microsoft.com/office/drawing/2014/main" id="{6055CADC-99DF-A51C-63FC-26F67E9C1A0F}"/>
              </a:ext>
            </a:extLst>
          </p:cNvPr>
          <p:cNvSpPr txBox="1">
            <a:spLocks/>
          </p:cNvSpPr>
          <p:nvPr/>
        </p:nvSpPr>
        <p:spPr>
          <a:xfrm>
            <a:off x="314529" y="661009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
        <p:nvSpPr>
          <p:cNvPr id="4" name="TextBox 3">
            <a:extLst>
              <a:ext uri="{FF2B5EF4-FFF2-40B4-BE49-F238E27FC236}">
                <a16:creationId xmlns:a16="http://schemas.microsoft.com/office/drawing/2014/main" id="{BE5E8CC5-21E4-C3FA-87E4-C5BDC7CAAA3D}"/>
              </a:ext>
            </a:extLst>
          </p:cNvPr>
          <p:cNvSpPr txBox="1"/>
          <p:nvPr/>
        </p:nvSpPr>
        <p:spPr>
          <a:xfrm>
            <a:off x="4991344" y="9780"/>
            <a:ext cx="4136781" cy="1384995"/>
          </a:xfrm>
          <a:prstGeom prst="rect">
            <a:avLst/>
          </a:prstGeom>
          <a:solidFill>
            <a:srgbClr val="FFFF00"/>
          </a:solidFill>
          <a:ln>
            <a:solidFill>
              <a:srgbClr val="C00000"/>
            </a:solidFill>
          </a:ln>
        </p:spPr>
        <p:txBody>
          <a:bodyPr wrap="square" rtlCol="0">
            <a:spAutoFit/>
          </a:bodyPr>
          <a:lstStyle/>
          <a:p>
            <a:r>
              <a:rPr lang="en-US" b="1" dirty="0"/>
              <a:t>Question: </a:t>
            </a:r>
            <a:r>
              <a:rPr lang="en-US" dirty="0"/>
              <a:t>Why is SA so widely applied?</a:t>
            </a:r>
          </a:p>
          <a:p>
            <a:r>
              <a:rPr lang="en-US" b="1" dirty="0"/>
              <a:t>Answer: </a:t>
            </a:r>
            <a:r>
              <a:rPr lang="en-US" dirty="0"/>
              <a:t>(1) Easy to implement. (2) Can “handle” almost any discrete optimization (search in a solution space) task.  [But: (3) “discrete”, “almost any” are two-edged swords. And (4) SA needs help to scale …]</a:t>
            </a:r>
          </a:p>
        </p:txBody>
      </p:sp>
      <p:pic>
        <p:nvPicPr>
          <p:cNvPr id="5" name="Picture 4">
            <a:extLst>
              <a:ext uri="{FF2B5EF4-FFF2-40B4-BE49-F238E27FC236}">
                <a16:creationId xmlns:a16="http://schemas.microsoft.com/office/drawing/2014/main" id="{083734B9-21D6-CB34-5EE8-74B79597948F}"/>
              </a:ext>
            </a:extLst>
          </p:cNvPr>
          <p:cNvPicPr>
            <a:picLocks noChangeAspect="1"/>
          </p:cNvPicPr>
          <p:nvPr/>
        </p:nvPicPr>
        <p:blipFill>
          <a:blip r:embed="rId5"/>
          <a:stretch>
            <a:fillRect/>
          </a:stretch>
        </p:blipFill>
        <p:spPr>
          <a:xfrm>
            <a:off x="5026300" y="5651013"/>
            <a:ext cx="1918125" cy="1095422"/>
          </a:xfrm>
          <a:prstGeom prst="rect">
            <a:avLst/>
          </a:prstGeom>
          <a:ln>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4B606-294E-7B13-D150-66E2B76581E0}"/>
              </a:ext>
            </a:extLst>
          </p:cNvPr>
          <p:cNvSpPr>
            <a:spLocks noGrp="1"/>
          </p:cNvSpPr>
          <p:nvPr>
            <p:ph type="body" idx="1"/>
          </p:nvPr>
        </p:nvSpPr>
        <p:spPr/>
        <p:txBody>
          <a:bodyPr/>
          <a:lstStyle/>
          <a:p>
            <a:r>
              <a:rPr lang="en-US" dirty="0"/>
              <a:t>Solution space</a:t>
            </a:r>
          </a:p>
          <a:p>
            <a:pPr lvl="1"/>
            <a:r>
              <a:rPr lang="en-US" dirty="0"/>
              <a:t>For n modules, the lengths of </a:t>
            </a:r>
            <a:r>
              <a:rPr lang="el-GR" dirty="0">
                <a:sym typeface="Symbol" panose="05050102010706020507" pitchFamily="18" charset="2"/>
              </a:rPr>
              <a:t></a:t>
            </a:r>
            <a:r>
              <a:rPr lang="en-US" baseline="-25000" dirty="0"/>
              <a:t>+</a:t>
            </a:r>
            <a:r>
              <a:rPr lang="en-US" dirty="0"/>
              <a:t> and </a:t>
            </a:r>
            <a:r>
              <a:rPr lang="el-GR" dirty="0">
                <a:sym typeface="Symbol" panose="05050102010706020507" pitchFamily="18" charset="2"/>
              </a:rPr>
              <a:t> </a:t>
            </a:r>
            <a:r>
              <a:rPr lang="en-US" baseline="-25000" dirty="0"/>
              <a:t>-</a:t>
            </a:r>
            <a:r>
              <a:rPr lang="en-US" dirty="0"/>
              <a:t> are both n, and thus each of </a:t>
            </a:r>
            <a:r>
              <a:rPr lang="el-GR" dirty="0">
                <a:sym typeface="Symbol" panose="05050102010706020507" pitchFamily="18" charset="2"/>
              </a:rPr>
              <a:t> </a:t>
            </a:r>
            <a:r>
              <a:rPr lang="en-US" baseline="-25000" dirty="0"/>
              <a:t>+</a:t>
            </a:r>
            <a:r>
              <a:rPr lang="en-US" dirty="0"/>
              <a:t> and </a:t>
            </a:r>
            <a:r>
              <a:rPr lang="el-GR" dirty="0">
                <a:sym typeface="Symbol" panose="05050102010706020507" pitchFamily="18" charset="2"/>
              </a:rPr>
              <a:t> </a:t>
            </a:r>
            <a:r>
              <a:rPr lang="en-US" baseline="-25000" dirty="0"/>
              <a:t>-</a:t>
            </a:r>
            <a:r>
              <a:rPr lang="en-US" dirty="0"/>
              <a:t> have n! permutations. There are (n!)</a:t>
            </a:r>
            <a:r>
              <a:rPr lang="en-US" baseline="30000" dirty="0"/>
              <a:t>2</a:t>
            </a:r>
            <a:r>
              <a:rPr lang="en-US" dirty="0"/>
              <a:t> permutations for a sequence pair with n modules.</a:t>
            </a:r>
          </a:p>
          <a:p>
            <a:pPr lvl="1"/>
            <a:endParaRPr lang="en-US" dirty="0"/>
          </a:p>
          <a:p>
            <a:r>
              <a:rPr lang="en-US" dirty="0"/>
              <a:t>Neighborhood structure</a:t>
            </a:r>
          </a:p>
          <a:p>
            <a:pPr lvl="1"/>
            <a:r>
              <a:rPr lang="en-US" dirty="0"/>
              <a:t>M1 Rotate a module</a:t>
            </a:r>
          </a:p>
          <a:p>
            <a:pPr lvl="1"/>
            <a:r>
              <a:rPr lang="en-US" dirty="0"/>
              <a:t>M2 Swap two modules in only one sequence </a:t>
            </a:r>
          </a:p>
          <a:p>
            <a:pPr lvl="1"/>
            <a:r>
              <a:rPr lang="en-US" dirty="0"/>
              <a:t>M3: Swap two modules in both sequences</a:t>
            </a:r>
            <a:endParaRPr lang="en-IN" dirty="0"/>
          </a:p>
        </p:txBody>
      </p:sp>
      <p:sp>
        <p:nvSpPr>
          <p:cNvPr id="3" name="Title 2">
            <a:extLst>
              <a:ext uri="{FF2B5EF4-FFF2-40B4-BE49-F238E27FC236}">
                <a16:creationId xmlns:a16="http://schemas.microsoft.com/office/drawing/2014/main" id="{FB8A59BB-B6C9-01B6-9A6B-3931231B91A6}"/>
              </a:ext>
            </a:extLst>
          </p:cNvPr>
          <p:cNvSpPr>
            <a:spLocks noGrp="1"/>
          </p:cNvSpPr>
          <p:nvPr>
            <p:ph type="title"/>
          </p:nvPr>
        </p:nvSpPr>
        <p:spPr/>
        <p:txBody>
          <a:bodyPr/>
          <a:lstStyle/>
          <a:p>
            <a:r>
              <a:rPr lang="en-US" altLang="en-US" sz="2800" dirty="0">
                <a:solidFill>
                  <a:srgbClr val="FF0000"/>
                </a:solidFill>
              </a:rPr>
              <a:t>Neighborhood Structure </a:t>
            </a:r>
            <a:r>
              <a:rPr lang="en-US" altLang="en-US" dirty="0"/>
              <a:t>of Sequence Pair</a:t>
            </a:r>
            <a:endParaRPr lang="en-IN" dirty="0"/>
          </a:p>
        </p:txBody>
      </p:sp>
      <p:sp>
        <p:nvSpPr>
          <p:cNvPr id="4" name="Footer Placeholder 3">
            <a:extLst>
              <a:ext uri="{FF2B5EF4-FFF2-40B4-BE49-F238E27FC236}">
                <a16:creationId xmlns:a16="http://schemas.microsoft.com/office/drawing/2014/main" id="{7D27836D-4631-2067-587A-84F952598EBA}"/>
              </a:ext>
            </a:extLst>
          </p:cNvPr>
          <p:cNvSpPr>
            <a:spLocks noGrp="1"/>
          </p:cNvSpPr>
          <p:nvPr>
            <p:ph type="ftr" sz="quarter" idx="3"/>
          </p:nvPr>
        </p:nvSpPr>
        <p:spPr/>
        <p:txBody>
          <a:bodyPr/>
          <a:lstStyle/>
          <a:p>
            <a:r>
              <a:rPr lang="en-IN"/>
              <a:t>Kahng CSE 241A SP25</a:t>
            </a:r>
          </a:p>
        </p:txBody>
      </p:sp>
    </p:spTree>
    <p:extLst>
      <p:ext uri="{BB962C8B-B14F-4D97-AF65-F5344CB8AC3E}">
        <p14:creationId xmlns:p14="http://schemas.microsoft.com/office/powerpoint/2010/main" val="3397581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1817-5CCE-5EFE-0C93-7F8866B34D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729AE8-D821-DACF-7435-4A4D27BAEB0D}"/>
              </a:ext>
            </a:extLst>
          </p:cNvPr>
          <p:cNvSpPr>
            <a:spLocks noGrp="1"/>
          </p:cNvSpPr>
          <p:nvPr>
            <p:ph type="title"/>
          </p:nvPr>
        </p:nvSpPr>
        <p:spPr/>
        <p:txBody>
          <a:bodyPr/>
          <a:lstStyle/>
          <a:p>
            <a:r>
              <a:rPr lang="en-IN" dirty="0"/>
              <a:t>Simulated Annealing  </a:t>
            </a:r>
            <a:r>
              <a:rPr lang="en-IN" sz="2400" dirty="0">
                <a:hlinkClick r:id="rId2"/>
              </a:rPr>
              <a:t>(SimulatedAnnealingCore.h)</a:t>
            </a:r>
            <a:endParaRPr lang="en-IN" sz="2400" dirty="0"/>
          </a:p>
        </p:txBody>
      </p:sp>
      <p:sp>
        <p:nvSpPr>
          <p:cNvPr id="8" name="TextBox 7">
            <a:extLst>
              <a:ext uri="{FF2B5EF4-FFF2-40B4-BE49-F238E27FC236}">
                <a16:creationId xmlns:a16="http://schemas.microsoft.com/office/drawing/2014/main" id="{D4D0C8CF-BCD7-B934-606B-AB45D37197EE}"/>
              </a:ext>
            </a:extLst>
          </p:cNvPr>
          <p:cNvSpPr txBox="1"/>
          <p:nvPr/>
        </p:nvSpPr>
        <p:spPr>
          <a:xfrm>
            <a:off x="287424" y="5784679"/>
            <a:ext cx="4129657" cy="307777"/>
          </a:xfrm>
          <a:prstGeom prst="rect">
            <a:avLst/>
          </a:prstGeom>
          <a:noFill/>
        </p:spPr>
        <p:txBody>
          <a:bodyPr wrap="none" rtlCol="0">
            <a:spAutoFit/>
          </a:bodyPr>
          <a:lstStyle/>
          <a:p>
            <a:r>
              <a:rPr lang="en-US" b="1" dirty="0"/>
              <a:t>L</a:t>
            </a:r>
            <a:r>
              <a:rPr lang="en-US" altLang="zh-CN" b="1" dirty="0"/>
              <a:t>ine 759 in SimulatedAnnealingCore.cpp </a:t>
            </a:r>
            <a:r>
              <a:rPr lang="en-US" altLang="zh-CN" b="1" dirty="0">
                <a:hlinkClick r:id="rId3"/>
              </a:rPr>
              <a:t>(link)</a:t>
            </a:r>
            <a:endParaRPr lang="en-US" b="1" dirty="0"/>
          </a:p>
        </p:txBody>
      </p:sp>
      <p:pic>
        <p:nvPicPr>
          <p:cNvPr id="10" name="Picture 9">
            <a:extLst>
              <a:ext uri="{FF2B5EF4-FFF2-40B4-BE49-F238E27FC236}">
                <a16:creationId xmlns:a16="http://schemas.microsoft.com/office/drawing/2014/main" id="{514C9836-56C3-A954-B56B-83541E64AA2A}"/>
              </a:ext>
            </a:extLst>
          </p:cNvPr>
          <p:cNvPicPr>
            <a:picLocks noChangeAspect="1"/>
          </p:cNvPicPr>
          <p:nvPr/>
        </p:nvPicPr>
        <p:blipFill>
          <a:blip r:embed="rId4"/>
          <a:stretch>
            <a:fillRect/>
          </a:stretch>
        </p:blipFill>
        <p:spPr>
          <a:xfrm>
            <a:off x="189394" y="765544"/>
            <a:ext cx="4325719" cy="4830063"/>
          </a:xfrm>
          <a:prstGeom prst="rect">
            <a:avLst/>
          </a:prstGeom>
        </p:spPr>
      </p:pic>
      <p:pic>
        <p:nvPicPr>
          <p:cNvPr id="11" name="Picture 10">
            <a:extLst>
              <a:ext uri="{FF2B5EF4-FFF2-40B4-BE49-F238E27FC236}">
                <a16:creationId xmlns:a16="http://schemas.microsoft.com/office/drawing/2014/main" id="{F6B38E96-BD0C-1BB8-7842-30308BA179F6}"/>
              </a:ext>
            </a:extLst>
          </p:cNvPr>
          <p:cNvPicPr>
            <a:picLocks noChangeAspect="1"/>
          </p:cNvPicPr>
          <p:nvPr/>
        </p:nvPicPr>
        <p:blipFill>
          <a:blip r:embed="rId5"/>
          <a:stretch>
            <a:fillRect/>
          </a:stretch>
        </p:blipFill>
        <p:spPr>
          <a:xfrm>
            <a:off x="4628889" y="765544"/>
            <a:ext cx="4068544" cy="5994876"/>
          </a:xfrm>
          <a:prstGeom prst="rect">
            <a:avLst/>
          </a:prstGeom>
        </p:spPr>
      </p:pic>
      <p:sp>
        <p:nvSpPr>
          <p:cNvPr id="12" name="TextBox 11">
            <a:extLst>
              <a:ext uri="{FF2B5EF4-FFF2-40B4-BE49-F238E27FC236}">
                <a16:creationId xmlns:a16="http://schemas.microsoft.com/office/drawing/2014/main" id="{62F1DEBC-45AF-7473-3D17-2787BE1F5775}"/>
              </a:ext>
            </a:extLst>
          </p:cNvPr>
          <p:cNvSpPr txBox="1"/>
          <p:nvPr/>
        </p:nvSpPr>
        <p:spPr>
          <a:xfrm>
            <a:off x="6262577" y="1329070"/>
            <a:ext cx="1861407" cy="338554"/>
          </a:xfrm>
          <a:prstGeom prst="rect">
            <a:avLst/>
          </a:prstGeom>
          <a:noFill/>
        </p:spPr>
        <p:txBody>
          <a:bodyPr wrap="none" rtlCol="0">
            <a:spAutoFit/>
          </a:bodyPr>
          <a:lstStyle/>
          <a:p>
            <a:r>
              <a:rPr lang="en-US" sz="1600" dirty="0">
                <a:solidFill>
                  <a:srgbClr val="FFFF00"/>
                </a:solidFill>
              </a:rPr>
              <a:t>Accept or Reject ?</a:t>
            </a:r>
          </a:p>
        </p:txBody>
      </p:sp>
      <p:sp>
        <p:nvSpPr>
          <p:cNvPr id="13" name="TextBox 12">
            <a:extLst>
              <a:ext uri="{FF2B5EF4-FFF2-40B4-BE49-F238E27FC236}">
                <a16:creationId xmlns:a16="http://schemas.microsoft.com/office/drawing/2014/main" id="{9F75E94D-FB7B-F647-C15B-C3E0DBF0E571}"/>
              </a:ext>
            </a:extLst>
          </p:cNvPr>
          <p:cNvSpPr txBox="1"/>
          <p:nvPr/>
        </p:nvSpPr>
        <p:spPr>
          <a:xfrm>
            <a:off x="6390168" y="2008708"/>
            <a:ext cx="2044149" cy="338554"/>
          </a:xfrm>
          <a:prstGeom prst="rect">
            <a:avLst/>
          </a:prstGeom>
          <a:noFill/>
        </p:spPr>
        <p:txBody>
          <a:bodyPr wrap="none" rtlCol="0">
            <a:spAutoFit/>
          </a:bodyPr>
          <a:lstStyle/>
          <a:p>
            <a:r>
              <a:rPr lang="en-US" sz="1600" dirty="0">
                <a:solidFill>
                  <a:srgbClr val="FFFF00"/>
                </a:solidFill>
              </a:rPr>
              <a:t>Temperature update</a:t>
            </a:r>
          </a:p>
        </p:txBody>
      </p:sp>
      <p:sp>
        <p:nvSpPr>
          <p:cNvPr id="2" name="Footer Placeholder 2">
            <a:extLst>
              <a:ext uri="{FF2B5EF4-FFF2-40B4-BE49-F238E27FC236}">
                <a16:creationId xmlns:a16="http://schemas.microsoft.com/office/drawing/2014/main" id="{C965E9BA-EEDE-7F1B-DB14-C722B2F75301}"/>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2592102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C4A4DB-09AE-B46C-848C-3482ADB60EC0}"/>
              </a:ext>
            </a:extLst>
          </p:cNvPr>
          <p:cNvSpPr>
            <a:spLocks noGrp="1"/>
          </p:cNvSpPr>
          <p:nvPr>
            <p:ph type="body" idx="1"/>
          </p:nvPr>
        </p:nvSpPr>
        <p:spPr>
          <a:xfrm>
            <a:off x="20774" y="711882"/>
            <a:ext cx="8986701" cy="3481746"/>
          </a:xfrm>
        </p:spPr>
        <p:txBody>
          <a:bodyPr/>
          <a:lstStyle/>
          <a:p>
            <a:r>
              <a:rPr lang="en-US" sz="2000" dirty="0"/>
              <a:t>D. Aldous and U. Vazirani, “Go With the Winners Algorithms”, Proc. FOCS, 1994, pp. 492-501. [</a:t>
            </a:r>
            <a:r>
              <a:rPr lang="en-US" sz="2000" dirty="0">
                <a:hlinkClick r:id="rId2"/>
              </a:rPr>
              <a:t>link</a:t>
            </a:r>
            <a:r>
              <a:rPr lang="en-US" sz="2000" dirty="0"/>
              <a:t>]</a:t>
            </a:r>
          </a:p>
          <a:p>
            <a:pPr marL="669907" lvl="1" indent="-380990">
              <a:lnSpc>
                <a:spcPct val="90000"/>
              </a:lnSpc>
              <a:spcBef>
                <a:spcPts val="281"/>
              </a:spcBef>
              <a:buClr>
                <a:srgbClr val="C00000"/>
              </a:buClr>
              <a:buSzPct val="130000"/>
              <a:buFont typeface="Arial" panose="020B0604020202020204" pitchFamily="34" charset="0"/>
              <a:buChar char="•"/>
            </a:pPr>
            <a:r>
              <a:rPr lang="en-US" sz="1800" dirty="0">
                <a:solidFill>
                  <a:schemeClr val="dk1"/>
                </a:solidFill>
                <a:latin typeface="+mn-lt"/>
                <a:ea typeface="Arial Narrow"/>
                <a:cs typeface="Arial Narrow"/>
                <a:sym typeface="Arial Narrow"/>
              </a:rPr>
              <a:t>Launch multiple optimization threads</a:t>
            </a:r>
            <a:endParaRPr lang="en-US" sz="1800" dirty="0">
              <a:latin typeface="+mn-lt"/>
            </a:endParaRPr>
          </a:p>
          <a:p>
            <a:pPr marL="669907" lvl="1" indent="-380990">
              <a:lnSpc>
                <a:spcPct val="90000"/>
              </a:lnSpc>
              <a:spcBef>
                <a:spcPts val="281"/>
              </a:spcBef>
              <a:buClr>
                <a:srgbClr val="C00000"/>
              </a:buClr>
              <a:buSzPct val="130000"/>
              <a:buFont typeface="Arial" panose="020B0604020202020204" pitchFamily="34" charset="0"/>
              <a:buChar char="•"/>
            </a:pPr>
            <a:r>
              <a:rPr lang="en-US" sz="1800" dirty="0">
                <a:solidFill>
                  <a:schemeClr val="dk1"/>
                </a:solidFill>
                <a:latin typeface="+mn-lt"/>
                <a:ea typeface="Arial Narrow"/>
                <a:cs typeface="Arial Narrow"/>
                <a:sym typeface="Arial Narrow"/>
              </a:rPr>
              <a:t>Periodically identify the most promising thread(s)</a:t>
            </a:r>
            <a:endParaRPr lang="en-US" sz="1800" dirty="0">
              <a:latin typeface="+mn-lt"/>
            </a:endParaRPr>
          </a:p>
          <a:p>
            <a:pPr marL="669907" lvl="1" indent="-380990">
              <a:lnSpc>
                <a:spcPct val="90000"/>
              </a:lnSpc>
              <a:spcBef>
                <a:spcPts val="281"/>
              </a:spcBef>
              <a:buClr>
                <a:srgbClr val="C00000"/>
              </a:buClr>
              <a:buSzPct val="130000"/>
              <a:buFont typeface="Arial" panose="020B0604020202020204" pitchFamily="34" charset="0"/>
              <a:buChar char="•"/>
            </a:pPr>
            <a:r>
              <a:rPr lang="en-US" sz="1800" dirty="0">
                <a:solidFill>
                  <a:schemeClr val="dk1"/>
                </a:solidFill>
                <a:latin typeface="+mn-lt"/>
                <a:ea typeface="Arial Narrow"/>
                <a:cs typeface="Arial Narrow"/>
                <a:sym typeface="Arial Narrow"/>
              </a:rPr>
              <a:t>Clone the promising thread(s) and terminate others </a:t>
            </a:r>
          </a:p>
          <a:p>
            <a:pPr marL="669907" lvl="1" indent="-380990">
              <a:lnSpc>
                <a:spcPct val="90000"/>
              </a:lnSpc>
              <a:spcBef>
                <a:spcPts val="281"/>
              </a:spcBef>
              <a:buClr>
                <a:srgbClr val="C00000"/>
              </a:buClr>
              <a:buSzPct val="130000"/>
              <a:buFont typeface="Arial" panose="020B0604020202020204" pitchFamily="34" charset="0"/>
              <a:buChar char="•"/>
            </a:pPr>
            <a:r>
              <a:rPr lang="en-US" sz="1800" i="1" dirty="0">
                <a:solidFill>
                  <a:schemeClr val="dk1"/>
                </a:solidFill>
                <a:latin typeface="+mn-lt"/>
                <a:ea typeface="Arial Narrow"/>
                <a:cs typeface="Arial Narrow"/>
                <a:sym typeface="Arial Narrow"/>
              </a:rPr>
              <a:t>(continue with the optimization)  (cf. “evolutionary”, “PPSN”)</a:t>
            </a:r>
          </a:p>
          <a:p>
            <a:pPr marL="436545" indent="-380990">
              <a:lnSpc>
                <a:spcPct val="90000"/>
              </a:lnSpc>
              <a:spcBef>
                <a:spcPts val="281"/>
              </a:spcBef>
              <a:buSzPct val="130000"/>
              <a:buFont typeface="Arial" panose="020B0604020202020204" pitchFamily="34" charset="0"/>
              <a:buChar char="•"/>
            </a:pPr>
            <a:r>
              <a:rPr lang="en-US" sz="2000" dirty="0">
                <a:solidFill>
                  <a:schemeClr val="dk1"/>
                </a:solidFill>
                <a:latin typeface="+mn-lt"/>
                <a:ea typeface="Arial Narrow"/>
                <a:cs typeface="Arial Narrow"/>
                <a:sym typeface="Arial Narrow"/>
              </a:rPr>
              <a:t>Implementation: </a:t>
            </a:r>
            <a:r>
              <a:rPr lang="en-US" sz="2000" dirty="0">
                <a:solidFill>
                  <a:schemeClr val="dk1"/>
                </a:solidFill>
                <a:latin typeface="+mn-lt"/>
                <a:ea typeface="Arial Narrow"/>
                <a:cs typeface="Arial Narrow"/>
                <a:sym typeface="Arial Narrow"/>
                <a:hlinkClick r:id="rId3"/>
              </a:rPr>
              <a:t>here</a:t>
            </a:r>
            <a:endParaRPr lang="en-US" sz="2000" dirty="0">
              <a:solidFill>
                <a:schemeClr val="dk1"/>
              </a:solidFill>
              <a:latin typeface="+mn-lt"/>
              <a:ea typeface="Arial Narrow"/>
              <a:cs typeface="Arial Narrow"/>
              <a:sym typeface="Arial Narrow"/>
            </a:endParaRPr>
          </a:p>
          <a:p>
            <a:pPr marL="669907" lvl="1" indent="-380990">
              <a:lnSpc>
                <a:spcPct val="90000"/>
              </a:lnSpc>
              <a:spcBef>
                <a:spcPts val="281"/>
              </a:spcBef>
              <a:buSzPct val="130000"/>
              <a:buFont typeface="Arial" panose="020B0604020202020204" pitchFamily="34" charset="0"/>
              <a:buChar char="•"/>
            </a:pPr>
            <a:r>
              <a:rPr lang="en-US" sz="1800" dirty="0">
                <a:latin typeface="+mn-lt"/>
                <a:ea typeface="Arial Narrow"/>
                <a:cs typeface="Arial Narrow"/>
                <a:sym typeface="Arial Narrow"/>
              </a:rPr>
              <a:t>Initialize all SA workers in parallel</a:t>
            </a:r>
          </a:p>
          <a:p>
            <a:pPr marL="669907" lvl="1" indent="-380990">
              <a:lnSpc>
                <a:spcPct val="90000"/>
              </a:lnSpc>
              <a:spcBef>
                <a:spcPts val="281"/>
              </a:spcBef>
              <a:buSzPct val="130000"/>
              <a:buFont typeface="Arial" panose="020B0604020202020204" pitchFamily="34" charset="0"/>
              <a:buChar char="•"/>
            </a:pPr>
            <a:r>
              <a:rPr lang="en-US" sz="1800" dirty="0">
                <a:solidFill>
                  <a:srgbClr val="C00000"/>
                </a:solidFill>
                <a:latin typeface="+mn-lt"/>
                <a:ea typeface="Arial Narrow"/>
                <a:cs typeface="Arial Narrow"/>
                <a:sym typeface="Arial Narrow"/>
              </a:rPr>
              <a:t>Main Loop:</a:t>
            </a:r>
          </a:p>
          <a:p>
            <a:pPr marL="828657" lvl="2" indent="-380990">
              <a:lnSpc>
                <a:spcPct val="90000"/>
              </a:lnSpc>
              <a:spcBef>
                <a:spcPts val="281"/>
              </a:spcBef>
              <a:buSzPct val="130000"/>
              <a:buFont typeface="Arial" panose="020B0604020202020204" pitchFamily="34" charset="0"/>
              <a:buChar char="•"/>
            </a:pPr>
            <a:r>
              <a:rPr lang="en-US" sz="1600" dirty="0">
                <a:solidFill>
                  <a:schemeClr val="dk1"/>
                </a:solidFill>
                <a:latin typeface="+mn-lt"/>
                <a:ea typeface="Arial Narrow"/>
                <a:cs typeface="Arial Narrow"/>
                <a:sym typeface="Arial Narrow"/>
              </a:rPr>
              <a:t>Run each SA worker for </a:t>
            </a:r>
            <a:r>
              <a:rPr lang="en-US" sz="1600" i="1" dirty="0" err="1">
                <a:solidFill>
                  <a:schemeClr val="dk1"/>
                </a:solidFill>
                <a:latin typeface="+mn-lt"/>
                <a:ea typeface="Arial Narrow"/>
                <a:cs typeface="Arial Narrow"/>
                <a:sym typeface="Arial Narrow"/>
              </a:rPr>
              <a:t>sync_iter</a:t>
            </a:r>
            <a:br>
              <a:rPr lang="en-US" sz="1600" i="1" dirty="0">
                <a:solidFill>
                  <a:schemeClr val="dk1"/>
                </a:solidFill>
                <a:latin typeface="+mn-lt"/>
                <a:ea typeface="Arial Narrow"/>
                <a:cs typeface="Arial Narrow"/>
                <a:sym typeface="Arial Narrow"/>
              </a:rPr>
            </a:br>
            <a:r>
              <a:rPr lang="en-US" sz="1600" i="1" dirty="0">
                <a:solidFill>
                  <a:schemeClr val="dk1"/>
                </a:solidFill>
                <a:latin typeface="+mn-lt"/>
                <a:ea typeface="Arial Narrow"/>
                <a:cs typeface="Arial Narrow"/>
                <a:sym typeface="Arial Narrow"/>
              </a:rPr>
              <a:t>iterations</a:t>
            </a:r>
            <a:r>
              <a:rPr lang="en-US" sz="1600" dirty="0">
                <a:solidFill>
                  <a:schemeClr val="dk1"/>
                </a:solidFill>
                <a:latin typeface="+mn-lt"/>
                <a:ea typeface="Arial Narrow"/>
                <a:cs typeface="Arial Narrow"/>
                <a:sym typeface="Arial Narrow"/>
              </a:rPr>
              <a:t>, in parallel</a:t>
            </a:r>
          </a:p>
          <a:p>
            <a:pPr marL="828657" lvl="2" indent="-380990">
              <a:lnSpc>
                <a:spcPct val="90000"/>
              </a:lnSpc>
              <a:spcBef>
                <a:spcPts val="281"/>
              </a:spcBef>
              <a:buSzPct val="130000"/>
              <a:buFont typeface="Arial" panose="020B0604020202020204" pitchFamily="34" charset="0"/>
              <a:buChar char="•"/>
            </a:pPr>
            <a:r>
              <a:rPr lang="en-US" sz="1600" dirty="0">
                <a:latin typeface="+mn-lt"/>
                <a:ea typeface="Arial Narrow"/>
                <a:cs typeface="Arial Narrow"/>
                <a:sym typeface="Arial Narrow"/>
              </a:rPr>
              <a:t>Stop if </a:t>
            </a:r>
            <a:r>
              <a:rPr lang="en-US" sz="1600" i="1" dirty="0">
                <a:latin typeface="+mn-lt"/>
                <a:ea typeface="Arial Narrow"/>
                <a:cs typeface="Arial Narrow"/>
                <a:sym typeface="Arial Narrow"/>
              </a:rPr>
              <a:t>Iter </a:t>
            </a:r>
            <a:r>
              <a:rPr lang="en-US" sz="1600" dirty="0">
                <a:latin typeface="+mn-lt"/>
                <a:ea typeface="Arial Narrow"/>
                <a:cs typeface="Arial Narrow"/>
                <a:sym typeface="Arial Narrow"/>
              </a:rPr>
              <a:t>iterations have been performed;</a:t>
            </a:r>
            <a:br>
              <a:rPr lang="en-US" sz="1600" dirty="0">
                <a:latin typeface="+mn-lt"/>
                <a:ea typeface="Arial Narrow"/>
                <a:cs typeface="Arial Narrow"/>
                <a:sym typeface="Arial Narrow"/>
              </a:rPr>
            </a:br>
            <a:r>
              <a:rPr lang="en-US" sz="1600" dirty="0">
                <a:latin typeface="+mn-lt"/>
                <a:ea typeface="Arial Narrow"/>
                <a:cs typeface="Arial Narrow"/>
                <a:sym typeface="Arial Narrow"/>
              </a:rPr>
              <a:t>otherwise, select top </a:t>
            </a:r>
            <a:r>
              <a:rPr lang="en-US" sz="1600" i="1" dirty="0">
                <a:latin typeface="+mn-lt"/>
                <a:ea typeface="Arial Narrow"/>
                <a:cs typeface="Arial Narrow"/>
                <a:sym typeface="Arial Narrow"/>
              </a:rPr>
              <a:t>k </a:t>
            </a:r>
            <a:r>
              <a:rPr lang="en-US" sz="1600" dirty="0">
                <a:latin typeface="+mn-lt"/>
                <a:ea typeface="Arial Narrow"/>
                <a:cs typeface="Arial Narrow"/>
                <a:sym typeface="Arial Narrow"/>
              </a:rPr>
              <a:t>workers and replicate</a:t>
            </a:r>
            <a:br>
              <a:rPr lang="en-US" sz="1600" dirty="0">
                <a:latin typeface="+mn-lt"/>
                <a:ea typeface="Arial Narrow"/>
                <a:cs typeface="Arial Narrow"/>
                <a:sym typeface="Arial Narrow"/>
              </a:rPr>
            </a:br>
            <a:r>
              <a:rPr lang="en-US" sz="1600" dirty="0">
                <a:latin typeface="+mn-lt"/>
                <a:ea typeface="Arial Narrow"/>
                <a:cs typeface="Arial Narrow"/>
                <a:sym typeface="Arial Narrow"/>
              </a:rPr>
              <a:t>their solutions to remaining workers</a:t>
            </a:r>
          </a:p>
          <a:p>
            <a:pPr marL="828657" lvl="2" indent="-380990">
              <a:lnSpc>
                <a:spcPct val="90000"/>
              </a:lnSpc>
              <a:spcBef>
                <a:spcPts val="281"/>
              </a:spcBef>
              <a:buSzPct val="130000"/>
              <a:buFont typeface="Arial" panose="020B0604020202020204" pitchFamily="34" charset="0"/>
              <a:buChar char="•"/>
            </a:pPr>
            <a:r>
              <a:rPr lang="en-US" sz="1600" dirty="0">
                <a:solidFill>
                  <a:schemeClr val="dk1"/>
                </a:solidFill>
                <a:latin typeface="+mn-lt"/>
                <a:ea typeface="Arial Narrow"/>
                <a:cs typeface="Arial Narrow"/>
                <a:sym typeface="Arial Narrow"/>
              </a:rPr>
              <a:t>Write out best macro placement solution</a:t>
            </a:r>
            <a:br>
              <a:rPr lang="en-US" sz="1600" dirty="0">
                <a:solidFill>
                  <a:schemeClr val="dk1"/>
                </a:solidFill>
                <a:latin typeface="+mn-lt"/>
                <a:ea typeface="Arial Narrow"/>
                <a:cs typeface="Arial Narrow"/>
                <a:sym typeface="Arial Narrow"/>
              </a:rPr>
            </a:br>
            <a:r>
              <a:rPr lang="en-US" sz="1600" dirty="0">
                <a:solidFill>
                  <a:schemeClr val="dk1"/>
                </a:solidFill>
                <a:latin typeface="+mn-lt"/>
                <a:ea typeface="Arial Narrow"/>
                <a:cs typeface="Arial Narrow"/>
                <a:sym typeface="Arial Narrow"/>
              </a:rPr>
              <a:t>of each worker</a:t>
            </a:r>
          </a:p>
          <a:p>
            <a:pPr lvl="1"/>
            <a:endParaRPr lang="en-IN" dirty="0"/>
          </a:p>
        </p:txBody>
      </p:sp>
      <p:sp>
        <p:nvSpPr>
          <p:cNvPr id="4" name="Title 3">
            <a:extLst>
              <a:ext uri="{FF2B5EF4-FFF2-40B4-BE49-F238E27FC236}">
                <a16:creationId xmlns:a16="http://schemas.microsoft.com/office/drawing/2014/main" id="{A8F76AF6-5169-BE42-2D6F-C4384F3EDA5D}"/>
              </a:ext>
            </a:extLst>
          </p:cNvPr>
          <p:cNvSpPr>
            <a:spLocks noGrp="1"/>
          </p:cNvSpPr>
          <p:nvPr>
            <p:ph type="title"/>
          </p:nvPr>
        </p:nvSpPr>
        <p:spPr/>
        <p:txBody>
          <a:bodyPr/>
          <a:lstStyle/>
          <a:p>
            <a:r>
              <a:rPr lang="en-IN" dirty="0"/>
              <a:t>Go-With-The-Winners</a:t>
            </a:r>
          </a:p>
        </p:txBody>
      </p:sp>
      <p:sp>
        <p:nvSpPr>
          <p:cNvPr id="2" name="Footer Placeholder 2">
            <a:extLst>
              <a:ext uri="{FF2B5EF4-FFF2-40B4-BE49-F238E27FC236}">
                <a16:creationId xmlns:a16="http://schemas.microsoft.com/office/drawing/2014/main" id="{474309BB-3F52-E757-0104-017B762B4B82}"/>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pic>
        <p:nvPicPr>
          <p:cNvPr id="8" name="Picture 7">
            <a:extLst>
              <a:ext uri="{FF2B5EF4-FFF2-40B4-BE49-F238E27FC236}">
                <a16:creationId xmlns:a16="http://schemas.microsoft.com/office/drawing/2014/main" id="{A20A8F8D-428C-8443-A8B5-1BAEE6DE8E0B}"/>
              </a:ext>
            </a:extLst>
          </p:cNvPr>
          <p:cNvPicPr>
            <a:picLocks noChangeAspect="1"/>
          </p:cNvPicPr>
          <p:nvPr/>
        </p:nvPicPr>
        <p:blipFill>
          <a:blip r:embed="rId4"/>
          <a:stretch>
            <a:fillRect/>
          </a:stretch>
        </p:blipFill>
        <p:spPr>
          <a:xfrm>
            <a:off x="5097724" y="3686543"/>
            <a:ext cx="3932465" cy="2884425"/>
          </a:xfrm>
          <a:prstGeom prst="rect">
            <a:avLst/>
          </a:prstGeom>
          <a:ln w="19050">
            <a:solidFill>
              <a:srgbClr val="C00000"/>
            </a:solidFill>
          </a:ln>
        </p:spPr>
      </p:pic>
      <p:pic>
        <p:nvPicPr>
          <p:cNvPr id="11" name="Google Shape;116;p24">
            <a:extLst>
              <a:ext uri="{FF2B5EF4-FFF2-40B4-BE49-F238E27FC236}">
                <a16:creationId xmlns:a16="http://schemas.microsoft.com/office/drawing/2014/main" id="{C9B3C2E7-3C07-1CCC-D694-58DC66B9AED8}"/>
              </a:ext>
            </a:extLst>
          </p:cNvPr>
          <p:cNvPicPr preferRelativeResize="0"/>
          <p:nvPr/>
        </p:nvPicPr>
        <p:blipFill rotWithShape="1">
          <a:blip r:embed="rId5">
            <a:alphaModFix/>
          </a:blip>
          <a:srcRect r="77226" b="12076"/>
          <a:stretch/>
        </p:blipFill>
        <p:spPr>
          <a:xfrm>
            <a:off x="7735614" y="1245082"/>
            <a:ext cx="886804" cy="2278374"/>
          </a:xfrm>
          <a:prstGeom prst="rect">
            <a:avLst/>
          </a:prstGeom>
          <a:noFill/>
          <a:ln>
            <a:noFill/>
          </a:ln>
        </p:spPr>
      </p:pic>
    </p:spTree>
    <p:extLst>
      <p:ext uri="{BB962C8B-B14F-4D97-AF65-F5344CB8AC3E}">
        <p14:creationId xmlns:p14="http://schemas.microsoft.com/office/powerpoint/2010/main" val="1595953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 Placeholder 4">
                <a:extLst>
                  <a:ext uri="{FF2B5EF4-FFF2-40B4-BE49-F238E27FC236}">
                    <a16:creationId xmlns:a16="http://schemas.microsoft.com/office/drawing/2014/main" id="{F9C4A4DB-09AE-B46C-848C-3482ADB60EC0}"/>
                  </a:ext>
                </a:extLst>
              </p:cNvPr>
              <p:cNvSpPr>
                <a:spLocks noGrp="1"/>
              </p:cNvSpPr>
              <p:nvPr>
                <p:ph type="body" idx="1"/>
              </p:nvPr>
            </p:nvSpPr>
            <p:spPr>
              <a:xfrm>
                <a:off x="20774" y="711882"/>
                <a:ext cx="9080268" cy="5852204"/>
              </a:xfrm>
            </p:spPr>
            <p:txBody>
              <a:bodyPr/>
              <a:lstStyle/>
              <a:p>
                <a:pPr>
                  <a:spcBef>
                    <a:spcPts val="0"/>
                  </a:spcBef>
                </a:pPr>
                <a:r>
                  <a:rPr lang="en-US" sz="2000" dirty="0"/>
                  <a:t>Simulated Annealing (SA) has recently received attention as a “strong baseline” for macro placers    </a:t>
                </a:r>
                <a:r>
                  <a:rPr lang="en-US" sz="1400" dirty="0">
                    <a:solidFill>
                      <a:srgbClr val="00B0F0"/>
                    </a:solidFill>
                  </a:rPr>
                  <a:t>[that operate in a discrete, gridded ‘canvas’ of macro locations]</a:t>
                </a:r>
                <a:endParaRPr lang="en-US" sz="2000" dirty="0"/>
              </a:p>
              <a:p>
                <a:pPr>
                  <a:spcBef>
                    <a:spcPts val="1600"/>
                  </a:spcBef>
                </a:pPr>
                <a:r>
                  <a:rPr lang="en-US" sz="2000" dirty="0"/>
                  <a:t>For an example SA implementation for macro placement: </a:t>
                </a:r>
                <a:br>
                  <a:rPr lang="en-US" sz="2000" dirty="0"/>
                </a:br>
                <a:r>
                  <a:rPr lang="en-US" sz="2000" dirty="0"/>
                  <a:t>see the </a:t>
                </a:r>
                <a:r>
                  <a:rPr lang="en-US" sz="2000" dirty="0">
                    <a:hlinkClick r:id="rId2"/>
                  </a:rPr>
                  <a:t>MacroPlacement</a:t>
                </a:r>
                <a:r>
                  <a:rPr lang="en-US" sz="2000" dirty="0"/>
                  <a:t> GitHub repository</a:t>
                </a:r>
              </a:p>
              <a:p>
                <a:pPr lvl="1"/>
                <a:r>
                  <a:rPr lang="en-US" sz="1800" dirty="0"/>
                  <a:t>Uses SA wrapped with </a:t>
                </a:r>
                <a:r>
                  <a:rPr lang="en-US" sz="1800" b="1" dirty="0"/>
                  <a:t>“go-with-the-winners” (GWTW)</a:t>
                </a:r>
                <a:r>
                  <a:rPr lang="en-US" sz="1800" dirty="0"/>
                  <a:t> metaheuristic</a:t>
                </a:r>
              </a:p>
              <a:p>
                <a:pPr lvl="1"/>
                <a:r>
                  <a:rPr lang="en-US" sz="1800" b="1" dirty="0"/>
                  <a:t>SA actions</a:t>
                </a:r>
                <a:r>
                  <a:rPr lang="en-US" sz="1800" dirty="0"/>
                  <a:t>: (</a:t>
                </a:r>
                <a:r>
                  <a:rPr lang="en-US" sz="1800" dirty="0" err="1"/>
                  <a:t>i</a:t>
                </a:r>
                <a:r>
                  <a:rPr lang="en-US" sz="1800" dirty="0"/>
                  <a:t>) move, (ii) shuffle, (iii) shift, (iv) flip and (v) swap</a:t>
                </a:r>
              </a:p>
              <a:p>
                <a:pPr>
                  <a:spcBef>
                    <a:spcPts val="1600"/>
                  </a:spcBef>
                </a:pPr>
                <a:r>
                  <a:rPr lang="en-US" sz="2000" dirty="0"/>
                  <a:t>SA objective: </a:t>
                </a:r>
                <a:r>
                  <a:rPr lang="en-US" sz="2000" b="1" dirty="0"/>
                  <a:t>minimize</a:t>
                </a:r>
                <a:r>
                  <a:rPr lang="en-US" sz="2000" dirty="0"/>
                  <a:t> </a:t>
                </a:r>
                <a14:m>
                  <m:oMath xmlns:m="http://schemas.openxmlformats.org/officeDocument/2006/math">
                    <m:r>
                      <a:rPr lang="en-US" sz="2000" b="1" i="1" smtClean="0">
                        <a:latin typeface="Cambria Math" panose="02040503050406030204" pitchFamily="18" charset="0"/>
                      </a:rPr>
                      <m:t>𝒑𝒓𝒐𝒙𝒚</m:t>
                    </m:r>
                    <m:r>
                      <a:rPr lang="en-US" sz="2000" b="1" i="1" smtClean="0">
                        <a:latin typeface="Cambria Math" panose="02040503050406030204" pitchFamily="18" charset="0"/>
                      </a:rPr>
                      <m:t> </m:t>
                    </m:r>
                    <m:r>
                      <a:rPr lang="en-US" sz="2000" b="1" i="1" smtClean="0">
                        <a:latin typeface="Cambria Math" panose="02040503050406030204" pitchFamily="18" charset="0"/>
                      </a:rPr>
                      <m:t>𝒄𝒐𝒔𝒕</m:t>
                    </m:r>
                    <m:r>
                      <a:rPr lang="en-US" sz="2000" b="0" i="1" smtClean="0">
                        <a:latin typeface="Cambria Math" panose="02040503050406030204" pitchFamily="18" charset="0"/>
                      </a:rPr>
                      <m:t>=</m:t>
                    </m:r>
                    <m:r>
                      <a:rPr lang="en-US" sz="2000" b="0" i="1" smtClean="0">
                        <a:latin typeface="Cambria Math" panose="02040503050406030204" pitchFamily="18" charset="0"/>
                      </a:rPr>
                      <m:t>𝑊𝐿</m:t>
                    </m:r>
                    <m:r>
                      <a:rPr lang="en-US" sz="2000" b="0" i="1" smtClean="0">
                        <a:latin typeface="Cambria Math" panose="02040503050406030204" pitchFamily="18" charset="0"/>
                      </a:rPr>
                      <m:t>+0.5×(</m:t>
                    </m:r>
                    <m:r>
                      <a:rPr lang="en-US" sz="2000" b="0" i="1" smtClean="0">
                        <a:latin typeface="Cambria Math" panose="02040503050406030204" pitchFamily="18" charset="0"/>
                      </a:rPr>
                      <m:t>𝑐𝑜𝑛𝑔</m:t>
                    </m:r>
                    <m:r>
                      <a:rPr lang="en-US" sz="2000" b="0" i="1" smtClean="0">
                        <a:latin typeface="Cambria Math" panose="02040503050406030204" pitchFamily="18" charset="0"/>
                      </a:rPr>
                      <m:t>. +</m:t>
                    </m:r>
                    <m:r>
                      <a:rPr lang="en-US" sz="2000" b="0" i="1" smtClean="0">
                        <a:latin typeface="Cambria Math" panose="02040503050406030204" pitchFamily="18" charset="0"/>
                      </a:rPr>
                      <m:t>𝑑𝑒𝑛</m:t>
                    </m:r>
                    <m:r>
                      <a:rPr lang="en-US" sz="2000" b="0" i="1" smtClean="0">
                        <a:latin typeface="Cambria Math" panose="02040503050406030204" pitchFamily="18" charset="0"/>
                      </a:rPr>
                      <m:t>.)</m:t>
                    </m:r>
                  </m:oMath>
                </a14:m>
                <a:endParaRPr lang="en-US" sz="2000" dirty="0"/>
              </a:p>
              <a:p>
                <a:pPr>
                  <a:spcBef>
                    <a:spcPts val="1600"/>
                  </a:spcBef>
                </a:pPr>
                <a:r>
                  <a:rPr lang="en-US" sz="2000" b="1" dirty="0"/>
                  <a:t>SA hyperparameters:</a:t>
                </a:r>
              </a:p>
              <a:p>
                <a:pPr lvl="1"/>
                <a:r>
                  <a:rPr lang="en-US" sz="1800" dirty="0"/>
                  <a:t>Action probabilities</a:t>
                </a:r>
              </a:p>
              <a:p>
                <a:pPr lvl="1"/>
                <a:r>
                  <a:rPr lang="en-US" sz="1800" dirty="0"/>
                  <a:t>Initial and final temperature</a:t>
                </a:r>
              </a:p>
              <a:p>
                <a:pPr lvl="1"/>
                <a:r>
                  <a:rPr lang="en-US" sz="1800" dirty="0"/>
                  <a:t>Number of iterations (</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𝑖𝑡𝑒𝑟</m:t>
                    </m:r>
                  </m:oMath>
                </a14:m>
                <a:r>
                  <a:rPr lang="en-US" sz="1800" dirty="0"/>
                  <a:t>) and number of moves per iteration</a:t>
                </a:r>
              </a:p>
              <a:p>
                <a:pPr lvl="1"/>
                <a:r>
                  <a:rPr lang="en-US" sz="1800" dirty="0"/>
                  <a:t>Placement initialization: spiral and greedy</a:t>
                </a:r>
              </a:p>
              <a:p>
                <a:pPr>
                  <a:spcBef>
                    <a:spcPts val="1600"/>
                  </a:spcBef>
                </a:pPr>
                <a:r>
                  <a:rPr lang="en-US" sz="2000" b="1" dirty="0"/>
                  <a:t>GWTW hyperparameters:</a:t>
                </a:r>
              </a:p>
              <a:p>
                <a:pPr lvl="1"/>
                <a:r>
                  <a:rPr lang="en-US" sz="1800" dirty="0"/>
                  <a:t>#workers: number of SA workers</a:t>
                </a:r>
              </a:p>
              <a:p>
                <a:pPr lvl="1"/>
                <a14:m>
                  <m:oMath xmlns:m="http://schemas.openxmlformats.org/officeDocument/2006/math">
                    <m:r>
                      <a:rPr lang="en-US" sz="1800" i="1">
                        <a:latin typeface="Cambria Math" panose="02040503050406030204" pitchFamily="18" charset="0"/>
                      </a:rPr>
                      <m:t>𝑠𝑦𝑛𝑐</m:t>
                    </m:r>
                    <m:r>
                      <a:rPr lang="en-US" sz="1800" i="1">
                        <a:latin typeface="Cambria Math" panose="02040503050406030204" pitchFamily="18" charset="0"/>
                      </a:rPr>
                      <m:t>_</m:t>
                    </m:r>
                    <m:r>
                      <a:rPr lang="en-US" sz="1800" i="1">
                        <a:latin typeface="Cambria Math" panose="02040503050406030204" pitchFamily="18" charset="0"/>
                      </a:rPr>
                      <m:t>𝑓𝑟𝑒𝑞</m:t>
                    </m:r>
                  </m:oMath>
                </a14:m>
                <a:r>
                  <a:rPr lang="en-US" sz="1800" dirty="0"/>
                  <a:t>: After </a:t>
                </a:r>
                <a14:m>
                  <m:oMath xmlns:m="http://schemas.openxmlformats.org/officeDocument/2006/math">
                    <m:r>
                      <a:rPr lang="en-US" sz="1800" b="0" i="1" smtClean="0">
                        <a:latin typeface="Cambria Math" panose="02040503050406030204" pitchFamily="18" charset="0"/>
                      </a:rPr>
                      <m:t>𝑠𝑦𝑛𝑐</m:t>
                    </m:r>
                    <m:r>
                      <a:rPr lang="en-US" sz="1800" b="0" i="1" smtClean="0">
                        <a:latin typeface="Cambria Math" panose="02040503050406030204" pitchFamily="18" charset="0"/>
                      </a:rPr>
                      <m:t>_</m:t>
                    </m:r>
                    <m:r>
                      <a:rPr lang="en-US" sz="1800" b="0" i="1" smtClean="0">
                        <a:latin typeface="Cambria Math" panose="02040503050406030204" pitchFamily="18" charset="0"/>
                      </a:rPr>
                      <m:t>𝑓𝑟𝑒𝑞</m:t>
                    </m:r>
                    <m:r>
                      <a:rPr lang="en-US" sz="1800" b="0" i="1" smtClean="0">
                        <a:latin typeface="Cambria Math" panose="02040503050406030204" pitchFamily="18" charset="0"/>
                      </a:rPr>
                      <m:t> × #</m:t>
                    </m:r>
                    <m:r>
                      <a:rPr lang="en-US" sz="1800" b="0" i="1" smtClean="0">
                        <a:latin typeface="Cambria Math" panose="02040503050406030204" pitchFamily="18" charset="0"/>
                      </a:rPr>
                      <m:t>𝑖𝑡𝑒𝑟</m:t>
                    </m:r>
                  </m:oMath>
                </a14:m>
                <a:r>
                  <a:rPr lang="en-US" sz="1800" dirty="0"/>
                  <a:t> iterations, SA workers synchronize</a:t>
                </a:r>
              </a:p>
              <a:p>
                <a:pPr lvl="1"/>
                <a:r>
                  <a:rPr lang="en-US" sz="1800" dirty="0"/>
                  <a:t>Top K solutions (proxy cost) are evenly replicated among SA workers</a:t>
                </a:r>
              </a:p>
            </p:txBody>
          </p:sp>
        </mc:Choice>
        <mc:Fallback>
          <p:sp>
            <p:nvSpPr>
              <p:cNvPr id="5" name="Text Placeholder 4">
                <a:extLst>
                  <a:ext uri="{FF2B5EF4-FFF2-40B4-BE49-F238E27FC236}">
                    <a16:creationId xmlns:a16="http://schemas.microsoft.com/office/drawing/2014/main" id="{F9C4A4DB-09AE-B46C-848C-3482ADB60EC0}"/>
                  </a:ext>
                </a:extLst>
              </p:cNvPr>
              <p:cNvSpPr>
                <a:spLocks noGrp="1" noRot="1" noChangeAspect="1" noMove="1" noResize="1" noEditPoints="1" noAdjustHandles="1" noChangeArrowheads="1" noChangeShapeType="1" noTextEdit="1"/>
              </p:cNvSpPr>
              <p:nvPr>
                <p:ph type="body" idx="1"/>
              </p:nvPr>
            </p:nvSpPr>
            <p:spPr>
              <a:xfrm>
                <a:off x="20774" y="711882"/>
                <a:ext cx="9080268" cy="5852204"/>
              </a:xfrm>
              <a:blipFill>
                <a:blip r:embed="rId3"/>
                <a:stretch>
                  <a:fillRect l="-1007" t="-3021"/>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A8F76AF6-5169-BE42-2D6F-C4384F3EDA5D}"/>
              </a:ext>
            </a:extLst>
          </p:cNvPr>
          <p:cNvSpPr>
            <a:spLocks noGrp="1"/>
          </p:cNvSpPr>
          <p:nvPr>
            <p:ph type="title"/>
          </p:nvPr>
        </p:nvSpPr>
        <p:spPr/>
        <p:txBody>
          <a:bodyPr/>
          <a:lstStyle/>
          <a:p>
            <a:r>
              <a:rPr lang="en-IN" dirty="0"/>
              <a:t>Simulated Annealing for Macro Placement</a:t>
            </a:r>
          </a:p>
        </p:txBody>
      </p:sp>
      <p:sp>
        <p:nvSpPr>
          <p:cNvPr id="2" name="Footer Placeholder 3">
            <a:extLst>
              <a:ext uri="{FF2B5EF4-FFF2-40B4-BE49-F238E27FC236}">
                <a16:creationId xmlns:a16="http://schemas.microsoft.com/office/drawing/2014/main" id="{E9A17B9F-4BE6-2E88-C0E4-60B6E6954068}"/>
              </a:ext>
            </a:extLst>
          </p:cNvPr>
          <p:cNvSpPr>
            <a:spLocks noGrp="1"/>
          </p:cNvSpPr>
          <p:nvPr>
            <p:ph type="ftr" sz="quarter" idx="3"/>
          </p:nvPr>
        </p:nvSpPr>
        <p:spPr>
          <a:xfrm>
            <a:off x="343152" y="6591988"/>
            <a:ext cx="1706577" cy="247650"/>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Arial"/>
                <a:cs typeface="Arial"/>
                <a:sym typeface="Arial"/>
              </a:rPr>
              <a:t>Kahng ECE 260C SP25</a:t>
            </a:r>
          </a:p>
        </p:txBody>
      </p:sp>
    </p:spTree>
    <p:extLst>
      <p:ext uri="{BB962C8B-B14F-4D97-AF65-F5344CB8AC3E}">
        <p14:creationId xmlns:p14="http://schemas.microsoft.com/office/powerpoint/2010/main" val="1564216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5D3F5-CFD6-50A3-CCA1-EE8F49E709F4}"/>
              </a:ext>
            </a:extLst>
          </p:cNvPr>
          <p:cNvSpPr>
            <a:spLocks noGrp="1"/>
          </p:cNvSpPr>
          <p:nvPr>
            <p:ph type="body" idx="1"/>
          </p:nvPr>
        </p:nvSpPr>
        <p:spPr>
          <a:xfrm>
            <a:off x="53432" y="635680"/>
            <a:ext cx="8986701" cy="5688920"/>
          </a:xfrm>
        </p:spPr>
        <p:txBody>
          <a:bodyPr/>
          <a:lstStyle/>
          <a:p>
            <a:r>
              <a:rPr lang="en-US" dirty="0"/>
              <a:t>SA is implemented using C++</a:t>
            </a:r>
          </a:p>
          <a:p>
            <a:pPr>
              <a:spcBef>
                <a:spcPts val="1800"/>
              </a:spcBef>
            </a:pPr>
            <a:r>
              <a:rPr lang="en-US" b="1" dirty="0"/>
              <a:t>Deterministic</a:t>
            </a:r>
            <a:r>
              <a:rPr lang="en-US" dirty="0"/>
              <a:t> outcome:</a:t>
            </a:r>
          </a:p>
          <a:p>
            <a:pPr lvl="1"/>
            <a:r>
              <a:rPr lang="en-US" dirty="0"/>
              <a:t>Use of seed ensures deterministic SA result</a:t>
            </a:r>
          </a:p>
          <a:p>
            <a:pPr lvl="1"/>
            <a:r>
              <a:rPr lang="en-US" dirty="0"/>
              <a:t>Assign different seed for each SA worker ensure variation</a:t>
            </a:r>
          </a:p>
          <a:p>
            <a:pPr>
              <a:spcBef>
                <a:spcPts val="1800"/>
              </a:spcBef>
            </a:pPr>
            <a:r>
              <a:rPr lang="en-US" dirty="0"/>
              <a:t>Deterministic code yields </a:t>
            </a:r>
            <a:r>
              <a:rPr lang="en-US" b="1" dirty="0"/>
              <a:t>different outcomes</a:t>
            </a:r>
            <a:r>
              <a:rPr lang="en-US" dirty="0"/>
              <a:t> across C++ </a:t>
            </a:r>
            <a:r>
              <a:rPr lang="en-US" b="1" dirty="0"/>
              <a:t>versions/environments</a:t>
            </a:r>
          </a:p>
          <a:p>
            <a:pPr lvl="1"/>
            <a:r>
              <a:rPr lang="en-US" dirty="0"/>
              <a:t>Reproducible only on same compute machine and same environment</a:t>
            </a:r>
          </a:p>
          <a:p>
            <a:pPr>
              <a:spcBef>
                <a:spcPts val="1800"/>
              </a:spcBef>
            </a:pPr>
            <a:r>
              <a:rPr lang="en-US" b="1" dirty="0"/>
              <a:t>Floating point</a:t>
            </a:r>
            <a:r>
              <a:rPr lang="en-US" dirty="0"/>
              <a:t> operations: varying results across CPUs</a:t>
            </a:r>
          </a:p>
          <a:p>
            <a:pPr lvl="1"/>
            <a:r>
              <a:rPr lang="en-US" dirty="0"/>
              <a:t>Lookup table for computing exponents ensures determinism</a:t>
            </a:r>
            <a:br>
              <a:rPr lang="en-US" dirty="0"/>
            </a:br>
            <a:r>
              <a:rPr lang="en-US" dirty="0">
                <a:sym typeface="Wingdings" pitchFamily="2" charset="2"/>
              </a:rPr>
              <a:t> </a:t>
            </a:r>
            <a:r>
              <a:rPr lang="en-US" dirty="0"/>
              <a:t>Lookup table helps speed up SA code</a:t>
            </a:r>
          </a:p>
          <a:p>
            <a:pPr>
              <a:spcBef>
                <a:spcPts val="1800"/>
              </a:spcBef>
            </a:pPr>
            <a:r>
              <a:rPr lang="en-US" b="1" dirty="0"/>
              <a:t>Reproducibility</a:t>
            </a:r>
            <a:r>
              <a:rPr lang="en-US" dirty="0"/>
              <a:t> across different platforms</a:t>
            </a:r>
          </a:p>
          <a:p>
            <a:pPr lvl="1"/>
            <a:r>
              <a:rPr lang="en-US" dirty="0"/>
              <a:t>Need to ensure same environment, same lookup table and same input</a:t>
            </a:r>
          </a:p>
          <a:p>
            <a:pPr lvl="1"/>
            <a:r>
              <a:rPr lang="en-US" b="1" dirty="0"/>
              <a:t>Containerization</a:t>
            </a:r>
            <a:r>
              <a:rPr lang="en-US" dirty="0"/>
              <a:t>: Docker/Singularity images ensure same environment</a:t>
            </a:r>
          </a:p>
          <a:p>
            <a:pPr lvl="1"/>
            <a:r>
              <a:rPr lang="en-US" dirty="0"/>
              <a:t>Providing </a:t>
            </a:r>
            <a:r>
              <a:rPr lang="en-US" b="1" dirty="0"/>
              <a:t>run script</a:t>
            </a:r>
            <a:r>
              <a:rPr lang="en-US" dirty="0"/>
              <a:t> with lookup table ensures exact same SA input</a:t>
            </a:r>
          </a:p>
        </p:txBody>
      </p:sp>
      <p:sp>
        <p:nvSpPr>
          <p:cNvPr id="3" name="Title 2">
            <a:extLst>
              <a:ext uri="{FF2B5EF4-FFF2-40B4-BE49-F238E27FC236}">
                <a16:creationId xmlns:a16="http://schemas.microsoft.com/office/drawing/2014/main" id="{215D4B15-BF85-53F9-C667-5A8B62131DDC}"/>
              </a:ext>
            </a:extLst>
          </p:cNvPr>
          <p:cNvSpPr>
            <a:spLocks noGrp="1"/>
          </p:cNvSpPr>
          <p:nvPr>
            <p:ph type="title"/>
          </p:nvPr>
        </p:nvSpPr>
        <p:spPr/>
        <p:txBody>
          <a:bodyPr/>
          <a:lstStyle/>
          <a:p>
            <a:r>
              <a:rPr lang="en-US" dirty="0"/>
              <a:t>Reproducibility of SA Results</a:t>
            </a:r>
          </a:p>
        </p:txBody>
      </p:sp>
      <p:sp>
        <p:nvSpPr>
          <p:cNvPr id="4" name="Footer Placeholder 3">
            <a:extLst>
              <a:ext uri="{FF2B5EF4-FFF2-40B4-BE49-F238E27FC236}">
                <a16:creationId xmlns:a16="http://schemas.microsoft.com/office/drawing/2014/main" id="{1B5B26EB-1444-D4DA-BF96-87CB1BD4AA0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Arial"/>
                <a:cs typeface="Arial"/>
                <a:sym typeface="Arial"/>
              </a:rPr>
              <a:t>Kahng </a:t>
            </a:r>
            <a:r>
              <a:rPr lang="en-IN" dirty="0"/>
              <a:t>ECE 260C</a:t>
            </a:r>
            <a:r>
              <a:rPr kumimoji="0" lang="en-IN" sz="1100" b="0" i="0" u="none" strike="noStrike" kern="0" cap="none" spc="0" normalizeH="0" baseline="0" noProof="0" dirty="0">
                <a:ln>
                  <a:noFill/>
                </a:ln>
                <a:solidFill>
                  <a:srgbClr val="000000"/>
                </a:solidFill>
                <a:effectLst/>
                <a:uLnTx/>
                <a:uFillTx/>
                <a:latin typeface="Arial"/>
                <a:cs typeface="Arial"/>
                <a:sym typeface="Arial"/>
              </a:rPr>
              <a:t> SP25</a:t>
            </a:r>
          </a:p>
        </p:txBody>
      </p:sp>
    </p:spTree>
    <p:extLst>
      <p:ext uri="{BB962C8B-B14F-4D97-AF65-F5344CB8AC3E}">
        <p14:creationId xmlns:p14="http://schemas.microsoft.com/office/powerpoint/2010/main" val="1159183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5E437D5F-CEAA-4A64-1E22-768BF17A1EC6}"/>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D49BEFE7-C88D-9818-38B5-131566D0B444}"/>
              </a:ext>
            </a:extLst>
          </p:cNvPr>
          <p:cNvSpPr txBox="1">
            <a:spLocks noGrp="1"/>
          </p:cNvSpPr>
          <p:nvPr>
            <p:ph type="ctrTitle"/>
          </p:nvPr>
        </p:nvSpPr>
        <p:spPr>
          <a:xfrm>
            <a:off x="311708" y="1601825"/>
            <a:ext cx="8520600" cy="1088823"/>
          </a:xfrm>
          <a:prstGeom prst="rect">
            <a:avLst/>
          </a:prstGeom>
        </p:spPr>
        <p:txBody>
          <a:bodyPr spcFirstLastPara="1" wrap="square" lIns="91425" tIns="91425" rIns="91425" bIns="91425" anchor="b" anchorCtr="0">
            <a:normAutofit/>
          </a:bodyPr>
          <a:lstStyle/>
          <a:p>
            <a:r>
              <a:rPr lang="en" dirty="0"/>
              <a:t>Power Grid Generation</a:t>
            </a:r>
            <a:endParaRPr dirty="0"/>
          </a:p>
        </p:txBody>
      </p:sp>
      <p:sp>
        <p:nvSpPr>
          <p:cNvPr id="55" name="Google Shape;55;p13">
            <a:extLst>
              <a:ext uri="{FF2B5EF4-FFF2-40B4-BE49-F238E27FC236}">
                <a16:creationId xmlns:a16="http://schemas.microsoft.com/office/drawing/2014/main" id="{1AC29DC2-E4ED-E8CD-E3D8-38DD78A6FF18}"/>
              </a:ext>
            </a:extLst>
          </p:cNvPr>
          <p:cNvSpPr txBox="1">
            <a:spLocks noGrp="1"/>
          </p:cNvSpPr>
          <p:nvPr>
            <p:ph type="subTitle" idx="1"/>
          </p:nvPr>
        </p:nvSpPr>
        <p:spPr>
          <a:xfrm>
            <a:off x="311700" y="3691374"/>
            <a:ext cx="8520600" cy="1353591"/>
          </a:xfrm>
          <a:prstGeom prst="rect">
            <a:avLst/>
          </a:prstGeom>
        </p:spPr>
        <p:txBody>
          <a:bodyPr spcFirstLastPara="1" wrap="square" lIns="91425" tIns="91425" rIns="91425" bIns="91425" anchor="t" anchorCtr="0">
            <a:normAutofit/>
          </a:bodyPr>
          <a:lstStyle/>
          <a:p>
            <a:pPr marL="0" indent="0">
              <a:lnSpc>
                <a:spcPct val="160000"/>
              </a:lnSpc>
              <a:spcBef>
                <a:spcPts val="0"/>
              </a:spcBef>
            </a:pPr>
            <a:r>
              <a:rPr lang="en-US" b="0" dirty="0"/>
              <a:t>Thanks to Dr. Peter Gadfort (</a:t>
            </a:r>
            <a:r>
              <a:rPr lang="en-US" b="0" dirty="0">
                <a:hlinkClick r:id="rId3"/>
              </a:rPr>
              <a:t>LinkedIn</a:t>
            </a:r>
            <a:r>
              <a:rPr lang="en-US" b="0" dirty="0"/>
              <a:t>)</a:t>
            </a:r>
          </a:p>
          <a:p>
            <a:pPr marL="0" indent="0">
              <a:lnSpc>
                <a:spcPct val="160000"/>
              </a:lnSpc>
              <a:spcBef>
                <a:spcPts val="0"/>
              </a:spcBef>
            </a:pPr>
            <a:r>
              <a:rPr lang="en-US" b="0" dirty="0"/>
              <a:t>Director of Silicon Engineering, Zero ASIC</a:t>
            </a:r>
            <a:endParaRPr b="0" dirty="0"/>
          </a:p>
        </p:txBody>
      </p:sp>
      <p:sp>
        <p:nvSpPr>
          <p:cNvPr id="2" name="Footer Placeholder 2">
            <a:extLst>
              <a:ext uri="{FF2B5EF4-FFF2-40B4-BE49-F238E27FC236}">
                <a16:creationId xmlns:a16="http://schemas.microsoft.com/office/drawing/2014/main" id="{D3221608-0612-ACB4-19DB-AEBBD2542B1B}"/>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a:t>Kahng ECE 260C SP25</a:t>
            </a:r>
            <a:endParaRPr lang="en-IN" sz="1000" dirty="0"/>
          </a:p>
        </p:txBody>
      </p:sp>
    </p:spTree>
    <p:extLst>
      <p:ext uri="{BB962C8B-B14F-4D97-AF65-F5344CB8AC3E}">
        <p14:creationId xmlns:p14="http://schemas.microsoft.com/office/powerpoint/2010/main" val="802175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B53EE86E-352F-B031-5B03-87EE89510F22}"/>
              </a:ext>
            </a:extLst>
          </p:cNvPr>
          <p:cNvSpPr>
            <a:spLocks noGrp="1" noChangeArrowheads="1"/>
          </p:cNvSpPr>
          <p:nvPr>
            <p:ph type="title" idx="4294967295"/>
          </p:nvPr>
        </p:nvSpPr>
        <p:spPr>
          <a:xfrm>
            <a:off x="193431" y="163392"/>
            <a:ext cx="8305800" cy="425450"/>
          </a:xfrm>
        </p:spPr>
        <p:txBody>
          <a:bodyPr/>
          <a:lstStyle/>
          <a:p>
            <a:r>
              <a:rPr lang="en-US" altLang="ko-KR" dirty="0">
                <a:solidFill>
                  <a:schemeClr val="tx1"/>
                </a:solidFill>
                <a:latin typeface="+mj-lt"/>
                <a:ea typeface="Gulim" panose="020B0600000101010101" pitchFamily="34" charset="-127"/>
              </a:rPr>
              <a:t>Power Grid Design and Analysis</a:t>
            </a:r>
            <a:endParaRPr lang="ko-KR" altLang="en-US" dirty="0">
              <a:solidFill>
                <a:schemeClr val="tx1"/>
              </a:solidFill>
              <a:latin typeface="+mj-lt"/>
              <a:ea typeface="Gulim" panose="020B0600000101010101" pitchFamily="34" charset="-127"/>
            </a:endParaRPr>
          </a:p>
        </p:txBody>
      </p:sp>
      <p:sp>
        <p:nvSpPr>
          <p:cNvPr id="63" name="TextBox 62">
            <a:extLst>
              <a:ext uri="{FF2B5EF4-FFF2-40B4-BE49-F238E27FC236}">
                <a16:creationId xmlns:a16="http://schemas.microsoft.com/office/drawing/2014/main" id="{A5CBD502-7799-5F54-EC68-AE40078A0711}"/>
              </a:ext>
            </a:extLst>
          </p:cNvPr>
          <p:cNvSpPr txBox="1"/>
          <p:nvPr/>
        </p:nvSpPr>
        <p:spPr>
          <a:xfrm>
            <a:off x="304800" y="914400"/>
            <a:ext cx="8412163" cy="2792413"/>
          </a:xfrm>
          <a:prstGeom prst="rect">
            <a:avLst/>
          </a:prstGeom>
          <a:noFill/>
        </p:spPr>
        <p:txBody>
          <a:bodyPr wrap="none">
            <a:spAutoFit/>
          </a:bodyPr>
          <a:lstStyle/>
          <a:p>
            <a:pPr>
              <a:buClr>
                <a:schemeClr val="accent1"/>
              </a:buClr>
              <a:buSzPct val="100000"/>
              <a:buFont typeface="Wingdings" pitchFamily="2" charset="2"/>
              <a:buChar char="§"/>
              <a:defRPr/>
            </a:pPr>
            <a:r>
              <a:rPr lang="en-US" b="0" dirty="0">
                <a:latin typeface="Arial Narrow" pitchFamily="34" charset="0"/>
              </a:rPr>
              <a:t>  Typically, power grids are constructed on higher metal layers due to their lower sheet resistance</a:t>
            </a:r>
          </a:p>
          <a:p>
            <a:pPr>
              <a:buClr>
                <a:schemeClr val="accent1"/>
              </a:buClr>
              <a:buSzPct val="100000"/>
              <a:defRPr/>
            </a:pPr>
            <a:r>
              <a:rPr lang="en-US" b="0" dirty="0">
                <a:latin typeface="Arial Narrow" pitchFamily="34" charset="0"/>
              </a:rPr>
              <a:t>    and higher current density specification.  Often top metal layers are thick.</a:t>
            </a:r>
          </a:p>
          <a:p>
            <a:pPr>
              <a:buClr>
                <a:schemeClr val="accent1"/>
              </a:buClr>
              <a:buSzPct val="100000"/>
              <a:buFont typeface="Wingdings" pitchFamily="2" charset="2"/>
              <a:buChar char="§"/>
              <a:defRPr/>
            </a:pPr>
            <a:r>
              <a:rPr lang="en-US" b="0" dirty="0">
                <a:latin typeface="Arial Narrow" pitchFamily="34" charset="0"/>
              </a:rPr>
              <a:t>  Unless upper metal layers are used for signal routing, the usual approach is to </a:t>
            </a:r>
            <a:r>
              <a:rPr lang="en-US" b="0" dirty="0">
                <a:solidFill>
                  <a:schemeClr val="accent2"/>
                </a:solidFill>
                <a:latin typeface="Arial Narrow" pitchFamily="34" charset="0"/>
              </a:rPr>
              <a:t>maximize the </a:t>
            </a:r>
          </a:p>
          <a:p>
            <a:pPr>
              <a:buClr>
                <a:schemeClr val="accent1"/>
              </a:buClr>
              <a:buSzPct val="100000"/>
              <a:defRPr/>
            </a:pPr>
            <a:r>
              <a:rPr lang="en-US" b="0" dirty="0">
                <a:solidFill>
                  <a:schemeClr val="accent2"/>
                </a:solidFill>
                <a:latin typeface="Arial Narrow" pitchFamily="34" charset="0"/>
              </a:rPr>
              <a:t>    power grid</a:t>
            </a:r>
            <a:r>
              <a:rPr lang="en-US" b="0" dirty="0">
                <a:latin typeface="Arial Narrow" pitchFamily="34" charset="0"/>
              </a:rPr>
              <a:t>, so long as the maximum metal density rules are satisfied.</a:t>
            </a:r>
          </a:p>
          <a:p>
            <a:pPr marL="234950" indent="-234950">
              <a:lnSpc>
                <a:spcPct val="95000"/>
              </a:lnSpc>
              <a:buClr>
                <a:schemeClr val="accent1"/>
              </a:buClr>
              <a:buSzPct val="100000"/>
              <a:buFont typeface="Wingdings" pitchFamily="2" charset="2"/>
              <a:buChar char="§"/>
              <a:defRPr/>
            </a:pPr>
            <a:r>
              <a:rPr lang="en-US" b="0" dirty="0">
                <a:solidFill>
                  <a:schemeClr val="accent2"/>
                </a:solidFill>
                <a:latin typeface="Arial Narrow" pitchFamily="34" charset="0"/>
              </a:rPr>
              <a:t>We need to determine the following parameters</a:t>
            </a:r>
            <a:r>
              <a:rPr lang="en-US" b="0" dirty="0">
                <a:latin typeface="Arial Narrow" pitchFamily="34" charset="0"/>
              </a:rPr>
              <a:t>.</a:t>
            </a:r>
          </a:p>
          <a:p>
            <a:pPr marL="692150" lvl="1" indent="-234950">
              <a:lnSpc>
                <a:spcPct val="95000"/>
              </a:lnSpc>
              <a:buClr>
                <a:schemeClr val="accent1"/>
              </a:buClr>
              <a:buSzPct val="100000"/>
              <a:buFont typeface="Wingdings" pitchFamily="2" charset="2"/>
              <a:buChar char="§"/>
              <a:defRPr/>
            </a:pPr>
            <a:r>
              <a:rPr lang="en-US" b="0" dirty="0">
                <a:solidFill>
                  <a:schemeClr val="accent2"/>
                </a:solidFill>
                <a:latin typeface="Arial Narrow" pitchFamily="34" charset="0"/>
              </a:rPr>
              <a:t>Width and pitch of the power mesh stripes </a:t>
            </a:r>
            <a:r>
              <a:rPr lang="en-US" b="0" dirty="0">
                <a:latin typeface="Arial Narrow" pitchFamily="34" charset="0"/>
              </a:rPr>
              <a:t>(depends on peak current)</a:t>
            </a:r>
          </a:p>
          <a:p>
            <a:pPr marL="692150" lvl="1" indent="-234950">
              <a:lnSpc>
                <a:spcPct val="95000"/>
              </a:lnSpc>
              <a:buClr>
                <a:schemeClr val="accent1"/>
              </a:buClr>
              <a:buSzPct val="100000"/>
              <a:buFont typeface="Wingdings" pitchFamily="2" charset="2"/>
              <a:buChar char="§"/>
              <a:defRPr/>
            </a:pPr>
            <a:r>
              <a:rPr lang="en-US" b="0" dirty="0">
                <a:latin typeface="Arial Narrow" pitchFamily="34" charset="0"/>
              </a:rPr>
              <a:t> </a:t>
            </a:r>
            <a:r>
              <a:rPr lang="en-US" b="0" dirty="0">
                <a:solidFill>
                  <a:schemeClr val="accent2"/>
                </a:solidFill>
                <a:latin typeface="Arial Narrow" pitchFamily="34" charset="0"/>
              </a:rPr>
              <a:t>How frequently to tap down from primary mesh to M1 rails</a:t>
            </a:r>
          </a:p>
          <a:p>
            <a:pPr marL="692150" lvl="1" indent="-234950">
              <a:lnSpc>
                <a:spcPct val="95000"/>
              </a:lnSpc>
              <a:buClr>
                <a:schemeClr val="accent1"/>
              </a:buClr>
              <a:buSzPct val="100000"/>
              <a:buFont typeface="Wingdings" pitchFamily="2" charset="2"/>
              <a:buChar char="§"/>
              <a:defRPr/>
            </a:pPr>
            <a:r>
              <a:rPr lang="en-US" b="0" dirty="0">
                <a:latin typeface="Arial Narrow" pitchFamily="34" charset="0"/>
              </a:rPr>
              <a:t> </a:t>
            </a:r>
            <a:r>
              <a:rPr lang="en-US" b="0" dirty="0">
                <a:solidFill>
                  <a:schemeClr val="accent2"/>
                </a:solidFill>
                <a:latin typeface="Arial Narrow" pitchFamily="34" charset="0"/>
              </a:rPr>
              <a:t>Via stack (e.g. – 1x4, 2x2, or 2x3), should be chosen carefully to avoid blocking</a:t>
            </a:r>
          </a:p>
          <a:p>
            <a:pPr marL="692150" lvl="1" indent="-234950">
              <a:lnSpc>
                <a:spcPct val="95000"/>
              </a:lnSpc>
              <a:buClr>
                <a:schemeClr val="accent1"/>
              </a:buClr>
              <a:buSzPct val="100000"/>
              <a:defRPr/>
            </a:pPr>
            <a:r>
              <a:rPr lang="en-US" b="0" dirty="0">
                <a:solidFill>
                  <a:schemeClr val="accent2"/>
                </a:solidFill>
                <a:latin typeface="Arial Narrow" pitchFamily="34" charset="0"/>
              </a:rPr>
              <a:t>      extra routing tracks and give low resistance</a:t>
            </a:r>
            <a:endParaRPr lang="en-US" b="0" dirty="0">
              <a:latin typeface="Arial Narrow" pitchFamily="34" charset="0"/>
            </a:endParaRPr>
          </a:p>
          <a:p>
            <a:pPr>
              <a:buClr>
                <a:schemeClr val="accent1"/>
              </a:buClr>
              <a:buSzPct val="100000"/>
              <a:buFont typeface="Wingdings" pitchFamily="2" charset="2"/>
              <a:buChar char="§"/>
              <a:defRPr/>
            </a:pPr>
            <a:r>
              <a:rPr lang="en-US" b="0" dirty="0">
                <a:latin typeface="Arial Narrow" pitchFamily="34" charset="0"/>
              </a:rPr>
              <a:t>  The two primary concerns are </a:t>
            </a:r>
            <a:r>
              <a:rPr lang="en-US" b="0" u="sng" dirty="0">
                <a:solidFill>
                  <a:schemeClr val="accent1"/>
                </a:solidFill>
                <a:latin typeface="Arial Narrow" pitchFamily="34" charset="0"/>
              </a:rPr>
              <a:t>IR drop and </a:t>
            </a:r>
            <a:r>
              <a:rPr lang="en-US" b="0" u="sng" dirty="0" err="1">
                <a:solidFill>
                  <a:schemeClr val="accent1"/>
                </a:solidFill>
                <a:latin typeface="Arial Narrow" pitchFamily="34" charset="0"/>
              </a:rPr>
              <a:t>electromigration</a:t>
            </a:r>
            <a:r>
              <a:rPr lang="en-US" b="0" u="sng" dirty="0">
                <a:solidFill>
                  <a:schemeClr val="accent1"/>
                </a:solidFill>
                <a:latin typeface="Arial Narrow" pitchFamily="34" charset="0"/>
              </a:rPr>
              <a:t>.</a:t>
            </a:r>
            <a:endParaRPr lang="en-US" b="0" dirty="0">
              <a:latin typeface="Arial Narrow" pitchFamily="34" charset="0"/>
            </a:endParaRPr>
          </a:p>
        </p:txBody>
      </p:sp>
      <p:pic>
        <p:nvPicPr>
          <p:cNvPr id="72708" name="Picture 5">
            <a:extLst>
              <a:ext uri="{FF2B5EF4-FFF2-40B4-BE49-F238E27FC236}">
                <a16:creationId xmlns:a16="http://schemas.microsoft.com/office/drawing/2014/main" id="{9FE6B3CC-ED97-CCCA-03D9-A7F09BEB19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06813"/>
            <a:ext cx="2703513"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8">
            <a:extLst>
              <a:ext uri="{FF2B5EF4-FFF2-40B4-BE49-F238E27FC236}">
                <a16:creationId xmlns:a16="http://schemas.microsoft.com/office/drawing/2014/main" id="{B8953701-3A02-C57F-62D9-F6ED90B795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7250" y="3581400"/>
            <a:ext cx="27432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1">
            <a:extLst>
              <a:ext uri="{FF2B5EF4-FFF2-40B4-BE49-F238E27FC236}">
                <a16:creationId xmlns:a16="http://schemas.microsoft.com/office/drawing/2014/main" id="{5E7CFD5E-40F1-33C8-4F3A-EB8732B97DD7}"/>
              </a:ext>
            </a:extLst>
          </p:cNvPr>
          <p:cNvSpPr txBox="1">
            <a:spLocks noChangeArrowheads="1"/>
          </p:cNvSpPr>
          <p:nvPr/>
        </p:nvSpPr>
        <p:spPr bwMode="auto">
          <a:xfrm>
            <a:off x="6019800" y="321151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800"/>
              <a:t>Via Stack (2x3)</a:t>
            </a:r>
          </a:p>
        </p:txBody>
      </p:sp>
      <p:grpSp>
        <p:nvGrpSpPr>
          <p:cNvPr id="72711" name="Group 5">
            <a:extLst>
              <a:ext uri="{FF2B5EF4-FFF2-40B4-BE49-F238E27FC236}">
                <a16:creationId xmlns:a16="http://schemas.microsoft.com/office/drawing/2014/main" id="{9525BFEE-4AED-DFC0-6705-9BAE07E97E89}"/>
              </a:ext>
            </a:extLst>
          </p:cNvPr>
          <p:cNvGrpSpPr>
            <a:grpSpLocks/>
          </p:cNvGrpSpPr>
          <p:nvPr/>
        </p:nvGrpSpPr>
        <p:grpSpPr bwMode="auto">
          <a:xfrm>
            <a:off x="7829550" y="3279775"/>
            <a:ext cx="587375" cy="222250"/>
            <a:chOff x="4454668" y="4085166"/>
            <a:chExt cx="587232" cy="222954"/>
          </a:xfrm>
        </p:grpSpPr>
        <p:sp>
          <p:nvSpPr>
            <p:cNvPr id="72723" name="Rectangle 13">
              <a:extLst>
                <a:ext uri="{FF2B5EF4-FFF2-40B4-BE49-F238E27FC236}">
                  <a16:creationId xmlns:a16="http://schemas.microsoft.com/office/drawing/2014/main" id="{84FB066A-8AB9-C302-1AE7-3532D58F6517}"/>
                </a:ext>
              </a:extLst>
            </p:cNvPr>
            <p:cNvSpPr>
              <a:spLocks noChangeArrowheads="1"/>
            </p:cNvSpPr>
            <p:nvPr/>
          </p:nvSpPr>
          <p:spPr bwMode="auto">
            <a:xfrm>
              <a:off x="4454668" y="4085166"/>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2724" name="Rectangle 14">
              <a:extLst>
                <a:ext uri="{FF2B5EF4-FFF2-40B4-BE49-F238E27FC236}">
                  <a16:creationId xmlns:a16="http://schemas.microsoft.com/office/drawing/2014/main" id="{674D574F-B469-EF8C-C156-1BC1B3DEDC9A}"/>
                </a:ext>
              </a:extLst>
            </p:cNvPr>
            <p:cNvSpPr>
              <a:spLocks noChangeArrowheads="1"/>
            </p:cNvSpPr>
            <p:nvPr/>
          </p:nvSpPr>
          <p:spPr bwMode="auto">
            <a:xfrm>
              <a:off x="4707466" y="4085166"/>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2725" name="Rectangle 15">
              <a:extLst>
                <a:ext uri="{FF2B5EF4-FFF2-40B4-BE49-F238E27FC236}">
                  <a16:creationId xmlns:a16="http://schemas.microsoft.com/office/drawing/2014/main" id="{DC7695BC-FF1E-3430-7AF7-A88B6DDFCCE9}"/>
                </a:ext>
              </a:extLst>
            </p:cNvPr>
            <p:cNvSpPr>
              <a:spLocks noChangeArrowheads="1"/>
            </p:cNvSpPr>
            <p:nvPr/>
          </p:nvSpPr>
          <p:spPr bwMode="auto">
            <a:xfrm>
              <a:off x="4965700" y="4085166"/>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2726" name="Rectangle 16">
              <a:extLst>
                <a:ext uri="{FF2B5EF4-FFF2-40B4-BE49-F238E27FC236}">
                  <a16:creationId xmlns:a16="http://schemas.microsoft.com/office/drawing/2014/main" id="{7637F82C-245E-F1CF-2E61-30B4EEA20571}"/>
                </a:ext>
              </a:extLst>
            </p:cNvPr>
            <p:cNvSpPr>
              <a:spLocks noChangeArrowheads="1"/>
            </p:cNvSpPr>
            <p:nvPr/>
          </p:nvSpPr>
          <p:spPr bwMode="auto">
            <a:xfrm>
              <a:off x="4454668" y="423192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2727" name="Rectangle 17">
              <a:extLst>
                <a:ext uri="{FF2B5EF4-FFF2-40B4-BE49-F238E27FC236}">
                  <a16:creationId xmlns:a16="http://schemas.microsoft.com/office/drawing/2014/main" id="{B19246D8-0823-09A1-708A-209C97510911}"/>
                </a:ext>
              </a:extLst>
            </p:cNvPr>
            <p:cNvSpPr>
              <a:spLocks noChangeArrowheads="1"/>
            </p:cNvSpPr>
            <p:nvPr/>
          </p:nvSpPr>
          <p:spPr bwMode="auto">
            <a:xfrm>
              <a:off x="4707466" y="423192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2728" name="Rectangle 18">
              <a:extLst>
                <a:ext uri="{FF2B5EF4-FFF2-40B4-BE49-F238E27FC236}">
                  <a16:creationId xmlns:a16="http://schemas.microsoft.com/office/drawing/2014/main" id="{A81C88A7-EAF6-A5B4-47B0-6D0DEE68C864}"/>
                </a:ext>
              </a:extLst>
            </p:cNvPr>
            <p:cNvSpPr>
              <a:spLocks noChangeArrowheads="1"/>
            </p:cNvSpPr>
            <p:nvPr/>
          </p:nvSpPr>
          <p:spPr bwMode="auto">
            <a:xfrm>
              <a:off x="4965700" y="423192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grpSp>
      <p:cxnSp>
        <p:nvCxnSpPr>
          <p:cNvPr id="72712" name="Straight Arrow Connector 25">
            <a:extLst>
              <a:ext uri="{FF2B5EF4-FFF2-40B4-BE49-F238E27FC236}">
                <a16:creationId xmlns:a16="http://schemas.microsoft.com/office/drawing/2014/main" id="{B52466FE-B225-C115-6246-CD4389F47AC6}"/>
              </a:ext>
            </a:extLst>
          </p:cNvPr>
          <p:cNvCxnSpPr>
            <a:cxnSpLocks noChangeShapeType="1"/>
          </p:cNvCxnSpPr>
          <p:nvPr/>
        </p:nvCxnSpPr>
        <p:spPr bwMode="auto">
          <a:xfrm flipH="1">
            <a:off x="7308850" y="3581400"/>
            <a:ext cx="773113" cy="5334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13" name="Straight Connector 27">
            <a:extLst>
              <a:ext uri="{FF2B5EF4-FFF2-40B4-BE49-F238E27FC236}">
                <a16:creationId xmlns:a16="http://schemas.microsoft.com/office/drawing/2014/main" id="{E59959FC-FF1E-1F62-B21F-7EDF957ADAA4}"/>
              </a:ext>
            </a:extLst>
          </p:cNvPr>
          <p:cNvCxnSpPr>
            <a:cxnSpLocks noChangeShapeType="1"/>
          </p:cNvCxnSpPr>
          <p:nvPr/>
        </p:nvCxnSpPr>
        <p:spPr bwMode="auto">
          <a:xfrm>
            <a:off x="1676400" y="4495800"/>
            <a:ext cx="685800" cy="0"/>
          </a:xfrm>
          <a:prstGeom prst="line">
            <a:avLst/>
          </a:prstGeom>
          <a:noFill/>
          <a:ln w="25400" algn="ctr">
            <a:solidFill>
              <a:srgbClr val="FFFF00"/>
            </a:solidFill>
            <a:round/>
            <a:headEnd/>
            <a:tailEnd/>
          </a:ln>
          <a:extLst>
            <a:ext uri="{909E8E84-426E-40DD-AFC4-6F175D3DCCD1}">
              <a14:hiddenFill xmlns:a14="http://schemas.microsoft.com/office/drawing/2010/main">
                <a:noFill/>
              </a14:hiddenFill>
            </a:ext>
          </a:extLst>
        </p:spPr>
      </p:cxnSp>
      <p:sp>
        <p:nvSpPr>
          <p:cNvPr id="72714" name="TextBox 36">
            <a:extLst>
              <a:ext uri="{FF2B5EF4-FFF2-40B4-BE49-F238E27FC236}">
                <a16:creationId xmlns:a16="http://schemas.microsoft.com/office/drawing/2014/main" id="{E10002B8-493B-D6B1-00D8-4788A5B1B7E9}"/>
              </a:ext>
            </a:extLst>
          </p:cNvPr>
          <p:cNvSpPr txBox="1">
            <a:spLocks noChangeArrowheads="1"/>
          </p:cNvSpPr>
          <p:nvPr/>
        </p:nvSpPr>
        <p:spPr bwMode="auto">
          <a:xfrm>
            <a:off x="1616075" y="4125913"/>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800">
                <a:solidFill>
                  <a:srgbClr val="FFFF00"/>
                </a:solidFill>
              </a:rPr>
              <a:t>width</a:t>
            </a:r>
          </a:p>
        </p:txBody>
      </p:sp>
      <p:cxnSp>
        <p:nvCxnSpPr>
          <p:cNvPr id="72715" name="Straight Connector 38">
            <a:extLst>
              <a:ext uri="{FF2B5EF4-FFF2-40B4-BE49-F238E27FC236}">
                <a16:creationId xmlns:a16="http://schemas.microsoft.com/office/drawing/2014/main" id="{656F094C-62D1-B101-8778-6EFEEEFEC078}"/>
              </a:ext>
            </a:extLst>
          </p:cNvPr>
          <p:cNvCxnSpPr>
            <a:cxnSpLocks noChangeShapeType="1"/>
          </p:cNvCxnSpPr>
          <p:nvPr/>
        </p:nvCxnSpPr>
        <p:spPr bwMode="auto">
          <a:xfrm>
            <a:off x="1143000" y="5334000"/>
            <a:ext cx="866775" cy="0"/>
          </a:xfrm>
          <a:prstGeom prst="line">
            <a:avLst/>
          </a:prstGeom>
          <a:noFill/>
          <a:ln w="25400" algn="ctr">
            <a:solidFill>
              <a:srgbClr val="FFFF00"/>
            </a:solidFill>
            <a:round/>
            <a:headEnd/>
            <a:tailEnd/>
          </a:ln>
          <a:extLst>
            <a:ext uri="{909E8E84-426E-40DD-AFC4-6F175D3DCCD1}">
              <a14:hiddenFill xmlns:a14="http://schemas.microsoft.com/office/drawing/2010/main">
                <a:noFill/>
              </a14:hiddenFill>
            </a:ext>
          </a:extLst>
        </p:spPr>
      </p:cxnSp>
      <p:sp>
        <p:nvSpPr>
          <p:cNvPr id="72716" name="TextBox 39">
            <a:extLst>
              <a:ext uri="{FF2B5EF4-FFF2-40B4-BE49-F238E27FC236}">
                <a16:creationId xmlns:a16="http://schemas.microsoft.com/office/drawing/2014/main" id="{9CF119A0-E2C6-52EC-EEB1-2A9E38DBA8C2}"/>
              </a:ext>
            </a:extLst>
          </p:cNvPr>
          <p:cNvSpPr txBox="1">
            <a:spLocks noChangeArrowheads="1"/>
          </p:cNvSpPr>
          <p:nvPr/>
        </p:nvSpPr>
        <p:spPr bwMode="auto">
          <a:xfrm>
            <a:off x="1236663" y="4924425"/>
            <a:ext cx="735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800">
                <a:solidFill>
                  <a:srgbClr val="FFFF00"/>
                </a:solidFill>
              </a:rPr>
              <a:t>pitch</a:t>
            </a:r>
          </a:p>
        </p:txBody>
      </p:sp>
      <p:sp>
        <p:nvSpPr>
          <p:cNvPr id="72717" name="TextBox 40">
            <a:extLst>
              <a:ext uri="{FF2B5EF4-FFF2-40B4-BE49-F238E27FC236}">
                <a16:creationId xmlns:a16="http://schemas.microsoft.com/office/drawing/2014/main" id="{3022DAFB-5535-98DE-218A-08A652278237}"/>
              </a:ext>
            </a:extLst>
          </p:cNvPr>
          <p:cNvSpPr txBox="1">
            <a:spLocks noChangeArrowheads="1"/>
          </p:cNvSpPr>
          <p:nvPr/>
        </p:nvSpPr>
        <p:spPr bwMode="auto">
          <a:xfrm>
            <a:off x="3886200" y="449580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800"/>
              <a:t>Power Rails</a:t>
            </a:r>
          </a:p>
        </p:txBody>
      </p:sp>
      <p:cxnSp>
        <p:nvCxnSpPr>
          <p:cNvPr id="72718" name="Straight Arrow Connector 42">
            <a:extLst>
              <a:ext uri="{FF2B5EF4-FFF2-40B4-BE49-F238E27FC236}">
                <a16:creationId xmlns:a16="http://schemas.microsoft.com/office/drawing/2014/main" id="{3ACF0291-7CB6-EDDF-9717-F222563FE4AA}"/>
              </a:ext>
            </a:extLst>
          </p:cNvPr>
          <p:cNvCxnSpPr>
            <a:cxnSpLocks noChangeShapeType="1"/>
            <a:stCxn id="72717" idx="3"/>
          </p:cNvCxnSpPr>
          <p:nvPr/>
        </p:nvCxnSpPr>
        <p:spPr bwMode="auto">
          <a:xfrm flipV="1">
            <a:off x="5378450" y="4495800"/>
            <a:ext cx="869950" cy="184150"/>
          </a:xfrm>
          <a:prstGeom prst="straightConnector1">
            <a:avLst/>
          </a:prstGeom>
          <a:noFill/>
          <a:ln w="254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2719" name="Straight Arrow Connector 44">
            <a:extLst>
              <a:ext uri="{FF2B5EF4-FFF2-40B4-BE49-F238E27FC236}">
                <a16:creationId xmlns:a16="http://schemas.microsoft.com/office/drawing/2014/main" id="{72EF5F31-78DA-704B-A59D-8B741F5996EE}"/>
              </a:ext>
            </a:extLst>
          </p:cNvPr>
          <p:cNvCxnSpPr>
            <a:cxnSpLocks noChangeShapeType="1"/>
            <a:stCxn id="72717" idx="3"/>
          </p:cNvCxnSpPr>
          <p:nvPr/>
        </p:nvCxnSpPr>
        <p:spPr bwMode="auto">
          <a:xfrm>
            <a:off x="5378450" y="4679950"/>
            <a:ext cx="1250950" cy="282575"/>
          </a:xfrm>
          <a:prstGeom prst="straightConnector1">
            <a:avLst/>
          </a:prstGeom>
          <a:noFill/>
          <a:ln w="254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2720" name="TextBox 45">
            <a:extLst>
              <a:ext uri="{FF2B5EF4-FFF2-40B4-BE49-F238E27FC236}">
                <a16:creationId xmlns:a16="http://schemas.microsoft.com/office/drawing/2014/main" id="{92EB72E8-EEC4-279E-8AFC-9762CF50E8F6}"/>
              </a:ext>
            </a:extLst>
          </p:cNvPr>
          <p:cNvSpPr txBox="1">
            <a:spLocks noChangeArrowheads="1"/>
          </p:cNvSpPr>
          <p:nvPr/>
        </p:nvSpPr>
        <p:spPr bwMode="auto">
          <a:xfrm>
            <a:off x="3835400" y="5221288"/>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800"/>
              <a:t>Power Stripes</a:t>
            </a:r>
          </a:p>
        </p:txBody>
      </p:sp>
      <p:cxnSp>
        <p:nvCxnSpPr>
          <p:cNvPr id="72721" name="Straight Arrow Connector 47">
            <a:extLst>
              <a:ext uri="{FF2B5EF4-FFF2-40B4-BE49-F238E27FC236}">
                <a16:creationId xmlns:a16="http://schemas.microsoft.com/office/drawing/2014/main" id="{1E4FF2FF-61D6-C359-E544-548581082BB3}"/>
              </a:ext>
            </a:extLst>
          </p:cNvPr>
          <p:cNvCxnSpPr>
            <a:cxnSpLocks noChangeShapeType="1"/>
            <a:stCxn id="72720" idx="1"/>
          </p:cNvCxnSpPr>
          <p:nvPr/>
        </p:nvCxnSpPr>
        <p:spPr bwMode="auto">
          <a:xfrm flipH="1">
            <a:off x="2971800" y="5405438"/>
            <a:ext cx="863600" cy="0"/>
          </a:xfrm>
          <a:prstGeom prst="straightConnector1">
            <a:avLst/>
          </a:prstGeom>
          <a:noFill/>
          <a:ln w="254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2722" name="Straight Arrow Connector 49">
            <a:extLst>
              <a:ext uri="{FF2B5EF4-FFF2-40B4-BE49-F238E27FC236}">
                <a16:creationId xmlns:a16="http://schemas.microsoft.com/office/drawing/2014/main" id="{60B1658F-2C01-841B-D175-115A94306BAF}"/>
              </a:ext>
            </a:extLst>
          </p:cNvPr>
          <p:cNvCxnSpPr>
            <a:cxnSpLocks noChangeShapeType="1"/>
            <a:stCxn id="72720" idx="1"/>
          </p:cNvCxnSpPr>
          <p:nvPr/>
        </p:nvCxnSpPr>
        <p:spPr bwMode="auto">
          <a:xfrm flipH="1">
            <a:off x="2036763" y="5405438"/>
            <a:ext cx="1798637" cy="538162"/>
          </a:xfrm>
          <a:prstGeom prst="straightConnector1">
            <a:avLst/>
          </a:prstGeom>
          <a:noFill/>
          <a:ln w="25400" algn="ctr">
            <a:solidFill>
              <a:schemeClr val="accent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F8487B91-8CF8-A3EE-73E6-726A0C0B0ED9}"/>
            </a:ext>
          </a:extLst>
        </p:cNvPr>
        <p:cNvGrpSpPr/>
        <p:nvPr/>
      </p:nvGrpSpPr>
      <p:grpSpPr>
        <a:xfrm>
          <a:off x="0" y="0"/>
          <a:ext cx="0" cy="0"/>
          <a:chOff x="0" y="0"/>
          <a:chExt cx="0" cy="0"/>
        </a:xfrm>
      </p:grpSpPr>
      <p:sp>
        <p:nvSpPr>
          <p:cNvPr id="60" name="Google Shape;60;p14">
            <a:extLst>
              <a:ext uri="{FF2B5EF4-FFF2-40B4-BE49-F238E27FC236}">
                <a16:creationId xmlns:a16="http://schemas.microsoft.com/office/drawing/2014/main" id="{6DCB2915-1347-98D6-93DF-9AF13D4E68F9}"/>
              </a:ext>
            </a:extLst>
          </p:cNvPr>
          <p:cNvSpPr txBox="1">
            <a:spLocks noGrp="1"/>
          </p:cNvSpPr>
          <p:nvPr>
            <p:ph type="title"/>
          </p:nvPr>
        </p:nvSpPr>
        <p:spPr>
          <a:xfrm>
            <a:off x="31530" y="41036"/>
            <a:ext cx="8520600" cy="572700"/>
          </a:xfrm>
          <a:prstGeom prst="rect">
            <a:avLst/>
          </a:prstGeom>
        </p:spPr>
        <p:txBody>
          <a:bodyPr spcFirstLastPara="1" wrap="square" lIns="91425" tIns="91425" rIns="91425" bIns="91425" anchor="t" anchorCtr="0">
            <a:normAutofit fontScale="90000"/>
          </a:bodyPr>
          <a:lstStyle/>
          <a:p>
            <a:r>
              <a:rPr lang="en" dirty="0"/>
              <a:t>Recall: “Floorplanning” Performs Many Tasks !</a:t>
            </a:r>
            <a:endParaRPr dirty="0"/>
          </a:p>
        </p:txBody>
      </p:sp>
      <p:sp>
        <p:nvSpPr>
          <p:cNvPr id="61" name="Google Shape;61;p14">
            <a:extLst>
              <a:ext uri="{FF2B5EF4-FFF2-40B4-BE49-F238E27FC236}">
                <a16:creationId xmlns:a16="http://schemas.microsoft.com/office/drawing/2014/main" id="{104A454F-D431-1962-9BCF-81DCEC6FEED3}"/>
              </a:ext>
            </a:extLst>
          </p:cNvPr>
          <p:cNvSpPr txBox="1">
            <a:spLocks noGrp="1"/>
          </p:cNvSpPr>
          <p:nvPr>
            <p:ph type="body" idx="1"/>
          </p:nvPr>
        </p:nvSpPr>
        <p:spPr>
          <a:xfrm>
            <a:off x="0" y="4790373"/>
            <a:ext cx="8695666" cy="1801615"/>
          </a:xfrm>
          <a:prstGeom prst="rect">
            <a:avLst/>
          </a:prstGeom>
        </p:spPr>
        <p:txBody>
          <a:bodyPr spcFirstLastPara="1" wrap="square" lIns="91425" tIns="91425" rIns="91425" bIns="91425" anchor="t" anchorCtr="0">
            <a:normAutofit lnSpcReduction="10000"/>
          </a:bodyPr>
          <a:lstStyle/>
          <a:p>
            <a:r>
              <a:rPr lang="en-US" sz="2000" dirty="0">
                <a:hlinkClick r:id="rId3"/>
              </a:rPr>
              <a:t>https://openroad.readthedocs.io/en/latest/main/src/ifp/README.html</a:t>
            </a:r>
            <a:r>
              <a:rPr lang="en-US" sz="2000" dirty="0"/>
              <a:t> ++</a:t>
            </a:r>
            <a:endParaRPr sz="2000" dirty="0"/>
          </a:p>
          <a:p>
            <a:r>
              <a:rPr lang="en-US" sz="2000" dirty="0"/>
              <a:t>IO placement = ppl</a:t>
            </a:r>
            <a:endParaRPr sz="2000" dirty="0"/>
          </a:p>
          <a:p>
            <a:r>
              <a:rPr lang="en" sz="2000" dirty="0"/>
              <a:t>Macro placement = mpl</a:t>
            </a:r>
          </a:p>
          <a:p>
            <a:pPr lvl="1"/>
            <a:r>
              <a:rPr lang="en-US" sz="1600" dirty="0"/>
              <a:t>Objectives? Constraints? </a:t>
            </a:r>
          </a:p>
          <a:p>
            <a:pPr lvl="1"/>
            <a:r>
              <a:rPr lang="en-US" sz="1600" b="1" dirty="0"/>
              <a:t>Representation</a:t>
            </a:r>
            <a:r>
              <a:rPr lang="en-US" sz="1600" dirty="0"/>
              <a:t>? (Realization?) </a:t>
            </a:r>
            <a:r>
              <a:rPr lang="en-US" sz="1600" b="1" dirty="0"/>
              <a:t>Optimization</a:t>
            </a:r>
            <a:r>
              <a:rPr lang="en-US" sz="1600" dirty="0"/>
              <a:t>?</a:t>
            </a:r>
            <a:endParaRPr sz="1600" dirty="0"/>
          </a:p>
          <a:p>
            <a:r>
              <a:rPr lang="en" sz="2000" dirty="0"/>
              <a:t>Tapcell insertion = tap</a:t>
            </a:r>
          </a:p>
          <a:p>
            <a:r>
              <a:rPr lang="en-US" sz="2000" dirty="0"/>
              <a:t>PDN generation = </a:t>
            </a:r>
            <a:r>
              <a:rPr lang="en-US" sz="2000" dirty="0" err="1"/>
              <a:t>pdn</a:t>
            </a:r>
            <a:endParaRPr sz="2000" dirty="0"/>
          </a:p>
        </p:txBody>
      </p:sp>
      <p:sp>
        <p:nvSpPr>
          <p:cNvPr id="2" name="Footer Placeholder 2">
            <a:extLst>
              <a:ext uri="{FF2B5EF4-FFF2-40B4-BE49-F238E27FC236}">
                <a16:creationId xmlns:a16="http://schemas.microsoft.com/office/drawing/2014/main" id="{4A1404C9-59FB-D018-4DE7-0F0B6A55187C}"/>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D18EB3B6-4E95-0BC3-631C-A3A0AA5A6995}"/>
              </a:ext>
            </a:extLst>
          </p:cNvPr>
          <p:cNvPicPr>
            <a:picLocks noChangeAspect="1"/>
          </p:cNvPicPr>
          <p:nvPr/>
        </p:nvPicPr>
        <p:blipFill>
          <a:blip r:embed="rId4"/>
          <a:stretch>
            <a:fillRect/>
          </a:stretch>
        </p:blipFill>
        <p:spPr>
          <a:xfrm>
            <a:off x="131020" y="690355"/>
            <a:ext cx="3182074" cy="1801615"/>
          </a:xfrm>
          <a:prstGeom prst="rect">
            <a:avLst/>
          </a:prstGeom>
        </p:spPr>
      </p:pic>
      <p:pic>
        <p:nvPicPr>
          <p:cNvPr id="6" name="Picture 5">
            <a:extLst>
              <a:ext uri="{FF2B5EF4-FFF2-40B4-BE49-F238E27FC236}">
                <a16:creationId xmlns:a16="http://schemas.microsoft.com/office/drawing/2014/main" id="{F9D3FBF9-C4F4-610E-0F6F-A89FDAA3B340}"/>
              </a:ext>
            </a:extLst>
          </p:cNvPr>
          <p:cNvPicPr>
            <a:picLocks noChangeAspect="1"/>
          </p:cNvPicPr>
          <p:nvPr/>
        </p:nvPicPr>
        <p:blipFill>
          <a:blip r:embed="rId5"/>
          <a:stretch>
            <a:fillRect/>
          </a:stretch>
        </p:blipFill>
        <p:spPr>
          <a:xfrm>
            <a:off x="3515753" y="694027"/>
            <a:ext cx="3185931" cy="1797943"/>
          </a:xfrm>
          <a:prstGeom prst="rect">
            <a:avLst/>
          </a:prstGeom>
        </p:spPr>
      </p:pic>
      <p:pic>
        <p:nvPicPr>
          <p:cNvPr id="8" name="Picture 7">
            <a:extLst>
              <a:ext uri="{FF2B5EF4-FFF2-40B4-BE49-F238E27FC236}">
                <a16:creationId xmlns:a16="http://schemas.microsoft.com/office/drawing/2014/main" id="{5FD4CEB3-B33A-3CC2-392D-B55CC7A46589}"/>
              </a:ext>
            </a:extLst>
          </p:cNvPr>
          <p:cNvPicPr>
            <a:picLocks noChangeAspect="1"/>
          </p:cNvPicPr>
          <p:nvPr/>
        </p:nvPicPr>
        <p:blipFill>
          <a:blip r:embed="rId6"/>
          <a:stretch>
            <a:fillRect/>
          </a:stretch>
        </p:blipFill>
        <p:spPr>
          <a:xfrm>
            <a:off x="131020" y="2629205"/>
            <a:ext cx="3195146" cy="1806464"/>
          </a:xfrm>
          <a:prstGeom prst="rect">
            <a:avLst/>
          </a:prstGeom>
        </p:spPr>
      </p:pic>
      <p:pic>
        <p:nvPicPr>
          <p:cNvPr id="10" name="Picture 9">
            <a:extLst>
              <a:ext uri="{FF2B5EF4-FFF2-40B4-BE49-F238E27FC236}">
                <a16:creationId xmlns:a16="http://schemas.microsoft.com/office/drawing/2014/main" id="{B7CA27DA-3549-A449-D29F-3F9DE9091F2B}"/>
              </a:ext>
            </a:extLst>
          </p:cNvPr>
          <p:cNvPicPr>
            <a:picLocks noChangeAspect="1"/>
          </p:cNvPicPr>
          <p:nvPr/>
        </p:nvPicPr>
        <p:blipFill>
          <a:blip r:embed="rId7"/>
          <a:stretch>
            <a:fillRect/>
          </a:stretch>
        </p:blipFill>
        <p:spPr>
          <a:xfrm>
            <a:off x="3515753" y="2628655"/>
            <a:ext cx="3195146" cy="1793972"/>
          </a:xfrm>
          <a:prstGeom prst="rect">
            <a:avLst/>
          </a:prstGeom>
        </p:spPr>
      </p:pic>
      <p:pic>
        <p:nvPicPr>
          <p:cNvPr id="5" name="Picture 4">
            <a:extLst>
              <a:ext uri="{FF2B5EF4-FFF2-40B4-BE49-F238E27FC236}">
                <a16:creationId xmlns:a16="http://schemas.microsoft.com/office/drawing/2014/main" id="{D36DE229-827C-8500-C8FA-07D64BC1BBD8}"/>
              </a:ext>
            </a:extLst>
          </p:cNvPr>
          <p:cNvPicPr>
            <a:picLocks noChangeAspect="1"/>
          </p:cNvPicPr>
          <p:nvPr/>
        </p:nvPicPr>
        <p:blipFill>
          <a:blip r:embed="rId8"/>
          <a:stretch>
            <a:fillRect/>
          </a:stretch>
        </p:blipFill>
        <p:spPr>
          <a:xfrm>
            <a:off x="5430653" y="5211071"/>
            <a:ext cx="2154178" cy="1556525"/>
          </a:xfrm>
          <a:prstGeom prst="rect">
            <a:avLst/>
          </a:prstGeom>
        </p:spPr>
      </p:pic>
    </p:spTree>
    <p:extLst>
      <p:ext uri="{BB962C8B-B14F-4D97-AF65-F5344CB8AC3E}">
        <p14:creationId xmlns:p14="http://schemas.microsoft.com/office/powerpoint/2010/main" val="350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34593BE-5AF7-6A59-7AC0-119A19DD4B4F}"/>
              </a:ext>
            </a:extLst>
          </p:cNvPr>
          <p:cNvSpPr>
            <a:spLocks noGrp="1" noChangeArrowheads="1"/>
          </p:cNvSpPr>
          <p:nvPr>
            <p:ph type="title" idx="4294967295"/>
          </p:nvPr>
        </p:nvSpPr>
        <p:spPr>
          <a:xfrm>
            <a:off x="187571" y="117231"/>
            <a:ext cx="8153400" cy="425450"/>
          </a:xfrm>
        </p:spPr>
        <p:txBody>
          <a:bodyPr/>
          <a:lstStyle/>
          <a:p>
            <a:r>
              <a:rPr lang="en-US" altLang="ko-KR" dirty="0">
                <a:solidFill>
                  <a:schemeClr val="tx1"/>
                </a:solidFill>
                <a:latin typeface="+mj-lt"/>
                <a:ea typeface="Gulim" panose="020B0600000101010101" pitchFamily="34" charset="-127"/>
              </a:rPr>
              <a:t>Power Grid Design and Analysis</a:t>
            </a:r>
          </a:p>
        </p:txBody>
      </p:sp>
      <p:sp>
        <p:nvSpPr>
          <p:cNvPr id="76803" name="Rectangle 3">
            <a:extLst>
              <a:ext uri="{FF2B5EF4-FFF2-40B4-BE49-F238E27FC236}">
                <a16:creationId xmlns:a16="http://schemas.microsoft.com/office/drawing/2014/main" id="{1EAF9910-5D6E-5919-1389-9108F48F1736}"/>
              </a:ext>
            </a:extLst>
          </p:cNvPr>
          <p:cNvSpPr>
            <a:spLocks noGrp="1" noChangeArrowheads="1"/>
          </p:cNvSpPr>
          <p:nvPr>
            <p:ph type="body" idx="4294967295"/>
          </p:nvPr>
        </p:nvSpPr>
        <p:spPr>
          <a:xfrm>
            <a:off x="252413" y="838200"/>
            <a:ext cx="8374062" cy="273050"/>
          </a:xfrm>
        </p:spPr>
        <p:txBody>
          <a:bodyPr/>
          <a:lstStyle/>
          <a:p>
            <a:r>
              <a:rPr lang="en-US" altLang="ko-KR" sz="1600">
                <a:ea typeface="Gulim" panose="020B0600000101010101" pitchFamily="34" charset="-127"/>
              </a:rPr>
              <a:t> Structure of the multi-layer power mesh (You can see detail process using slide-show)</a:t>
            </a:r>
          </a:p>
        </p:txBody>
      </p:sp>
      <p:grpSp>
        <p:nvGrpSpPr>
          <p:cNvPr id="2" name="Group 4">
            <a:extLst>
              <a:ext uri="{FF2B5EF4-FFF2-40B4-BE49-F238E27FC236}">
                <a16:creationId xmlns:a16="http://schemas.microsoft.com/office/drawing/2014/main" id="{68C26BD5-FDB0-09D0-4AE0-9237D4F51280}"/>
              </a:ext>
            </a:extLst>
          </p:cNvPr>
          <p:cNvGrpSpPr>
            <a:grpSpLocks/>
          </p:cNvGrpSpPr>
          <p:nvPr/>
        </p:nvGrpSpPr>
        <p:grpSpPr bwMode="auto">
          <a:xfrm>
            <a:off x="517525" y="1773238"/>
            <a:ext cx="4919663" cy="4102100"/>
            <a:chOff x="353" y="1117"/>
            <a:chExt cx="3357" cy="2584"/>
          </a:xfrm>
        </p:grpSpPr>
        <p:sp>
          <p:nvSpPr>
            <p:cNvPr id="76858" name="Rectangle 5">
              <a:extLst>
                <a:ext uri="{FF2B5EF4-FFF2-40B4-BE49-F238E27FC236}">
                  <a16:creationId xmlns:a16="http://schemas.microsoft.com/office/drawing/2014/main" id="{9702E557-0B3A-236A-286C-24F78F92A469}"/>
                </a:ext>
              </a:extLst>
            </p:cNvPr>
            <p:cNvSpPr>
              <a:spLocks noChangeArrowheads="1"/>
            </p:cNvSpPr>
            <p:nvPr/>
          </p:nvSpPr>
          <p:spPr bwMode="auto">
            <a:xfrm>
              <a:off x="353" y="1117"/>
              <a:ext cx="3357" cy="45"/>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59" name="Rectangle 6">
              <a:extLst>
                <a:ext uri="{FF2B5EF4-FFF2-40B4-BE49-F238E27FC236}">
                  <a16:creationId xmlns:a16="http://schemas.microsoft.com/office/drawing/2014/main" id="{5B14092F-C4EA-F73F-6E3D-D8C02D91FD6B}"/>
                </a:ext>
              </a:extLst>
            </p:cNvPr>
            <p:cNvSpPr>
              <a:spLocks noChangeArrowheads="1"/>
            </p:cNvSpPr>
            <p:nvPr/>
          </p:nvSpPr>
          <p:spPr bwMode="auto">
            <a:xfrm>
              <a:off x="353" y="1435"/>
              <a:ext cx="3357" cy="44"/>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60" name="Rectangle 7">
              <a:extLst>
                <a:ext uri="{FF2B5EF4-FFF2-40B4-BE49-F238E27FC236}">
                  <a16:creationId xmlns:a16="http://schemas.microsoft.com/office/drawing/2014/main" id="{05A184D8-0767-CD40-B463-7932CEF79C68}"/>
                </a:ext>
              </a:extLst>
            </p:cNvPr>
            <p:cNvSpPr>
              <a:spLocks noChangeArrowheads="1"/>
            </p:cNvSpPr>
            <p:nvPr/>
          </p:nvSpPr>
          <p:spPr bwMode="auto">
            <a:xfrm>
              <a:off x="353" y="1752"/>
              <a:ext cx="3357" cy="44"/>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61" name="Rectangle 8">
              <a:extLst>
                <a:ext uri="{FF2B5EF4-FFF2-40B4-BE49-F238E27FC236}">
                  <a16:creationId xmlns:a16="http://schemas.microsoft.com/office/drawing/2014/main" id="{83006FB6-4E99-DD4B-B1EB-2FD0002B096F}"/>
                </a:ext>
              </a:extLst>
            </p:cNvPr>
            <p:cNvSpPr>
              <a:spLocks noChangeArrowheads="1"/>
            </p:cNvSpPr>
            <p:nvPr/>
          </p:nvSpPr>
          <p:spPr bwMode="auto">
            <a:xfrm>
              <a:off x="353" y="2070"/>
              <a:ext cx="3357" cy="44"/>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62" name="Rectangle 9">
              <a:extLst>
                <a:ext uri="{FF2B5EF4-FFF2-40B4-BE49-F238E27FC236}">
                  <a16:creationId xmlns:a16="http://schemas.microsoft.com/office/drawing/2014/main" id="{02187BC0-D94A-EEC7-6240-364287F4004C}"/>
                </a:ext>
              </a:extLst>
            </p:cNvPr>
            <p:cNvSpPr>
              <a:spLocks noChangeArrowheads="1"/>
            </p:cNvSpPr>
            <p:nvPr/>
          </p:nvSpPr>
          <p:spPr bwMode="auto">
            <a:xfrm>
              <a:off x="353" y="2387"/>
              <a:ext cx="3357" cy="44"/>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63" name="Rectangle 10">
              <a:extLst>
                <a:ext uri="{FF2B5EF4-FFF2-40B4-BE49-F238E27FC236}">
                  <a16:creationId xmlns:a16="http://schemas.microsoft.com/office/drawing/2014/main" id="{D3F7C324-D113-6841-1D54-A596E4E46ADE}"/>
                </a:ext>
              </a:extLst>
            </p:cNvPr>
            <p:cNvSpPr>
              <a:spLocks noChangeArrowheads="1"/>
            </p:cNvSpPr>
            <p:nvPr/>
          </p:nvSpPr>
          <p:spPr bwMode="auto">
            <a:xfrm>
              <a:off x="353" y="2705"/>
              <a:ext cx="3357" cy="44"/>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64" name="Rectangle 11">
              <a:extLst>
                <a:ext uri="{FF2B5EF4-FFF2-40B4-BE49-F238E27FC236}">
                  <a16:creationId xmlns:a16="http://schemas.microsoft.com/office/drawing/2014/main" id="{9707F381-BB9E-D7D2-0C2A-CCB68CD3405A}"/>
                </a:ext>
              </a:extLst>
            </p:cNvPr>
            <p:cNvSpPr>
              <a:spLocks noChangeArrowheads="1"/>
            </p:cNvSpPr>
            <p:nvPr/>
          </p:nvSpPr>
          <p:spPr bwMode="auto">
            <a:xfrm>
              <a:off x="353" y="3022"/>
              <a:ext cx="3357" cy="44"/>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65" name="Rectangle 12">
              <a:extLst>
                <a:ext uri="{FF2B5EF4-FFF2-40B4-BE49-F238E27FC236}">
                  <a16:creationId xmlns:a16="http://schemas.microsoft.com/office/drawing/2014/main" id="{E3D11BEA-F15A-AD88-F171-B73C6917A805}"/>
                </a:ext>
              </a:extLst>
            </p:cNvPr>
            <p:cNvSpPr>
              <a:spLocks noChangeArrowheads="1"/>
            </p:cNvSpPr>
            <p:nvPr/>
          </p:nvSpPr>
          <p:spPr bwMode="auto">
            <a:xfrm>
              <a:off x="353" y="3339"/>
              <a:ext cx="3357" cy="44"/>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66" name="Rectangle 13">
              <a:extLst>
                <a:ext uri="{FF2B5EF4-FFF2-40B4-BE49-F238E27FC236}">
                  <a16:creationId xmlns:a16="http://schemas.microsoft.com/office/drawing/2014/main" id="{829AEE9E-1816-1201-5A43-5F906BA49BE7}"/>
                </a:ext>
              </a:extLst>
            </p:cNvPr>
            <p:cNvSpPr>
              <a:spLocks noChangeArrowheads="1"/>
            </p:cNvSpPr>
            <p:nvPr/>
          </p:nvSpPr>
          <p:spPr bwMode="auto">
            <a:xfrm>
              <a:off x="353" y="3657"/>
              <a:ext cx="3357" cy="44"/>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sp>
        <p:nvSpPr>
          <p:cNvPr id="76805" name="Text Box 14">
            <a:extLst>
              <a:ext uri="{FF2B5EF4-FFF2-40B4-BE49-F238E27FC236}">
                <a16:creationId xmlns:a16="http://schemas.microsoft.com/office/drawing/2014/main" id="{A9396CC4-34A5-23B8-CDC0-BBD61DDE6BB5}"/>
              </a:ext>
            </a:extLst>
          </p:cNvPr>
          <p:cNvSpPr txBox="1">
            <a:spLocks noChangeArrowheads="1"/>
          </p:cNvSpPr>
          <p:nvPr/>
        </p:nvSpPr>
        <p:spPr bwMode="auto">
          <a:xfrm>
            <a:off x="6765925" y="4941888"/>
            <a:ext cx="1173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200">
                <a:ea typeface="Gulim" panose="020B0600000101010101" pitchFamily="34" charset="-127"/>
              </a:rPr>
              <a:t>M1 rail:</a:t>
            </a:r>
          </a:p>
          <a:p>
            <a:pPr>
              <a:lnSpc>
                <a:spcPct val="100000"/>
              </a:lnSpc>
              <a:spcBef>
                <a:spcPct val="0"/>
              </a:spcBef>
              <a:buSzPct val="100000"/>
              <a:buFontTx/>
              <a:buNone/>
            </a:pPr>
            <a:r>
              <a:rPr lang="en-US" altLang="ko-KR" sz="1200">
                <a:ea typeface="Gulim" panose="020B0600000101010101" pitchFamily="34" charset="-127"/>
              </a:rPr>
              <a:t>M4 mesh:</a:t>
            </a:r>
          </a:p>
          <a:p>
            <a:pPr>
              <a:lnSpc>
                <a:spcPct val="100000"/>
              </a:lnSpc>
              <a:spcBef>
                <a:spcPct val="0"/>
              </a:spcBef>
              <a:buSzPct val="100000"/>
              <a:buFontTx/>
              <a:buNone/>
            </a:pPr>
            <a:r>
              <a:rPr lang="en-US" altLang="ko-KR" sz="1200">
                <a:ea typeface="Gulim" panose="020B0600000101010101" pitchFamily="34" charset="-127"/>
              </a:rPr>
              <a:t>M5 mesh:</a:t>
            </a:r>
          </a:p>
          <a:p>
            <a:pPr>
              <a:lnSpc>
                <a:spcPct val="100000"/>
              </a:lnSpc>
              <a:spcBef>
                <a:spcPct val="0"/>
              </a:spcBef>
              <a:buSzPct val="100000"/>
              <a:buFontTx/>
              <a:buNone/>
            </a:pPr>
            <a:r>
              <a:rPr lang="en-US" altLang="ko-KR" sz="1200">
                <a:ea typeface="Gulim" panose="020B0600000101010101" pitchFamily="34" charset="-127"/>
              </a:rPr>
              <a:t>M6 mesh:</a:t>
            </a:r>
          </a:p>
          <a:p>
            <a:pPr>
              <a:lnSpc>
                <a:spcPct val="100000"/>
              </a:lnSpc>
              <a:spcBef>
                <a:spcPct val="0"/>
              </a:spcBef>
              <a:buSzPct val="100000"/>
              <a:buFontTx/>
              <a:buNone/>
            </a:pPr>
            <a:r>
              <a:rPr lang="en-US" altLang="ko-KR" sz="1200">
                <a:ea typeface="Gulim" panose="020B0600000101010101" pitchFamily="34" charset="-127"/>
              </a:rPr>
              <a:t>M1_2B mesh:</a:t>
            </a:r>
          </a:p>
          <a:p>
            <a:pPr>
              <a:lnSpc>
                <a:spcPct val="100000"/>
              </a:lnSpc>
              <a:spcBef>
                <a:spcPct val="0"/>
              </a:spcBef>
              <a:buSzPct val="100000"/>
              <a:buFontTx/>
              <a:buNone/>
            </a:pPr>
            <a:r>
              <a:rPr lang="en-US" altLang="ko-KR" sz="1200">
                <a:ea typeface="Gulim" panose="020B0600000101010101" pitchFamily="34" charset="-127"/>
              </a:rPr>
              <a:t>M2_2B mesh:</a:t>
            </a:r>
          </a:p>
        </p:txBody>
      </p:sp>
      <p:sp>
        <p:nvSpPr>
          <p:cNvPr id="76806" name="Rectangle 15">
            <a:extLst>
              <a:ext uri="{FF2B5EF4-FFF2-40B4-BE49-F238E27FC236}">
                <a16:creationId xmlns:a16="http://schemas.microsoft.com/office/drawing/2014/main" id="{93BF849E-EBA0-6294-AEC4-6F2F84152898}"/>
              </a:ext>
            </a:extLst>
          </p:cNvPr>
          <p:cNvSpPr>
            <a:spLocks noChangeArrowheads="1"/>
          </p:cNvSpPr>
          <p:nvPr/>
        </p:nvSpPr>
        <p:spPr bwMode="auto">
          <a:xfrm>
            <a:off x="7800975" y="5041900"/>
            <a:ext cx="798513" cy="73025"/>
          </a:xfrm>
          <a:prstGeom prst="rect">
            <a:avLst/>
          </a:prstGeom>
          <a:solidFill>
            <a:srgbClr val="3366FF"/>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nvGrpSpPr>
          <p:cNvPr id="3" name="Group 16">
            <a:extLst>
              <a:ext uri="{FF2B5EF4-FFF2-40B4-BE49-F238E27FC236}">
                <a16:creationId xmlns:a16="http://schemas.microsoft.com/office/drawing/2014/main" id="{55FF76CF-FBDF-7682-E43C-2C8FCD047A71}"/>
              </a:ext>
            </a:extLst>
          </p:cNvPr>
          <p:cNvGrpSpPr>
            <a:grpSpLocks/>
          </p:cNvGrpSpPr>
          <p:nvPr/>
        </p:nvGrpSpPr>
        <p:grpSpPr bwMode="auto">
          <a:xfrm>
            <a:off x="1314450" y="1412875"/>
            <a:ext cx="2657475" cy="5040313"/>
            <a:chOff x="943" y="935"/>
            <a:chExt cx="1813" cy="2903"/>
          </a:xfrm>
        </p:grpSpPr>
        <p:sp>
          <p:nvSpPr>
            <p:cNvPr id="76854" name="Rectangle 17">
              <a:extLst>
                <a:ext uri="{FF2B5EF4-FFF2-40B4-BE49-F238E27FC236}">
                  <a16:creationId xmlns:a16="http://schemas.microsoft.com/office/drawing/2014/main" id="{045F5EC9-3882-A3A8-47EE-B6778E1C81A7}"/>
                </a:ext>
              </a:extLst>
            </p:cNvPr>
            <p:cNvSpPr>
              <a:spLocks noChangeArrowheads="1"/>
            </p:cNvSpPr>
            <p:nvPr/>
          </p:nvSpPr>
          <p:spPr bwMode="auto">
            <a:xfrm>
              <a:off x="943" y="935"/>
              <a:ext cx="90" cy="2903"/>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55" name="Rectangle 18">
              <a:extLst>
                <a:ext uri="{FF2B5EF4-FFF2-40B4-BE49-F238E27FC236}">
                  <a16:creationId xmlns:a16="http://schemas.microsoft.com/office/drawing/2014/main" id="{8DA22AF2-851D-7007-4EA2-B7AC397FEE8A}"/>
                </a:ext>
              </a:extLst>
            </p:cNvPr>
            <p:cNvSpPr>
              <a:spLocks noChangeArrowheads="1"/>
            </p:cNvSpPr>
            <p:nvPr/>
          </p:nvSpPr>
          <p:spPr bwMode="auto">
            <a:xfrm>
              <a:off x="1079" y="935"/>
              <a:ext cx="90" cy="2903"/>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56" name="Rectangle 19">
              <a:extLst>
                <a:ext uri="{FF2B5EF4-FFF2-40B4-BE49-F238E27FC236}">
                  <a16:creationId xmlns:a16="http://schemas.microsoft.com/office/drawing/2014/main" id="{61B6DB1E-5AEF-ED37-A3C1-A0A7001973BA}"/>
                </a:ext>
              </a:extLst>
            </p:cNvPr>
            <p:cNvSpPr>
              <a:spLocks noChangeArrowheads="1"/>
            </p:cNvSpPr>
            <p:nvPr/>
          </p:nvSpPr>
          <p:spPr bwMode="auto">
            <a:xfrm>
              <a:off x="2530" y="935"/>
              <a:ext cx="90" cy="2903"/>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57" name="Rectangle 20">
              <a:extLst>
                <a:ext uri="{FF2B5EF4-FFF2-40B4-BE49-F238E27FC236}">
                  <a16:creationId xmlns:a16="http://schemas.microsoft.com/office/drawing/2014/main" id="{982E6502-C261-8E42-94D7-53F9E3CBB45E}"/>
                </a:ext>
              </a:extLst>
            </p:cNvPr>
            <p:cNvSpPr>
              <a:spLocks noChangeArrowheads="1"/>
            </p:cNvSpPr>
            <p:nvPr/>
          </p:nvSpPr>
          <p:spPr bwMode="auto">
            <a:xfrm>
              <a:off x="2666" y="935"/>
              <a:ext cx="90" cy="2903"/>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sp>
        <p:nvSpPr>
          <p:cNvPr id="76808" name="Rectangle 21">
            <a:extLst>
              <a:ext uri="{FF2B5EF4-FFF2-40B4-BE49-F238E27FC236}">
                <a16:creationId xmlns:a16="http://schemas.microsoft.com/office/drawing/2014/main" id="{8DDDD252-7AA8-3AD5-7C0F-881A4A2AF69A}"/>
              </a:ext>
            </a:extLst>
          </p:cNvPr>
          <p:cNvSpPr>
            <a:spLocks noChangeArrowheads="1"/>
          </p:cNvSpPr>
          <p:nvPr/>
        </p:nvSpPr>
        <p:spPr bwMode="auto">
          <a:xfrm>
            <a:off x="7813675" y="5229225"/>
            <a:ext cx="796925" cy="71438"/>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nvGrpSpPr>
          <p:cNvPr id="4" name="Group 22">
            <a:extLst>
              <a:ext uri="{FF2B5EF4-FFF2-40B4-BE49-F238E27FC236}">
                <a16:creationId xmlns:a16="http://schemas.microsoft.com/office/drawing/2014/main" id="{B5F987B8-26AF-0D51-E09C-3D1F1151382A}"/>
              </a:ext>
            </a:extLst>
          </p:cNvPr>
          <p:cNvGrpSpPr>
            <a:grpSpLocks/>
          </p:cNvGrpSpPr>
          <p:nvPr/>
        </p:nvGrpSpPr>
        <p:grpSpPr bwMode="auto">
          <a:xfrm>
            <a:off x="517525" y="2387600"/>
            <a:ext cx="4652963" cy="3390900"/>
            <a:chOff x="535" y="1497"/>
            <a:chExt cx="3032" cy="2136"/>
          </a:xfrm>
        </p:grpSpPr>
        <p:sp>
          <p:nvSpPr>
            <p:cNvPr id="76850" name="Rectangle 23">
              <a:extLst>
                <a:ext uri="{FF2B5EF4-FFF2-40B4-BE49-F238E27FC236}">
                  <a16:creationId xmlns:a16="http://schemas.microsoft.com/office/drawing/2014/main" id="{916BA672-904E-10B5-DA2A-87B9C428001C}"/>
                </a:ext>
              </a:extLst>
            </p:cNvPr>
            <p:cNvSpPr>
              <a:spLocks noChangeArrowheads="1"/>
            </p:cNvSpPr>
            <p:nvPr/>
          </p:nvSpPr>
          <p:spPr bwMode="auto">
            <a:xfrm>
              <a:off x="573" y="1497"/>
              <a:ext cx="2994" cy="91"/>
            </a:xfrm>
            <a:prstGeom prst="rect">
              <a:avLst/>
            </a:prstGeom>
            <a:solidFill>
              <a:srgbClr val="00FF0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51" name="Rectangle 24">
              <a:extLst>
                <a:ext uri="{FF2B5EF4-FFF2-40B4-BE49-F238E27FC236}">
                  <a16:creationId xmlns:a16="http://schemas.microsoft.com/office/drawing/2014/main" id="{B70AB66B-B417-C263-7A09-CE9637DA8583}"/>
                </a:ext>
              </a:extLst>
            </p:cNvPr>
            <p:cNvSpPr>
              <a:spLocks noChangeArrowheads="1"/>
            </p:cNvSpPr>
            <p:nvPr/>
          </p:nvSpPr>
          <p:spPr bwMode="auto">
            <a:xfrm>
              <a:off x="573" y="1633"/>
              <a:ext cx="2994" cy="91"/>
            </a:xfrm>
            <a:prstGeom prst="rect">
              <a:avLst/>
            </a:prstGeom>
            <a:solidFill>
              <a:srgbClr val="00FF00">
                <a:alpha val="49019"/>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52" name="Rectangle 25">
              <a:extLst>
                <a:ext uri="{FF2B5EF4-FFF2-40B4-BE49-F238E27FC236}">
                  <a16:creationId xmlns:a16="http://schemas.microsoft.com/office/drawing/2014/main" id="{FC061170-955C-C189-C4D3-A64B2C2C9A6B}"/>
                </a:ext>
              </a:extLst>
            </p:cNvPr>
            <p:cNvSpPr>
              <a:spLocks noChangeArrowheads="1"/>
            </p:cNvSpPr>
            <p:nvPr/>
          </p:nvSpPr>
          <p:spPr bwMode="auto">
            <a:xfrm>
              <a:off x="535" y="3406"/>
              <a:ext cx="2994" cy="91"/>
            </a:xfrm>
            <a:prstGeom prst="rect">
              <a:avLst/>
            </a:prstGeom>
            <a:solidFill>
              <a:srgbClr val="00FF0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53" name="Rectangle 26">
              <a:extLst>
                <a:ext uri="{FF2B5EF4-FFF2-40B4-BE49-F238E27FC236}">
                  <a16:creationId xmlns:a16="http://schemas.microsoft.com/office/drawing/2014/main" id="{2E99B455-8A71-8828-E54A-C977C6360943}"/>
                </a:ext>
              </a:extLst>
            </p:cNvPr>
            <p:cNvSpPr>
              <a:spLocks noChangeArrowheads="1"/>
            </p:cNvSpPr>
            <p:nvPr/>
          </p:nvSpPr>
          <p:spPr bwMode="auto">
            <a:xfrm>
              <a:off x="535" y="3542"/>
              <a:ext cx="2994" cy="91"/>
            </a:xfrm>
            <a:prstGeom prst="rect">
              <a:avLst/>
            </a:prstGeom>
            <a:solidFill>
              <a:srgbClr val="00FF00">
                <a:alpha val="49019"/>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sp>
        <p:nvSpPr>
          <p:cNvPr id="76810" name="Rectangle 27">
            <a:extLst>
              <a:ext uri="{FF2B5EF4-FFF2-40B4-BE49-F238E27FC236}">
                <a16:creationId xmlns:a16="http://schemas.microsoft.com/office/drawing/2014/main" id="{5143267E-F0C3-E463-1289-1391CCC4D509}"/>
              </a:ext>
            </a:extLst>
          </p:cNvPr>
          <p:cNvSpPr>
            <a:spLocks noChangeArrowheads="1"/>
          </p:cNvSpPr>
          <p:nvPr/>
        </p:nvSpPr>
        <p:spPr bwMode="auto">
          <a:xfrm>
            <a:off x="7813675" y="5422900"/>
            <a:ext cx="796925" cy="71438"/>
          </a:xfrm>
          <a:prstGeom prst="rect">
            <a:avLst/>
          </a:prstGeom>
          <a:solidFill>
            <a:srgbClr val="00FF0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nvGrpSpPr>
          <p:cNvPr id="5" name="Group 28">
            <a:extLst>
              <a:ext uri="{FF2B5EF4-FFF2-40B4-BE49-F238E27FC236}">
                <a16:creationId xmlns:a16="http://schemas.microsoft.com/office/drawing/2014/main" id="{57A2D73B-48C1-0087-8E1B-014884E74767}"/>
              </a:ext>
            </a:extLst>
          </p:cNvPr>
          <p:cNvGrpSpPr>
            <a:grpSpLocks/>
          </p:cNvGrpSpPr>
          <p:nvPr/>
        </p:nvGrpSpPr>
        <p:grpSpPr bwMode="auto">
          <a:xfrm>
            <a:off x="1182688" y="1341438"/>
            <a:ext cx="2922587" cy="4895850"/>
            <a:chOff x="852" y="890"/>
            <a:chExt cx="1995" cy="3130"/>
          </a:xfrm>
        </p:grpSpPr>
        <p:sp>
          <p:nvSpPr>
            <p:cNvPr id="76846" name="Rectangle 29">
              <a:extLst>
                <a:ext uri="{FF2B5EF4-FFF2-40B4-BE49-F238E27FC236}">
                  <a16:creationId xmlns:a16="http://schemas.microsoft.com/office/drawing/2014/main" id="{9117831B-0AD0-43E4-B294-BD8B48FDFD0A}"/>
                </a:ext>
              </a:extLst>
            </p:cNvPr>
            <p:cNvSpPr>
              <a:spLocks noChangeArrowheads="1"/>
            </p:cNvSpPr>
            <p:nvPr/>
          </p:nvSpPr>
          <p:spPr bwMode="auto">
            <a:xfrm>
              <a:off x="852" y="890"/>
              <a:ext cx="181" cy="3130"/>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47" name="Rectangle 30">
              <a:extLst>
                <a:ext uri="{FF2B5EF4-FFF2-40B4-BE49-F238E27FC236}">
                  <a16:creationId xmlns:a16="http://schemas.microsoft.com/office/drawing/2014/main" id="{9EF94CAD-DBB4-2F26-2425-CA1A493E4CFC}"/>
                </a:ext>
              </a:extLst>
            </p:cNvPr>
            <p:cNvSpPr>
              <a:spLocks noChangeArrowheads="1"/>
            </p:cNvSpPr>
            <p:nvPr/>
          </p:nvSpPr>
          <p:spPr bwMode="auto">
            <a:xfrm>
              <a:off x="1079" y="890"/>
              <a:ext cx="181" cy="3130"/>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48" name="Rectangle 31">
              <a:extLst>
                <a:ext uri="{FF2B5EF4-FFF2-40B4-BE49-F238E27FC236}">
                  <a16:creationId xmlns:a16="http://schemas.microsoft.com/office/drawing/2014/main" id="{38E05A43-505B-0029-9AAF-DB501C804B4F}"/>
                </a:ext>
              </a:extLst>
            </p:cNvPr>
            <p:cNvSpPr>
              <a:spLocks noChangeArrowheads="1"/>
            </p:cNvSpPr>
            <p:nvPr/>
          </p:nvSpPr>
          <p:spPr bwMode="auto">
            <a:xfrm>
              <a:off x="2439" y="890"/>
              <a:ext cx="181" cy="3130"/>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49" name="Rectangle 32">
              <a:extLst>
                <a:ext uri="{FF2B5EF4-FFF2-40B4-BE49-F238E27FC236}">
                  <a16:creationId xmlns:a16="http://schemas.microsoft.com/office/drawing/2014/main" id="{A0DE9B58-3699-1DA4-F507-ADBBB25C37D3}"/>
                </a:ext>
              </a:extLst>
            </p:cNvPr>
            <p:cNvSpPr>
              <a:spLocks noChangeArrowheads="1"/>
            </p:cNvSpPr>
            <p:nvPr/>
          </p:nvSpPr>
          <p:spPr bwMode="auto">
            <a:xfrm>
              <a:off x="2666" y="890"/>
              <a:ext cx="181" cy="3130"/>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sp>
        <p:nvSpPr>
          <p:cNvPr id="76812" name="Rectangle 33">
            <a:extLst>
              <a:ext uri="{FF2B5EF4-FFF2-40B4-BE49-F238E27FC236}">
                <a16:creationId xmlns:a16="http://schemas.microsoft.com/office/drawing/2014/main" id="{BC1BF219-C919-4968-1B28-933E9741B434}"/>
              </a:ext>
            </a:extLst>
          </p:cNvPr>
          <p:cNvSpPr>
            <a:spLocks noChangeArrowheads="1"/>
          </p:cNvSpPr>
          <p:nvPr/>
        </p:nvSpPr>
        <p:spPr bwMode="auto">
          <a:xfrm>
            <a:off x="7813675" y="5605463"/>
            <a:ext cx="796925" cy="73025"/>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13" name="Rectangle 34">
            <a:extLst>
              <a:ext uri="{FF2B5EF4-FFF2-40B4-BE49-F238E27FC236}">
                <a16:creationId xmlns:a16="http://schemas.microsoft.com/office/drawing/2014/main" id="{AD4C9B68-D546-0083-6A52-A34F7FD2438A}"/>
              </a:ext>
            </a:extLst>
          </p:cNvPr>
          <p:cNvSpPr>
            <a:spLocks noChangeArrowheads="1"/>
          </p:cNvSpPr>
          <p:nvPr/>
        </p:nvSpPr>
        <p:spPr bwMode="auto">
          <a:xfrm>
            <a:off x="7947025" y="5789613"/>
            <a:ext cx="663575" cy="71437"/>
          </a:xfrm>
          <a:prstGeom prst="rect">
            <a:avLst/>
          </a:prstGeom>
          <a:solidFill>
            <a:srgbClr val="FF99CC">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nvGrpSpPr>
          <p:cNvPr id="6" name="Group 35">
            <a:extLst>
              <a:ext uri="{FF2B5EF4-FFF2-40B4-BE49-F238E27FC236}">
                <a16:creationId xmlns:a16="http://schemas.microsoft.com/office/drawing/2014/main" id="{1A0CC0D4-33D5-AE73-D8C3-8E9B9938D03F}"/>
              </a:ext>
            </a:extLst>
          </p:cNvPr>
          <p:cNvGrpSpPr>
            <a:grpSpLocks/>
          </p:cNvGrpSpPr>
          <p:nvPr/>
        </p:nvGrpSpPr>
        <p:grpSpPr bwMode="auto">
          <a:xfrm>
            <a:off x="119063" y="2000250"/>
            <a:ext cx="4786312" cy="4159250"/>
            <a:chOff x="126" y="1253"/>
            <a:chExt cx="3266" cy="2620"/>
          </a:xfrm>
        </p:grpSpPr>
        <p:sp>
          <p:nvSpPr>
            <p:cNvPr id="76842" name="Rectangle 36">
              <a:extLst>
                <a:ext uri="{FF2B5EF4-FFF2-40B4-BE49-F238E27FC236}">
                  <a16:creationId xmlns:a16="http://schemas.microsoft.com/office/drawing/2014/main" id="{08DC9339-50E3-B647-B4A2-CC68D3BCA9D7}"/>
                </a:ext>
              </a:extLst>
            </p:cNvPr>
            <p:cNvSpPr>
              <a:spLocks noChangeArrowheads="1"/>
            </p:cNvSpPr>
            <p:nvPr/>
          </p:nvSpPr>
          <p:spPr bwMode="auto">
            <a:xfrm>
              <a:off x="126" y="1253"/>
              <a:ext cx="3266" cy="331"/>
            </a:xfrm>
            <a:prstGeom prst="rect">
              <a:avLst/>
            </a:prstGeom>
            <a:solidFill>
              <a:srgbClr val="FF99CC">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43" name="Rectangle 37">
              <a:extLst>
                <a:ext uri="{FF2B5EF4-FFF2-40B4-BE49-F238E27FC236}">
                  <a16:creationId xmlns:a16="http://schemas.microsoft.com/office/drawing/2014/main" id="{1707D302-99B2-3DF4-75DA-CE8907E556D2}"/>
                </a:ext>
              </a:extLst>
            </p:cNvPr>
            <p:cNvSpPr>
              <a:spLocks noChangeArrowheads="1"/>
            </p:cNvSpPr>
            <p:nvPr/>
          </p:nvSpPr>
          <p:spPr bwMode="auto">
            <a:xfrm>
              <a:off x="126" y="1637"/>
              <a:ext cx="3266" cy="331"/>
            </a:xfrm>
            <a:prstGeom prst="rect">
              <a:avLst/>
            </a:prstGeom>
            <a:solidFill>
              <a:srgbClr val="FF99CC">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44" name="Rectangle 38">
              <a:extLst>
                <a:ext uri="{FF2B5EF4-FFF2-40B4-BE49-F238E27FC236}">
                  <a16:creationId xmlns:a16="http://schemas.microsoft.com/office/drawing/2014/main" id="{66C84C43-0737-43AF-4F27-E7B77E9B017B}"/>
                </a:ext>
              </a:extLst>
            </p:cNvPr>
            <p:cNvSpPr>
              <a:spLocks noChangeArrowheads="1"/>
            </p:cNvSpPr>
            <p:nvPr/>
          </p:nvSpPr>
          <p:spPr bwMode="auto">
            <a:xfrm>
              <a:off x="126" y="3165"/>
              <a:ext cx="3266" cy="331"/>
            </a:xfrm>
            <a:prstGeom prst="rect">
              <a:avLst/>
            </a:prstGeom>
            <a:solidFill>
              <a:srgbClr val="FF99CC">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45" name="Rectangle 39">
              <a:extLst>
                <a:ext uri="{FF2B5EF4-FFF2-40B4-BE49-F238E27FC236}">
                  <a16:creationId xmlns:a16="http://schemas.microsoft.com/office/drawing/2014/main" id="{AB955D24-81E8-B7A4-E199-B99056D8AD73}"/>
                </a:ext>
              </a:extLst>
            </p:cNvPr>
            <p:cNvSpPr>
              <a:spLocks noChangeArrowheads="1"/>
            </p:cNvSpPr>
            <p:nvPr/>
          </p:nvSpPr>
          <p:spPr bwMode="auto">
            <a:xfrm>
              <a:off x="126" y="3542"/>
              <a:ext cx="3266" cy="331"/>
            </a:xfrm>
            <a:prstGeom prst="rect">
              <a:avLst/>
            </a:prstGeom>
            <a:solidFill>
              <a:srgbClr val="FF99CC">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grpSp>
        <p:nvGrpSpPr>
          <p:cNvPr id="7" name="Group 40">
            <a:extLst>
              <a:ext uri="{FF2B5EF4-FFF2-40B4-BE49-F238E27FC236}">
                <a16:creationId xmlns:a16="http://schemas.microsoft.com/office/drawing/2014/main" id="{77BE4DCF-24CD-4F84-9E26-031CE955FE82}"/>
              </a:ext>
            </a:extLst>
          </p:cNvPr>
          <p:cNvGrpSpPr>
            <a:grpSpLocks/>
          </p:cNvGrpSpPr>
          <p:nvPr/>
        </p:nvGrpSpPr>
        <p:grpSpPr bwMode="auto">
          <a:xfrm>
            <a:off x="915988" y="1412875"/>
            <a:ext cx="3454400" cy="4679950"/>
            <a:chOff x="671" y="1026"/>
            <a:chExt cx="2357" cy="2948"/>
          </a:xfrm>
        </p:grpSpPr>
        <p:sp>
          <p:nvSpPr>
            <p:cNvPr id="76838" name="Rectangle 41">
              <a:extLst>
                <a:ext uri="{FF2B5EF4-FFF2-40B4-BE49-F238E27FC236}">
                  <a16:creationId xmlns:a16="http://schemas.microsoft.com/office/drawing/2014/main" id="{6B2FB668-CA86-C681-F313-A4F719AB34FC}"/>
                </a:ext>
              </a:extLst>
            </p:cNvPr>
            <p:cNvSpPr>
              <a:spLocks noChangeArrowheads="1"/>
            </p:cNvSpPr>
            <p:nvPr/>
          </p:nvSpPr>
          <p:spPr bwMode="auto">
            <a:xfrm>
              <a:off x="671" y="1026"/>
              <a:ext cx="362" cy="2948"/>
            </a:xfrm>
            <a:prstGeom prst="rect">
              <a:avLst/>
            </a:prstGeom>
            <a:solidFill>
              <a:srgbClr val="FF330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39" name="Rectangle 42">
              <a:extLst>
                <a:ext uri="{FF2B5EF4-FFF2-40B4-BE49-F238E27FC236}">
                  <a16:creationId xmlns:a16="http://schemas.microsoft.com/office/drawing/2014/main" id="{A87C46D7-A1E9-0295-25BA-B80CAB6CD6DC}"/>
                </a:ext>
              </a:extLst>
            </p:cNvPr>
            <p:cNvSpPr>
              <a:spLocks noChangeArrowheads="1"/>
            </p:cNvSpPr>
            <p:nvPr/>
          </p:nvSpPr>
          <p:spPr bwMode="auto">
            <a:xfrm>
              <a:off x="1079" y="1026"/>
              <a:ext cx="362" cy="2948"/>
            </a:xfrm>
            <a:prstGeom prst="rect">
              <a:avLst/>
            </a:prstGeom>
            <a:solidFill>
              <a:srgbClr val="FF330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40" name="Rectangle 43">
              <a:extLst>
                <a:ext uri="{FF2B5EF4-FFF2-40B4-BE49-F238E27FC236}">
                  <a16:creationId xmlns:a16="http://schemas.microsoft.com/office/drawing/2014/main" id="{09B42E18-43B1-6F57-C9BE-58F93E429C63}"/>
                </a:ext>
              </a:extLst>
            </p:cNvPr>
            <p:cNvSpPr>
              <a:spLocks noChangeArrowheads="1"/>
            </p:cNvSpPr>
            <p:nvPr/>
          </p:nvSpPr>
          <p:spPr bwMode="auto">
            <a:xfrm>
              <a:off x="2258" y="1026"/>
              <a:ext cx="362" cy="2948"/>
            </a:xfrm>
            <a:prstGeom prst="rect">
              <a:avLst/>
            </a:prstGeom>
            <a:solidFill>
              <a:srgbClr val="FF330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6841" name="Rectangle 44">
              <a:extLst>
                <a:ext uri="{FF2B5EF4-FFF2-40B4-BE49-F238E27FC236}">
                  <a16:creationId xmlns:a16="http://schemas.microsoft.com/office/drawing/2014/main" id="{3C4FF07E-8B64-41B6-08F8-24CA6BBAEC36}"/>
                </a:ext>
              </a:extLst>
            </p:cNvPr>
            <p:cNvSpPr>
              <a:spLocks noChangeArrowheads="1"/>
            </p:cNvSpPr>
            <p:nvPr/>
          </p:nvSpPr>
          <p:spPr bwMode="auto">
            <a:xfrm>
              <a:off x="2666" y="1026"/>
              <a:ext cx="362" cy="2948"/>
            </a:xfrm>
            <a:prstGeom prst="rect">
              <a:avLst/>
            </a:prstGeom>
            <a:solidFill>
              <a:srgbClr val="FF330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grpSp>
      <p:sp>
        <p:nvSpPr>
          <p:cNvPr id="76816" name="Rectangle 45">
            <a:extLst>
              <a:ext uri="{FF2B5EF4-FFF2-40B4-BE49-F238E27FC236}">
                <a16:creationId xmlns:a16="http://schemas.microsoft.com/office/drawing/2014/main" id="{FB18D6A3-650A-C7A6-903E-535C5AFDDDDC}"/>
              </a:ext>
            </a:extLst>
          </p:cNvPr>
          <p:cNvSpPr>
            <a:spLocks noChangeArrowheads="1"/>
          </p:cNvSpPr>
          <p:nvPr/>
        </p:nvSpPr>
        <p:spPr bwMode="auto">
          <a:xfrm>
            <a:off x="7947025" y="5965825"/>
            <a:ext cx="663575" cy="71438"/>
          </a:xfrm>
          <a:prstGeom prst="rect">
            <a:avLst/>
          </a:prstGeom>
          <a:solidFill>
            <a:srgbClr val="FF330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3089" name="Text Box 46">
            <a:extLst>
              <a:ext uri="{FF2B5EF4-FFF2-40B4-BE49-F238E27FC236}">
                <a16:creationId xmlns:a16="http://schemas.microsoft.com/office/drawing/2014/main" id="{1DEBE6D7-2E19-0373-27AE-E2B7A8947414}"/>
              </a:ext>
            </a:extLst>
          </p:cNvPr>
          <p:cNvSpPr txBox="1">
            <a:spLocks noChangeArrowheads="1"/>
          </p:cNvSpPr>
          <p:nvPr/>
        </p:nvSpPr>
        <p:spPr bwMode="auto">
          <a:xfrm>
            <a:off x="5494338" y="1291346"/>
            <a:ext cx="3649662" cy="1511300"/>
          </a:xfrm>
          <a:prstGeom prst="rect">
            <a:avLst/>
          </a:prstGeom>
          <a:noFill/>
          <a:ln w="9525">
            <a:noFill/>
            <a:miter lim="800000"/>
            <a:headEnd/>
            <a:tailEnd/>
          </a:ln>
        </p:spPr>
        <p:txBody>
          <a:bodyPr/>
          <a:lstStyle/>
          <a:p>
            <a:pPr>
              <a:buClr>
                <a:srgbClr val="FF9933"/>
              </a:buClr>
              <a:buSzPct val="100000"/>
              <a:buFont typeface="Wingdings" pitchFamily="2" charset="2"/>
              <a:buChar char="u"/>
              <a:defRPr/>
            </a:pPr>
            <a:r>
              <a:rPr lang="en-US" altLang="ko-KR" sz="1400" dirty="0">
                <a:ea typeface="굴림" pitchFamily="34" charset="-127"/>
              </a:rPr>
              <a:t> Space of VDD mesh and VSS mesh</a:t>
            </a:r>
          </a:p>
          <a:p>
            <a:pPr marL="265113" lvl="1" indent="-85725">
              <a:buClr>
                <a:srgbClr val="FF9933"/>
              </a:buClr>
              <a:buSzPct val="100000"/>
              <a:buFontTx/>
              <a:buChar char="•"/>
              <a:defRPr/>
            </a:pPr>
            <a:r>
              <a:rPr lang="en-US" altLang="ko-KR" sz="1200" dirty="0">
                <a:ea typeface="굴림" pitchFamily="34" charset="-127"/>
              </a:rPr>
              <a:t> Top metal layer’s minimum space rule</a:t>
            </a:r>
          </a:p>
          <a:p>
            <a:pPr marL="174625" indent="-174625">
              <a:buClr>
                <a:srgbClr val="FF9933"/>
              </a:buClr>
              <a:buSzPct val="100000"/>
              <a:buFont typeface="Wingdings" pitchFamily="2" charset="2"/>
              <a:buChar char="u"/>
              <a:tabLst>
                <a:tab pos="174625" algn="l"/>
              </a:tabLst>
              <a:defRPr/>
            </a:pPr>
            <a:r>
              <a:rPr lang="en-US" altLang="ko-KR" sz="1400" dirty="0">
                <a:ea typeface="굴림" pitchFamily="34" charset="-127"/>
              </a:rPr>
              <a:t> Draw the lowest mesh first</a:t>
            </a:r>
          </a:p>
          <a:p>
            <a:pPr marL="265113" lvl="1" indent="-85725">
              <a:buClr>
                <a:srgbClr val="FF9933"/>
              </a:buClr>
              <a:buSzPct val="100000"/>
              <a:buFontTx/>
              <a:buChar char="•"/>
              <a:defRPr/>
            </a:pPr>
            <a:r>
              <a:rPr lang="en-US" altLang="ko-KR" sz="1200" dirty="0">
                <a:ea typeface="굴림" pitchFamily="34" charset="-127"/>
              </a:rPr>
              <a:t> Stacked-via range must be changed to get better routability. It is recommended that the stacked-via size is the cross sectional area of the upper and the lower metal of the via.</a:t>
            </a:r>
          </a:p>
        </p:txBody>
      </p:sp>
      <p:grpSp>
        <p:nvGrpSpPr>
          <p:cNvPr id="8" name="Group 47">
            <a:extLst>
              <a:ext uri="{FF2B5EF4-FFF2-40B4-BE49-F238E27FC236}">
                <a16:creationId xmlns:a16="http://schemas.microsoft.com/office/drawing/2014/main" id="{F1C9DC19-B428-D5D9-A036-CDE5C7E96E0C}"/>
              </a:ext>
            </a:extLst>
          </p:cNvPr>
          <p:cNvGrpSpPr>
            <a:grpSpLocks/>
          </p:cNvGrpSpPr>
          <p:nvPr/>
        </p:nvGrpSpPr>
        <p:grpSpPr bwMode="auto">
          <a:xfrm>
            <a:off x="1979613" y="2924175"/>
            <a:ext cx="4721225" cy="3517900"/>
            <a:chOff x="1351" y="1842"/>
            <a:chExt cx="3222" cy="2216"/>
          </a:xfrm>
        </p:grpSpPr>
        <p:sp>
          <p:nvSpPr>
            <p:cNvPr id="76824" name="Line 48">
              <a:extLst>
                <a:ext uri="{FF2B5EF4-FFF2-40B4-BE49-F238E27FC236}">
                  <a16:creationId xmlns:a16="http://schemas.microsoft.com/office/drawing/2014/main" id="{66487125-08E2-DC8E-6BFA-A25985216D7F}"/>
                </a:ext>
              </a:extLst>
            </p:cNvPr>
            <p:cNvSpPr>
              <a:spLocks noChangeShapeType="1"/>
            </p:cNvSpPr>
            <p:nvPr/>
          </p:nvSpPr>
          <p:spPr bwMode="auto">
            <a:xfrm flipH="1" flipV="1">
              <a:off x="3755" y="2387"/>
              <a:ext cx="181" cy="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5" name="Text Box 49">
              <a:extLst>
                <a:ext uri="{FF2B5EF4-FFF2-40B4-BE49-F238E27FC236}">
                  <a16:creationId xmlns:a16="http://schemas.microsoft.com/office/drawing/2014/main" id="{3F414BBB-AF9E-F932-68D5-6D78CF22C222}"/>
                </a:ext>
              </a:extLst>
            </p:cNvPr>
            <p:cNvSpPr txBox="1">
              <a:spLocks noChangeArrowheads="1"/>
            </p:cNvSpPr>
            <p:nvPr/>
          </p:nvSpPr>
          <p:spPr bwMode="auto">
            <a:xfrm>
              <a:off x="3924" y="2351"/>
              <a:ext cx="5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200">
                  <a:ea typeface="Gulim" panose="020B0600000101010101" pitchFamily="34" charset="-127"/>
                </a:rPr>
                <a:t>VDD rail</a:t>
              </a:r>
            </a:p>
          </p:txBody>
        </p:sp>
        <p:sp>
          <p:nvSpPr>
            <p:cNvPr id="76826" name="Text Box 50">
              <a:extLst>
                <a:ext uri="{FF2B5EF4-FFF2-40B4-BE49-F238E27FC236}">
                  <a16:creationId xmlns:a16="http://schemas.microsoft.com/office/drawing/2014/main" id="{F0937CB4-5CA9-31AE-BC8D-53F70B18F2F4}"/>
                </a:ext>
              </a:extLst>
            </p:cNvPr>
            <p:cNvSpPr txBox="1">
              <a:spLocks noChangeArrowheads="1"/>
            </p:cNvSpPr>
            <p:nvPr/>
          </p:nvSpPr>
          <p:spPr bwMode="auto">
            <a:xfrm>
              <a:off x="3936" y="2659"/>
              <a:ext cx="5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200">
                  <a:ea typeface="Gulim" panose="020B0600000101010101" pitchFamily="34" charset="-127"/>
                </a:rPr>
                <a:t>VSS rail</a:t>
              </a:r>
            </a:p>
          </p:txBody>
        </p:sp>
        <p:sp>
          <p:nvSpPr>
            <p:cNvPr id="76827" name="Line 51">
              <a:extLst>
                <a:ext uri="{FF2B5EF4-FFF2-40B4-BE49-F238E27FC236}">
                  <a16:creationId xmlns:a16="http://schemas.microsoft.com/office/drawing/2014/main" id="{2E5148D2-3299-766A-CC58-24A081D8D7AA}"/>
                </a:ext>
              </a:extLst>
            </p:cNvPr>
            <p:cNvSpPr>
              <a:spLocks noChangeShapeType="1"/>
            </p:cNvSpPr>
            <p:nvPr/>
          </p:nvSpPr>
          <p:spPr bwMode="auto">
            <a:xfrm flipH="1" flipV="1">
              <a:off x="3755" y="2704"/>
              <a:ext cx="181" cy="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8" name="Line 52">
              <a:extLst>
                <a:ext uri="{FF2B5EF4-FFF2-40B4-BE49-F238E27FC236}">
                  <a16:creationId xmlns:a16="http://schemas.microsoft.com/office/drawing/2014/main" id="{5D90697A-03D4-6A70-6682-29E56DC7BA72}"/>
                </a:ext>
              </a:extLst>
            </p:cNvPr>
            <p:cNvSpPr>
              <a:spLocks noChangeShapeType="1"/>
            </p:cNvSpPr>
            <p:nvPr/>
          </p:nvSpPr>
          <p:spPr bwMode="auto">
            <a:xfrm flipH="1" flipV="1">
              <a:off x="3483" y="3475"/>
              <a:ext cx="408" cy="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9" name="Text Box 53">
              <a:extLst>
                <a:ext uri="{FF2B5EF4-FFF2-40B4-BE49-F238E27FC236}">
                  <a16:creationId xmlns:a16="http://schemas.microsoft.com/office/drawing/2014/main" id="{20BA5F2C-9DBF-DDCA-4DC7-6050D8E65D88}"/>
                </a:ext>
              </a:extLst>
            </p:cNvPr>
            <p:cNvSpPr txBox="1">
              <a:spLocks noChangeArrowheads="1"/>
            </p:cNvSpPr>
            <p:nvPr/>
          </p:nvSpPr>
          <p:spPr bwMode="auto">
            <a:xfrm>
              <a:off x="3846" y="3521"/>
              <a:ext cx="7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200">
                  <a:ea typeface="Gulim" panose="020B0600000101010101" pitchFamily="34" charset="-127"/>
                </a:rPr>
                <a:t>1u M5 mesh</a:t>
              </a:r>
            </a:p>
          </p:txBody>
        </p:sp>
        <p:sp>
          <p:nvSpPr>
            <p:cNvPr id="76830" name="Text Box 54">
              <a:extLst>
                <a:ext uri="{FF2B5EF4-FFF2-40B4-BE49-F238E27FC236}">
                  <a16:creationId xmlns:a16="http://schemas.microsoft.com/office/drawing/2014/main" id="{6088D85E-5EEE-DA7D-4777-047C1EEC5E67}"/>
                </a:ext>
              </a:extLst>
            </p:cNvPr>
            <p:cNvSpPr txBox="1">
              <a:spLocks noChangeArrowheads="1"/>
            </p:cNvSpPr>
            <p:nvPr/>
          </p:nvSpPr>
          <p:spPr bwMode="auto">
            <a:xfrm>
              <a:off x="1351" y="3884"/>
              <a:ext cx="7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200">
                  <a:ea typeface="Gulim" panose="020B0600000101010101" pitchFamily="34" charset="-127"/>
                </a:rPr>
                <a:t>2u M6 mesh</a:t>
              </a:r>
            </a:p>
          </p:txBody>
        </p:sp>
        <p:sp>
          <p:nvSpPr>
            <p:cNvPr id="76831" name="Line 55">
              <a:extLst>
                <a:ext uri="{FF2B5EF4-FFF2-40B4-BE49-F238E27FC236}">
                  <a16:creationId xmlns:a16="http://schemas.microsoft.com/office/drawing/2014/main" id="{7A736168-BC39-99C5-1945-73570721C1A7}"/>
                </a:ext>
              </a:extLst>
            </p:cNvPr>
            <p:cNvSpPr>
              <a:spLocks noChangeShapeType="1"/>
            </p:cNvSpPr>
            <p:nvPr/>
          </p:nvSpPr>
          <p:spPr bwMode="auto">
            <a:xfrm flipH="1">
              <a:off x="2666" y="3974"/>
              <a:ext cx="772"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32" name="Line 56">
              <a:extLst>
                <a:ext uri="{FF2B5EF4-FFF2-40B4-BE49-F238E27FC236}">
                  <a16:creationId xmlns:a16="http://schemas.microsoft.com/office/drawing/2014/main" id="{CA80A587-A0CA-2C26-EECA-B3731A213A53}"/>
                </a:ext>
              </a:extLst>
            </p:cNvPr>
            <p:cNvSpPr>
              <a:spLocks noChangeShapeType="1"/>
            </p:cNvSpPr>
            <p:nvPr/>
          </p:nvSpPr>
          <p:spPr bwMode="auto">
            <a:xfrm flipV="1">
              <a:off x="1986" y="3914"/>
              <a:ext cx="436" cy="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33" name="Text Box 57">
              <a:extLst>
                <a:ext uri="{FF2B5EF4-FFF2-40B4-BE49-F238E27FC236}">
                  <a16:creationId xmlns:a16="http://schemas.microsoft.com/office/drawing/2014/main" id="{8A37DBB8-34BC-A39D-F009-1EEEA355E8FB}"/>
                </a:ext>
              </a:extLst>
            </p:cNvPr>
            <p:cNvSpPr txBox="1">
              <a:spLocks noChangeArrowheads="1"/>
            </p:cNvSpPr>
            <p:nvPr/>
          </p:nvSpPr>
          <p:spPr bwMode="auto">
            <a:xfrm>
              <a:off x="3755" y="1842"/>
              <a:ext cx="7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200">
                  <a:ea typeface="Gulim" panose="020B0600000101010101" pitchFamily="34" charset="-127"/>
                </a:rPr>
                <a:t>4u M7 mesh</a:t>
              </a:r>
            </a:p>
          </p:txBody>
        </p:sp>
        <p:sp>
          <p:nvSpPr>
            <p:cNvPr id="76834" name="Line 58">
              <a:extLst>
                <a:ext uri="{FF2B5EF4-FFF2-40B4-BE49-F238E27FC236}">
                  <a16:creationId xmlns:a16="http://schemas.microsoft.com/office/drawing/2014/main" id="{F825D670-709E-7C61-0CF2-5228BA38CCCF}"/>
                </a:ext>
              </a:extLst>
            </p:cNvPr>
            <p:cNvSpPr>
              <a:spLocks noChangeShapeType="1"/>
            </p:cNvSpPr>
            <p:nvPr/>
          </p:nvSpPr>
          <p:spPr bwMode="auto">
            <a:xfrm flipH="1" flipV="1">
              <a:off x="3301" y="1888"/>
              <a:ext cx="454" cy="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35" name="Text Box 59">
              <a:extLst>
                <a:ext uri="{FF2B5EF4-FFF2-40B4-BE49-F238E27FC236}">
                  <a16:creationId xmlns:a16="http://schemas.microsoft.com/office/drawing/2014/main" id="{E5CB3427-C1AD-EB92-84A9-39638F76BF9C}"/>
                </a:ext>
              </a:extLst>
            </p:cNvPr>
            <p:cNvSpPr txBox="1">
              <a:spLocks noChangeArrowheads="1"/>
            </p:cNvSpPr>
            <p:nvPr/>
          </p:nvSpPr>
          <p:spPr bwMode="auto">
            <a:xfrm>
              <a:off x="3755" y="2069"/>
              <a:ext cx="7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200">
                  <a:ea typeface="Gulim" panose="020B0600000101010101" pitchFamily="34" charset="-127"/>
                </a:rPr>
                <a:t>4u M8 mesh</a:t>
              </a:r>
            </a:p>
          </p:txBody>
        </p:sp>
        <p:sp>
          <p:nvSpPr>
            <p:cNvPr id="76836" name="Line 60">
              <a:extLst>
                <a:ext uri="{FF2B5EF4-FFF2-40B4-BE49-F238E27FC236}">
                  <a16:creationId xmlns:a16="http://schemas.microsoft.com/office/drawing/2014/main" id="{8A1D553F-E6D1-FB3A-36AD-B3CAC58513E8}"/>
                </a:ext>
              </a:extLst>
            </p:cNvPr>
            <p:cNvSpPr>
              <a:spLocks noChangeShapeType="1"/>
            </p:cNvSpPr>
            <p:nvPr/>
          </p:nvSpPr>
          <p:spPr bwMode="auto">
            <a:xfrm flipH="1">
              <a:off x="2893" y="2160"/>
              <a:ext cx="862"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37" name="Text Box 61">
              <a:extLst>
                <a:ext uri="{FF2B5EF4-FFF2-40B4-BE49-F238E27FC236}">
                  <a16:creationId xmlns:a16="http://schemas.microsoft.com/office/drawing/2014/main" id="{8CA015C7-A6F9-5A81-5261-E43FE901AA3E}"/>
                </a:ext>
              </a:extLst>
            </p:cNvPr>
            <p:cNvSpPr txBox="1">
              <a:spLocks noChangeArrowheads="1"/>
            </p:cNvSpPr>
            <p:nvPr/>
          </p:nvSpPr>
          <p:spPr bwMode="auto">
            <a:xfrm>
              <a:off x="3438" y="3884"/>
              <a:ext cx="7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200">
                  <a:ea typeface="Gulim" panose="020B0600000101010101" pitchFamily="34" charset="-127"/>
                </a:rPr>
                <a:t>1u M4 mesh</a:t>
              </a:r>
            </a:p>
          </p:txBody>
        </p:sp>
      </p:grpSp>
      <p:grpSp>
        <p:nvGrpSpPr>
          <p:cNvPr id="9" name="Group 62">
            <a:extLst>
              <a:ext uri="{FF2B5EF4-FFF2-40B4-BE49-F238E27FC236}">
                <a16:creationId xmlns:a16="http://schemas.microsoft.com/office/drawing/2014/main" id="{10C1ABF9-8AAC-BEC6-C753-BC45FEF6A073}"/>
              </a:ext>
            </a:extLst>
          </p:cNvPr>
          <p:cNvGrpSpPr>
            <a:grpSpLocks/>
          </p:cNvGrpSpPr>
          <p:nvPr/>
        </p:nvGrpSpPr>
        <p:grpSpPr bwMode="auto">
          <a:xfrm>
            <a:off x="915988" y="1989138"/>
            <a:ext cx="2327275" cy="3024187"/>
            <a:chOff x="625" y="1253"/>
            <a:chExt cx="1588" cy="1905"/>
          </a:xfrm>
        </p:grpSpPr>
        <p:sp>
          <p:nvSpPr>
            <p:cNvPr id="76820" name="Line 63">
              <a:extLst>
                <a:ext uri="{FF2B5EF4-FFF2-40B4-BE49-F238E27FC236}">
                  <a16:creationId xmlns:a16="http://schemas.microsoft.com/office/drawing/2014/main" id="{41F6DED0-1F2F-2E27-0099-0855E83C347A}"/>
                </a:ext>
              </a:extLst>
            </p:cNvPr>
            <p:cNvSpPr>
              <a:spLocks noChangeShapeType="1"/>
            </p:cNvSpPr>
            <p:nvPr/>
          </p:nvSpPr>
          <p:spPr bwMode="auto">
            <a:xfrm>
              <a:off x="1805" y="1253"/>
              <a:ext cx="0" cy="19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1" name="Text Box 64">
              <a:extLst>
                <a:ext uri="{FF2B5EF4-FFF2-40B4-BE49-F238E27FC236}">
                  <a16:creationId xmlns:a16="http://schemas.microsoft.com/office/drawing/2014/main" id="{17DE5CA2-9C26-ED10-306F-2D0A7914CA67}"/>
                </a:ext>
              </a:extLst>
            </p:cNvPr>
            <p:cNvSpPr txBox="1">
              <a:spLocks noChangeArrowheads="1"/>
            </p:cNvSpPr>
            <p:nvPr/>
          </p:nvSpPr>
          <p:spPr bwMode="auto">
            <a:xfrm>
              <a:off x="1759" y="2478"/>
              <a:ext cx="3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15.12u</a:t>
              </a:r>
            </a:p>
          </p:txBody>
        </p:sp>
        <p:sp>
          <p:nvSpPr>
            <p:cNvPr id="76822" name="Line 65">
              <a:extLst>
                <a:ext uri="{FF2B5EF4-FFF2-40B4-BE49-F238E27FC236}">
                  <a16:creationId xmlns:a16="http://schemas.microsoft.com/office/drawing/2014/main" id="{0BC7CC3B-20C0-0F4E-0B8E-85899B16CAB7}"/>
                </a:ext>
              </a:extLst>
            </p:cNvPr>
            <p:cNvSpPr>
              <a:spLocks noChangeShapeType="1"/>
            </p:cNvSpPr>
            <p:nvPr/>
          </p:nvSpPr>
          <p:spPr bwMode="auto">
            <a:xfrm>
              <a:off x="625" y="2251"/>
              <a:ext cx="15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3" name="Text Box 66">
              <a:extLst>
                <a:ext uri="{FF2B5EF4-FFF2-40B4-BE49-F238E27FC236}">
                  <a16:creationId xmlns:a16="http://schemas.microsoft.com/office/drawing/2014/main" id="{199788E4-0FE0-1534-F3C1-4F988A9C7761}"/>
                </a:ext>
              </a:extLst>
            </p:cNvPr>
            <p:cNvSpPr txBox="1">
              <a:spLocks noChangeArrowheads="1"/>
            </p:cNvSpPr>
            <p:nvPr/>
          </p:nvSpPr>
          <p:spPr bwMode="auto">
            <a:xfrm>
              <a:off x="1345" y="2115"/>
              <a:ext cx="3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15.12u</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amond(in)">
                                      <p:cBhvr>
                                        <p:cTn id="43" dur="20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7264B4E-5E4E-DD12-6FA9-A07C95411698}"/>
              </a:ext>
            </a:extLst>
          </p:cNvPr>
          <p:cNvSpPr>
            <a:spLocks noGrp="1" noChangeArrowheads="1"/>
          </p:cNvSpPr>
          <p:nvPr>
            <p:ph type="title" idx="4294967295"/>
          </p:nvPr>
        </p:nvSpPr>
        <p:spPr>
          <a:xfrm>
            <a:off x="216284" y="100635"/>
            <a:ext cx="8305800" cy="425450"/>
          </a:xfrm>
        </p:spPr>
        <p:txBody>
          <a:bodyPr/>
          <a:lstStyle/>
          <a:p>
            <a:r>
              <a:rPr lang="en-US" altLang="ko-KR" dirty="0">
                <a:solidFill>
                  <a:schemeClr val="tx1"/>
                </a:solidFill>
                <a:latin typeface="+mj-lt"/>
                <a:ea typeface="Gulim" panose="020B0600000101010101" pitchFamily="34" charset="-127"/>
              </a:rPr>
              <a:t>Power Grid Design and Analysis</a:t>
            </a:r>
            <a:endParaRPr lang="ko-KR" altLang="en-US" dirty="0">
              <a:solidFill>
                <a:schemeClr val="tx1"/>
              </a:solidFill>
              <a:latin typeface="+mj-lt"/>
              <a:ea typeface="Gulim" panose="020B0600000101010101" pitchFamily="34" charset="-127"/>
            </a:endParaRPr>
          </a:p>
        </p:txBody>
      </p:sp>
      <p:sp>
        <p:nvSpPr>
          <p:cNvPr id="78851" name="TextBox 62">
            <a:extLst>
              <a:ext uri="{FF2B5EF4-FFF2-40B4-BE49-F238E27FC236}">
                <a16:creationId xmlns:a16="http://schemas.microsoft.com/office/drawing/2014/main" id="{1EC761FE-6938-BAD6-3DB5-6A2C5F6E5F1B}"/>
              </a:ext>
            </a:extLst>
          </p:cNvPr>
          <p:cNvSpPr txBox="1">
            <a:spLocks noChangeArrowheads="1"/>
          </p:cNvSpPr>
          <p:nvPr/>
        </p:nvSpPr>
        <p:spPr bwMode="auto">
          <a:xfrm>
            <a:off x="384175" y="762000"/>
            <a:ext cx="87598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4950" indent="-234950">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692150" indent="-2349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9350" indent="-23495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SzPct val="100000"/>
            </a:pPr>
            <a:r>
              <a:rPr lang="en-US" altLang="en-US" sz="1800" b="0">
                <a:latin typeface="Arial Narrow" panose="020B0606020202030204" pitchFamily="34" charset="0"/>
              </a:rPr>
              <a:t>Via Stacks</a:t>
            </a:r>
          </a:p>
          <a:p>
            <a:pPr lvl="1">
              <a:lnSpc>
                <a:spcPct val="95000"/>
              </a:lnSpc>
              <a:spcBef>
                <a:spcPct val="0"/>
              </a:spcBef>
              <a:buSzPct val="100000"/>
              <a:buFont typeface="Wingdings" panose="05000000000000000000" pitchFamily="2" charset="2"/>
              <a:buChar char="§"/>
            </a:pPr>
            <a:r>
              <a:rPr lang="en-US" altLang="en-US" sz="1800" b="0">
                <a:latin typeface="Arial Narrow" panose="020B0606020202030204" pitchFamily="34" charset="0"/>
              </a:rPr>
              <a:t>Typically we drop vias every time an upper layer power stripe crosses an M1 rail.</a:t>
            </a:r>
          </a:p>
          <a:p>
            <a:pPr lvl="1">
              <a:lnSpc>
                <a:spcPct val="95000"/>
              </a:lnSpc>
              <a:spcBef>
                <a:spcPct val="0"/>
              </a:spcBef>
              <a:buSzPct val="100000"/>
              <a:buFont typeface="Wingdings" panose="05000000000000000000" pitchFamily="2" charset="2"/>
              <a:buChar char="§"/>
            </a:pPr>
            <a:r>
              <a:rPr lang="en-US" altLang="en-US" sz="1800" b="0">
                <a:latin typeface="Arial Narrow" panose="020B0606020202030204" pitchFamily="34" charset="0"/>
              </a:rPr>
              <a:t>We choose the via stack so that the M1 rail is the limiting factor for IR drop – not the via stack.</a:t>
            </a:r>
          </a:p>
          <a:p>
            <a:pPr lvl="1">
              <a:lnSpc>
                <a:spcPct val="95000"/>
              </a:lnSpc>
              <a:spcBef>
                <a:spcPct val="0"/>
              </a:spcBef>
              <a:buSzPct val="100000"/>
              <a:buFont typeface="Wingdings" panose="05000000000000000000" pitchFamily="2" charset="2"/>
              <a:buChar char="§"/>
            </a:pPr>
            <a:r>
              <a:rPr lang="en-US" altLang="en-US" sz="1800" b="0">
                <a:latin typeface="Arial Narrow" panose="020B0606020202030204" pitchFamily="34" charset="0"/>
              </a:rPr>
              <a:t>The via stack can influence routability, depending on the number of tracks that it blocks.</a:t>
            </a:r>
          </a:p>
          <a:p>
            <a:pPr lvl="2">
              <a:lnSpc>
                <a:spcPct val="95000"/>
              </a:lnSpc>
              <a:spcBef>
                <a:spcPct val="0"/>
              </a:spcBef>
              <a:buFont typeface="Wingdings" panose="05000000000000000000" pitchFamily="2" charset="2"/>
              <a:buChar char="§"/>
            </a:pPr>
            <a:r>
              <a:rPr lang="en-US" altLang="en-US" b="0">
                <a:latin typeface="Arial Narrow" panose="020B0606020202030204" pitchFamily="34" charset="0"/>
              </a:rPr>
              <a:t>Below example has 2x3 via array and blocks 4 vertical + 3 horizontal tracks.</a:t>
            </a:r>
          </a:p>
          <a:p>
            <a:pPr lvl="2">
              <a:lnSpc>
                <a:spcPct val="95000"/>
              </a:lnSpc>
              <a:spcBef>
                <a:spcPct val="0"/>
              </a:spcBef>
              <a:buFont typeface="Wingdings" panose="05000000000000000000" pitchFamily="2" charset="2"/>
              <a:buChar char="§"/>
            </a:pPr>
            <a:r>
              <a:rPr lang="en-US" altLang="en-US" b="0">
                <a:latin typeface="Arial Narrow" panose="020B0606020202030204" pitchFamily="34" charset="0"/>
              </a:rPr>
              <a:t> A 2x2 array would block 3 vertical + 3 horizontal tracks.</a:t>
            </a:r>
          </a:p>
          <a:p>
            <a:pPr lvl="2">
              <a:lnSpc>
                <a:spcPct val="95000"/>
              </a:lnSpc>
              <a:spcBef>
                <a:spcPct val="0"/>
              </a:spcBef>
              <a:buFont typeface="Wingdings" panose="05000000000000000000" pitchFamily="2" charset="2"/>
              <a:buChar char="§"/>
            </a:pPr>
            <a:r>
              <a:rPr lang="en-US" altLang="en-US" b="0">
                <a:latin typeface="Arial Narrow" panose="020B0606020202030204" pitchFamily="34" charset="0"/>
              </a:rPr>
              <a:t>A 1x4 array would block 5 vertical + 1 horizontal tracks.</a:t>
            </a:r>
          </a:p>
        </p:txBody>
      </p:sp>
      <p:grpSp>
        <p:nvGrpSpPr>
          <p:cNvPr id="78852" name="Group 94">
            <a:extLst>
              <a:ext uri="{FF2B5EF4-FFF2-40B4-BE49-F238E27FC236}">
                <a16:creationId xmlns:a16="http://schemas.microsoft.com/office/drawing/2014/main" id="{BBD1D418-00F0-564A-6055-F72FF581B750}"/>
              </a:ext>
            </a:extLst>
          </p:cNvPr>
          <p:cNvGrpSpPr>
            <a:grpSpLocks/>
          </p:cNvGrpSpPr>
          <p:nvPr/>
        </p:nvGrpSpPr>
        <p:grpSpPr bwMode="auto">
          <a:xfrm rot="5400000">
            <a:off x="9677400" y="914400"/>
            <a:ext cx="0" cy="0"/>
            <a:chOff x="4025" y="3100"/>
            <a:chExt cx="0" cy="276"/>
          </a:xfrm>
        </p:grpSpPr>
        <p:sp>
          <p:nvSpPr>
            <p:cNvPr id="78910" name="Line 95">
              <a:extLst>
                <a:ext uri="{FF2B5EF4-FFF2-40B4-BE49-F238E27FC236}">
                  <a16:creationId xmlns:a16="http://schemas.microsoft.com/office/drawing/2014/main" id="{4E90D9C5-E163-F721-9438-9A44C6BCD6E8}"/>
                </a:ext>
              </a:extLst>
            </p:cNvPr>
            <p:cNvSpPr>
              <a:spLocks noChangeShapeType="1"/>
            </p:cNvSpPr>
            <p:nvPr/>
          </p:nvSpPr>
          <p:spPr bwMode="auto">
            <a:xfrm>
              <a:off x="4025" y="3100"/>
              <a:ext cx="0" cy="121"/>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911" name="Line 96">
              <a:extLst>
                <a:ext uri="{FF2B5EF4-FFF2-40B4-BE49-F238E27FC236}">
                  <a16:creationId xmlns:a16="http://schemas.microsoft.com/office/drawing/2014/main" id="{7ED6A47B-EBF4-ECC9-C4EC-6691283CB6F6}"/>
                </a:ext>
              </a:extLst>
            </p:cNvPr>
            <p:cNvSpPr>
              <a:spLocks noChangeShapeType="1"/>
            </p:cNvSpPr>
            <p:nvPr/>
          </p:nvSpPr>
          <p:spPr bwMode="auto">
            <a:xfrm flipV="1">
              <a:off x="4025" y="3288"/>
              <a:ext cx="0" cy="88"/>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8853" name="TextBox 113">
            <a:extLst>
              <a:ext uri="{FF2B5EF4-FFF2-40B4-BE49-F238E27FC236}">
                <a16:creationId xmlns:a16="http://schemas.microsoft.com/office/drawing/2014/main" id="{EB61D979-D3AB-3DD5-EC10-9BBCBB20DD2C}"/>
              </a:ext>
            </a:extLst>
          </p:cNvPr>
          <p:cNvSpPr txBox="1">
            <a:spLocks noChangeArrowheads="1"/>
          </p:cNvSpPr>
          <p:nvPr/>
        </p:nvSpPr>
        <p:spPr bwMode="auto">
          <a:xfrm>
            <a:off x="8077200" y="6172200"/>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800"/>
              <a:t>VDD</a:t>
            </a:r>
          </a:p>
        </p:txBody>
      </p:sp>
      <p:grpSp>
        <p:nvGrpSpPr>
          <p:cNvPr id="78854" name="Group 126">
            <a:extLst>
              <a:ext uri="{FF2B5EF4-FFF2-40B4-BE49-F238E27FC236}">
                <a16:creationId xmlns:a16="http://schemas.microsoft.com/office/drawing/2014/main" id="{74558507-2C68-E652-EEFD-95DC2C9D5C88}"/>
              </a:ext>
            </a:extLst>
          </p:cNvPr>
          <p:cNvGrpSpPr>
            <a:grpSpLocks/>
          </p:cNvGrpSpPr>
          <p:nvPr/>
        </p:nvGrpSpPr>
        <p:grpSpPr bwMode="auto">
          <a:xfrm>
            <a:off x="3352800" y="2819400"/>
            <a:ext cx="5429250" cy="3343275"/>
            <a:chOff x="1905000" y="2133600"/>
            <a:chExt cx="5657187" cy="3495947"/>
          </a:xfrm>
        </p:grpSpPr>
        <p:grpSp>
          <p:nvGrpSpPr>
            <p:cNvPr id="78862" name="Group 56">
              <a:extLst>
                <a:ext uri="{FF2B5EF4-FFF2-40B4-BE49-F238E27FC236}">
                  <a16:creationId xmlns:a16="http://schemas.microsoft.com/office/drawing/2014/main" id="{AE9A823D-1233-9F11-F0F8-C0C4FC291BBE}"/>
                </a:ext>
              </a:extLst>
            </p:cNvPr>
            <p:cNvGrpSpPr>
              <a:grpSpLocks/>
            </p:cNvGrpSpPr>
            <p:nvPr/>
          </p:nvGrpSpPr>
          <p:grpSpPr bwMode="auto">
            <a:xfrm>
              <a:off x="1905000" y="2133600"/>
              <a:ext cx="5657187" cy="3495947"/>
              <a:chOff x="5518593" y="3792935"/>
              <a:chExt cx="1976242" cy="1621976"/>
            </a:xfrm>
          </p:grpSpPr>
          <p:sp>
            <p:nvSpPr>
              <p:cNvPr id="78875" name="Rectangle 4">
                <a:extLst>
                  <a:ext uri="{FF2B5EF4-FFF2-40B4-BE49-F238E27FC236}">
                    <a16:creationId xmlns:a16="http://schemas.microsoft.com/office/drawing/2014/main" id="{9FFA53C5-3F9E-E3E8-E240-6F6FD809751A}"/>
                  </a:ext>
                </a:extLst>
              </p:cNvPr>
              <p:cNvSpPr>
                <a:spLocks noChangeArrowheads="1"/>
              </p:cNvSpPr>
              <p:nvPr/>
            </p:nvSpPr>
            <p:spPr bwMode="auto">
              <a:xfrm>
                <a:off x="5522585" y="3792935"/>
                <a:ext cx="1966926" cy="1621976"/>
              </a:xfrm>
              <a:prstGeom prst="rect">
                <a:avLst/>
              </a:prstGeom>
              <a:noFill/>
              <a:ln w="1270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78876" name="Line 39">
                <a:extLst>
                  <a:ext uri="{FF2B5EF4-FFF2-40B4-BE49-F238E27FC236}">
                    <a16:creationId xmlns:a16="http://schemas.microsoft.com/office/drawing/2014/main" id="{BA596770-7ED5-EB2A-51B0-5CACF074E619}"/>
                  </a:ext>
                </a:extLst>
              </p:cNvPr>
              <p:cNvSpPr>
                <a:spLocks noChangeShapeType="1"/>
              </p:cNvSpPr>
              <p:nvPr/>
            </p:nvSpPr>
            <p:spPr bwMode="auto">
              <a:xfrm>
                <a:off x="5530569" y="4005350"/>
                <a:ext cx="1958942"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7" name="Line 40">
                <a:extLst>
                  <a:ext uri="{FF2B5EF4-FFF2-40B4-BE49-F238E27FC236}">
                    <a16:creationId xmlns:a16="http://schemas.microsoft.com/office/drawing/2014/main" id="{00019C73-810E-9C44-38AC-414EC8F954B4}"/>
                  </a:ext>
                </a:extLst>
              </p:cNvPr>
              <p:cNvSpPr>
                <a:spLocks noChangeShapeType="1"/>
              </p:cNvSpPr>
              <p:nvPr/>
            </p:nvSpPr>
            <p:spPr bwMode="auto">
              <a:xfrm>
                <a:off x="5518593" y="4334363"/>
                <a:ext cx="1958942"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8" name="Line 41">
                <a:extLst>
                  <a:ext uri="{FF2B5EF4-FFF2-40B4-BE49-F238E27FC236}">
                    <a16:creationId xmlns:a16="http://schemas.microsoft.com/office/drawing/2014/main" id="{352B5FE1-94B7-15B1-7B45-EE70B597D32F}"/>
                  </a:ext>
                </a:extLst>
              </p:cNvPr>
              <p:cNvSpPr>
                <a:spLocks noChangeShapeType="1"/>
              </p:cNvSpPr>
              <p:nvPr/>
            </p:nvSpPr>
            <p:spPr bwMode="auto">
              <a:xfrm>
                <a:off x="5525246" y="4641442"/>
                <a:ext cx="1960273"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9" name="Line 42">
                <a:extLst>
                  <a:ext uri="{FF2B5EF4-FFF2-40B4-BE49-F238E27FC236}">
                    <a16:creationId xmlns:a16="http://schemas.microsoft.com/office/drawing/2014/main" id="{20C10658-E0FB-D5AF-FF2B-3F00402B3034}"/>
                  </a:ext>
                </a:extLst>
              </p:cNvPr>
              <p:cNvSpPr>
                <a:spLocks noChangeShapeType="1"/>
              </p:cNvSpPr>
              <p:nvPr/>
            </p:nvSpPr>
            <p:spPr bwMode="auto">
              <a:xfrm>
                <a:off x="5535893" y="4947366"/>
                <a:ext cx="1958942"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0" name="Line 43">
                <a:extLst>
                  <a:ext uri="{FF2B5EF4-FFF2-40B4-BE49-F238E27FC236}">
                    <a16:creationId xmlns:a16="http://schemas.microsoft.com/office/drawing/2014/main" id="{7FCF11C6-B4C3-AC5F-277E-07603744A992}"/>
                  </a:ext>
                </a:extLst>
              </p:cNvPr>
              <p:cNvSpPr>
                <a:spLocks noChangeShapeType="1"/>
              </p:cNvSpPr>
              <p:nvPr/>
            </p:nvSpPr>
            <p:spPr bwMode="auto">
              <a:xfrm>
                <a:off x="5519923" y="5245210"/>
                <a:ext cx="1960273"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1" name="Line 44">
                <a:extLst>
                  <a:ext uri="{FF2B5EF4-FFF2-40B4-BE49-F238E27FC236}">
                    <a16:creationId xmlns:a16="http://schemas.microsoft.com/office/drawing/2014/main" id="{2A07BAC9-996D-D528-D896-69B3473F3BE3}"/>
                  </a:ext>
                </a:extLst>
              </p:cNvPr>
              <p:cNvSpPr>
                <a:spLocks noChangeShapeType="1"/>
              </p:cNvSpPr>
              <p:nvPr/>
            </p:nvSpPr>
            <p:spPr bwMode="auto">
              <a:xfrm>
                <a:off x="5537224" y="3931467"/>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2" name="Line 45">
                <a:extLst>
                  <a:ext uri="{FF2B5EF4-FFF2-40B4-BE49-F238E27FC236}">
                    <a16:creationId xmlns:a16="http://schemas.microsoft.com/office/drawing/2014/main" id="{661EAF53-35B9-B116-32E2-4C2A805FDA3A}"/>
                  </a:ext>
                </a:extLst>
              </p:cNvPr>
              <p:cNvSpPr>
                <a:spLocks noChangeShapeType="1"/>
              </p:cNvSpPr>
              <p:nvPr/>
            </p:nvSpPr>
            <p:spPr bwMode="auto">
              <a:xfrm>
                <a:off x="5537224" y="3878363"/>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3" name="Line 46">
                <a:extLst>
                  <a:ext uri="{FF2B5EF4-FFF2-40B4-BE49-F238E27FC236}">
                    <a16:creationId xmlns:a16="http://schemas.microsoft.com/office/drawing/2014/main" id="{5C97E7D4-E6E5-3F21-3F19-409A89201C16}"/>
                  </a:ext>
                </a:extLst>
              </p:cNvPr>
              <p:cNvSpPr>
                <a:spLocks noChangeShapeType="1"/>
              </p:cNvSpPr>
              <p:nvPr/>
            </p:nvSpPr>
            <p:spPr bwMode="auto">
              <a:xfrm>
                <a:off x="5537224" y="4136956"/>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4" name="Line 47">
                <a:extLst>
                  <a:ext uri="{FF2B5EF4-FFF2-40B4-BE49-F238E27FC236}">
                    <a16:creationId xmlns:a16="http://schemas.microsoft.com/office/drawing/2014/main" id="{9E8C852E-73B2-CDFF-5994-AF6982FC13BC}"/>
                  </a:ext>
                </a:extLst>
              </p:cNvPr>
              <p:cNvSpPr>
                <a:spLocks noChangeShapeType="1"/>
              </p:cNvSpPr>
              <p:nvPr/>
            </p:nvSpPr>
            <p:spPr bwMode="auto">
              <a:xfrm>
                <a:off x="5537224" y="4083852"/>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5" name="Line 48">
                <a:extLst>
                  <a:ext uri="{FF2B5EF4-FFF2-40B4-BE49-F238E27FC236}">
                    <a16:creationId xmlns:a16="http://schemas.microsoft.com/office/drawing/2014/main" id="{5CD79D6A-3004-AAD9-29AD-8FF826EE3E1B}"/>
                  </a:ext>
                </a:extLst>
              </p:cNvPr>
              <p:cNvSpPr>
                <a:spLocks noChangeShapeType="1"/>
              </p:cNvSpPr>
              <p:nvPr/>
            </p:nvSpPr>
            <p:spPr bwMode="auto">
              <a:xfrm>
                <a:off x="5537224" y="4254708"/>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6" name="Line 49">
                <a:extLst>
                  <a:ext uri="{FF2B5EF4-FFF2-40B4-BE49-F238E27FC236}">
                    <a16:creationId xmlns:a16="http://schemas.microsoft.com/office/drawing/2014/main" id="{1F52E761-648A-F70A-E3D2-280D5EF063B7}"/>
                  </a:ext>
                </a:extLst>
              </p:cNvPr>
              <p:cNvSpPr>
                <a:spLocks noChangeShapeType="1"/>
              </p:cNvSpPr>
              <p:nvPr/>
            </p:nvSpPr>
            <p:spPr bwMode="auto">
              <a:xfrm>
                <a:off x="5537224" y="4194677"/>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7" name="Line 50">
                <a:extLst>
                  <a:ext uri="{FF2B5EF4-FFF2-40B4-BE49-F238E27FC236}">
                    <a16:creationId xmlns:a16="http://schemas.microsoft.com/office/drawing/2014/main" id="{5DB22C29-025A-3A5F-DA8A-ACCECE1C9DED}"/>
                  </a:ext>
                </a:extLst>
              </p:cNvPr>
              <p:cNvSpPr>
                <a:spLocks noChangeShapeType="1"/>
              </p:cNvSpPr>
              <p:nvPr/>
            </p:nvSpPr>
            <p:spPr bwMode="auto">
              <a:xfrm>
                <a:off x="5533231" y="5329483"/>
                <a:ext cx="194297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8" name="Line 51">
                <a:extLst>
                  <a:ext uri="{FF2B5EF4-FFF2-40B4-BE49-F238E27FC236}">
                    <a16:creationId xmlns:a16="http://schemas.microsoft.com/office/drawing/2014/main" id="{60B516A0-D2AB-9A39-A9F4-76026F8AC217}"/>
                  </a:ext>
                </a:extLst>
              </p:cNvPr>
              <p:cNvSpPr>
                <a:spLocks noChangeShapeType="1"/>
              </p:cNvSpPr>
              <p:nvPr/>
            </p:nvSpPr>
            <p:spPr bwMode="auto">
              <a:xfrm>
                <a:off x="5537224" y="4459042"/>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9" name="Line 52">
                <a:extLst>
                  <a:ext uri="{FF2B5EF4-FFF2-40B4-BE49-F238E27FC236}">
                    <a16:creationId xmlns:a16="http://schemas.microsoft.com/office/drawing/2014/main" id="{938F035C-1065-0839-A333-7C5C36531256}"/>
                  </a:ext>
                </a:extLst>
              </p:cNvPr>
              <p:cNvSpPr>
                <a:spLocks noChangeShapeType="1"/>
              </p:cNvSpPr>
              <p:nvPr/>
            </p:nvSpPr>
            <p:spPr bwMode="auto">
              <a:xfrm>
                <a:off x="5537224" y="4405938"/>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0" name="Line 53">
                <a:extLst>
                  <a:ext uri="{FF2B5EF4-FFF2-40B4-BE49-F238E27FC236}">
                    <a16:creationId xmlns:a16="http://schemas.microsoft.com/office/drawing/2014/main" id="{D687C9F1-E72A-20B4-B41C-F52053C1E81B}"/>
                  </a:ext>
                </a:extLst>
              </p:cNvPr>
              <p:cNvSpPr>
                <a:spLocks noChangeShapeType="1"/>
              </p:cNvSpPr>
              <p:nvPr/>
            </p:nvSpPr>
            <p:spPr bwMode="auto">
              <a:xfrm>
                <a:off x="5537224" y="4576794"/>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1" name="Line 54">
                <a:extLst>
                  <a:ext uri="{FF2B5EF4-FFF2-40B4-BE49-F238E27FC236}">
                    <a16:creationId xmlns:a16="http://schemas.microsoft.com/office/drawing/2014/main" id="{9E4F48CB-EBA1-2FB3-9A35-079C95C534BD}"/>
                  </a:ext>
                </a:extLst>
              </p:cNvPr>
              <p:cNvSpPr>
                <a:spLocks noChangeShapeType="1"/>
              </p:cNvSpPr>
              <p:nvPr/>
            </p:nvSpPr>
            <p:spPr bwMode="auto">
              <a:xfrm>
                <a:off x="5537224" y="4516763"/>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2" name="Line 55">
                <a:extLst>
                  <a:ext uri="{FF2B5EF4-FFF2-40B4-BE49-F238E27FC236}">
                    <a16:creationId xmlns:a16="http://schemas.microsoft.com/office/drawing/2014/main" id="{F7128C17-3125-A22D-C21A-5AC11074D601}"/>
                  </a:ext>
                </a:extLst>
              </p:cNvPr>
              <p:cNvSpPr>
                <a:spLocks noChangeShapeType="1"/>
              </p:cNvSpPr>
              <p:nvPr/>
            </p:nvSpPr>
            <p:spPr bwMode="auto">
              <a:xfrm>
                <a:off x="5537224" y="4758040"/>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3" name="Line 56">
                <a:extLst>
                  <a:ext uri="{FF2B5EF4-FFF2-40B4-BE49-F238E27FC236}">
                    <a16:creationId xmlns:a16="http://schemas.microsoft.com/office/drawing/2014/main" id="{117AF927-BB60-7C96-08FA-AA65E197CB90}"/>
                  </a:ext>
                </a:extLst>
              </p:cNvPr>
              <p:cNvSpPr>
                <a:spLocks noChangeShapeType="1"/>
              </p:cNvSpPr>
              <p:nvPr/>
            </p:nvSpPr>
            <p:spPr bwMode="auto">
              <a:xfrm>
                <a:off x="5537224" y="4704936"/>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4" name="Line 57">
                <a:extLst>
                  <a:ext uri="{FF2B5EF4-FFF2-40B4-BE49-F238E27FC236}">
                    <a16:creationId xmlns:a16="http://schemas.microsoft.com/office/drawing/2014/main" id="{12A78142-C0D1-67FF-3765-6F7829B83A23}"/>
                  </a:ext>
                </a:extLst>
              </p:cNvPr>
              <p:cNvSpPr>
                <a:spLocks noChangeShapeType="1"/>
              </p:cNvSpPr>
              <p:nvPr/>
            </p:nvSpPr>
            <p:spPr bwMode="auto">
              <a:xfrm>
                <a:off x="5537224" y="4875792"/>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5" name="Line 58">
                <a:extLst>
                  <a:ext uri="{FF2B5EF4-FFF2-40B4-BE49-F238E27FC236}">
                    <a16:creationId xmlns:a16="http://schemas.microsoft.com/office/drawing/2014/main" id="{B947A7C2-13A6-05A9-EE05-18A34C462556}"/>
                  </a:ext>
                </a:extLst>
              </p:cNvPr>
              <p:cNvSpPr>
                <a:spLocks noChangeShapeType="1"/>
              </p:cNvSpPr>
              <p:nvPr/>
            </p:nvSpPr>
            <p:spPr bwMode="auto">
              <a:xfrm>
                <a:off x="5537224" y="4815761"/>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6" name="Line 59">
                <a:extLst>
                  <a:ext uri="{FF2B5EF4-FFF2-40B4-BE49-F238E27FC236}">
                    <a16:creationId xmlns:a16="http://schemas.microsoft.com/office/drawing/2014/main" id="{8B3D1522-CEA4-4656-2BFB-A337A700D60E}"/>
                  </a:ext>
                </a:extLst>
              </p:cNvPr>
              <p:cNvSpPr>
                <a:spLocks noChangeShapeType="1"/>
              </p:cNvSpPr>
              <p:nvPr/>
            </p:nvSpPr>
            <p:spPr bwMode="auto">
              <a:xfrm>
                <a:off x="5537224" y="5065118"/>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7" name="Line 60">
                <a:extLst>
                  <a:ext uri="{FF2B5EF4-FFF2-40B4-BE49-F238E27FC236}">
                    <a16:creationId xmlns:a16="http://schemas.microsoft.com/office/drawing/2014/main" id="{62191974-DBE2-8C26-2371-6663331112B7}"/>
                  </a:ext>
                </a:extLst>
              </p:cNvPr>
              <p:cNvSpPr>
                <a:spLocks noChangeShapeType="1"/>
              </p:cNvSpPr>
              <p:nvPr/>
            </p:nvSpPr>
            <p:spPr bwMode="auto">
              <a:xfrm>
                <a:off x="5537224" y="5012014"/>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8" name="Line 61">
                <a:extLst>
                  <a:ext uri="{FF2B5EF4-FFF2-40B4-BE49-F238E27FC236}">
                    <a16:creationId xmlns:a16="http://schemas.microsoft.com/office/drawing/2014/main" id="{85A6FD52-8BA3-40D6-FECA-5F8BF1AEC191}"/>
                  </a:ext>
                </a:extLst>
              </p:cNvPr>
              <p:cNvSpPr>
                <a:spLocks noChangeShapeType="1"/>
              </p:cNvSpPr>
              <p:nvPr/>
            </p:nvSpPr>
            <p:spPr bwMode="auto">
              <a:xfrm>
                <a:off x="5537224" y="5182870"/>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9" name="Line 62">
                <a:extLst>
                  <a:ext uri="{FF2B5EF4-FFF2-40B4-BE49-F238E27FC236}">
                    <a16:creationId xmlns:a16="http://schemas.microsoft.com/office/drawing/2014/main" id="{99B769BE-A61E-E710-B219-B320A7E86561}"/>
                  </a:ext>
                </a:extLst>
              </p:cNvPr>
              <p:cNvSpPr>
                <a:spLocks noChangeShapeType="1"/>
              </p:cNvSpPr>
              <p:nvPr/>
            </p:nvSpPr>
            <p:spPr bwMode="auto">
              <a:xfrm>
                <a:off x="5537224" y="5122840"/>
                <a:ext cx="1944302"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0" name="Line 63">
                <a:extLst>
                  <a:ext uri="{FF2B5EF4-FFF2-40B4-BE49-F238E27FC236}">
                    <a16:creationId xmlns:a16="http://schemas.microsoft.com/office/drawing/2014/main" id="{A35B3407-26D0-D56C-5922-B2A8BA950D68}"/>
                  </a:ext>
                </a:extLst>
              </p:cNvPr>
              <p:cNvSpPr>
                <a:spLocks noChangeShapeType="1"/>
              </p:cNvSpPr>
              <p:nvPr/>
            </p:nvSpPr>
            <p:spPr bwMode="auto">
              <a:xfrm flipH="1">
                <a:off x="5700912" y="3807942"/>
                <a:ext cx="2662" cy="159196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1" name="Line 64">
                <a:extLst>
                  <a:ext uri="{FF2B5EF4-FFF2-40B4-BE49-F238E27FC236}">
                    <a16:creationId xmlns:a16="http://schemas.microsoft.com/office/drawing/2014/main" id="{2A76D525-9D5E-CB7F-2AA9-9CB1795E8F09}"/>
                  </a:ext>
                </a:extLst>
              </p:cNvPr>
              <p:cNvSpPr>
                <a:spLocks noChangeShapeType="1"/>
              </p:cNvSpPr>
              <p:nvPr/>
            </p:nvSpPr>
            <p:spPr bwMode="auto">
              <a:xfrm flipH="1">
                <a:off x="5888556" y="3807942"/>
                <a:ext cx="1330" cy="159196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2" name="Line 65">
                <a:extLst>
                  <a:ext uri="{FF2B5EF4-FFF2-40B4-BE49-F238E27FC236}">
                    <a16:creationId xmlns:a16="http://schemas.microsoft.com/office/drawing/2014/main" id="{4522B472-FB75-2523-AAB9-1B14A35A0F93}"/>
                  </a:ext>
                </a:extLst>
              </p:cNvPr>
              <p:cNvSpPr>
                <a:spLocks noChangeShapeType="1"/>
              </p:cNvSpPr>
              <p:nvPr/>
            </p:nvSpPr>
            <p:spPr bwMode="auto">
              <a:xfrm flipH="1">
                <a:off x="6060229" y="3807942"/>
                <a:ext cx="1331" cy="159196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3" name="Line 66">
                <a:extLst>
                  <a:ext uri="{FF2B5EF4-FFF2-40B4-BE49-F238E27FC236}">
                    <a16:creationId xmlns:a16="http://schemas.microsoft.com/office/drawing/2014/main" id="{1748DDD5-B1E4-2E43-93EA-13E7A304529F}"/>
                  </a:ext>
                </a:extLst>
              </p:cNvPr>
              <p:cNvSpPr>
                <a:spLocks noChangeShapeType="1"/>
              </p:cNvSpPr>
              <p:nvPr/>
            </p:nvSpPr>
            <p:spPr bwMode="auto">
              <a:xfrm flipH="1">
                <a:off x="6246541" y="3807942"/>
                <a:ext cx="1331" cy="159196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4" name="Line 67">
                <a:extLst>
                  <a:ext uri="{FF2B5EF4-FFF2-40B4-BE49-F238E27FC236}">
                    <a16:creationId xmlns:a16="http://schemas.microsoft.com/office/drawing/2014/main" id="{0DEE2A5D-8C14-4BDD-520A-54B4225E93D8}"/>
                  </a:ext>
                </a:extLst>
              </p:cNvPr>
              <p:cNvSpPr>
                <a:spLocks noChangeShapeType="1"/>
              </p:cNvSpPr>
              <p:nvPr/>
            </p:nvSpPr>
            <p:spPr bwMode="auto">
              <a:xfrm flipH="1">
                <a:off x="6416884" y="3806788"/>
                <a:ext cx="1331" cy="159196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5" name="Line 68">
                <a:extLst>
                  <a:ext uri="{FF2B5EF4-FFF2-40B4-BE49-F238E27FC236}">
                    <a16:creationId xmlns:a16="http://schemas.microsoft.com/office/drawing/2014/main" id="{DD0916B9-5FE6-042F-CE9A-DE0DC3D09D20}"/>
                  </a:ext>
                </a:extLst>
              </p:cNvPr>
              <p:cNvSpPr>
                <a:spLocks noChangeShapeType="1"/>
              </p:cNvSpPr>
              <p:nvPr/>
            </p:nvSpPr>
            <p:spPr bwMode="auto">
              <a:xfrm flipH="1">
                <a:off x="6604528" y="3806788"/>
                <a:ext cx="1330" cy="159196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6" name="Line 69">
                <a:extLst>
                  <a:ext uri="{FF2B5EF4-FFF2-40B4-BE49-F238E27FC236}">
                    <a16:creationId xmlns:a16="http://schemas.microsoft.com/office/drawing/2014/main" id="{FC3B0624-3F99-D254-7A6E-50F648AF2C71}"/>
                  </a:ext>
                </a:extLst>
              </p:cNvPr>
              <p:cNvSpPr>
                <a:spLocks noChangeShapeType="1"/>
              </p:cNvSpPr>
              <p:nvPr/>
            </p:nvSpPr>
            <p:spPr bwMode="auto">
              <a:xfrm flipH="1">
                <a:off x="6782855" y="3806788"/>
                <a:ext cx="1330" cy="159196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7" name="Line 70">
                <a:extLst>
                  <a:ext uri="{FF2B5EF4-FFF2-40B4-BE49-F238E27FC236}">
                    <a16:creationId xmlns:a16="http://schemas.microsoft.com/office/drawing/2014/main" id="{6EA44C8F-65EE-88A9-D88C-3ED691834512}"/>
                  </a:ext>
                </a:extLst>
              </p:cNvPr>
              <p:cNvSpPr>
                <a:spLocks noChangeShapeType="1"/>
              </p:cNvSpPr>
              <p:nvPr/>
            </p:nvSpPr>
            <p:spPr bwMode="auto">
              <a:xfrm flipH="1">
                <a:off x="6970498" y="3806788"/>
                <a:ext cx="1331" cy="159196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8" name="Line 71">
                <a:extLst>
                  <a:ext uri="{FF2B5EF4-FFF2-40B4-BE49-F238E27FC236}">
                    <a16:creationId xmlns:a16="http://schemas.microsoft.com/office/drawing/2014/main" id="{A436FA28-AD50-771E-AE3A-CC78B4394FE8}"/>
                  </a:ext>
                </a:extLst>
              </p:cNvPr>
              <p:cNvSpPr>
                <a:spLocks noChangeShapeType="1"/>
              </p:cNvSpPr>
              <p:nvPr/>
            </p:nvSpPr>
            <p:spPr bwMode="auto">
              <a:xfrm flipH="1">
                <a:off x="7156810" y="3806788"/>
                <a:ext cx="1331" cy="159196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9" name="Line 72">
                <a:extLst>
                  <a:ext uri="{FF2B5EF4-FFF2-40B4-BE49-F238E27FC236}">
                    <a16:creationId xmlns:a16="http://schemas.microsoft.com/office/drawing/2014/main" id="{3D6B6E9B-B386-EE26-884E-2214631F142E}"/>
                  </a:ext>
                </a:extLst>
              </p:cNvPr>
              <p:cNvSpPr>
                <a:spLocks noChangeShapeType="1"/>
              </p:cNvSpPr>
              <p:nvPr/>
            </p:nvSpPr>
            <p:spPr bwMode="auto">
              <a:xfrm flipH="1">
                <a:off x="7343123" y="3806788"/>
                <a:ext cx="1331" cy="159196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8863" name="Rectangle 114">
              <a:extLst>
                <a:ext uri="{FF2B5EF4-FFF2-40B4-BE49-F238E27FC236}">
                  <a16:creationId xmlns:a16="http://schemas.microsoft.com/office/drawing/2014/main" id="{EEAAC490-7721-5168-51D1-055BEBAD7F3D}"/>
                </a:ext>
              </a:extLst>
            </p:cNvPr>
            <p:cNvSpPr>
              <a:spLocks noChangeArrowheads="1"/>
            </p:cNvSpPr>
            <p:nvPr/>
          </p:nvSpPr>
          <p:spPr bwMode="auto">
            <a:xfrm>
              <a:off x="7086600" y="22860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64" name="Rectangle 115">
              <a:extLst>
                <a:ext uri="{FF2B5EF4-FFF2-40B4-BE49-F238E27FC236}">
                  <a16:creationId xmlns:a16="http://schemas.microsoft.com/office/drawing/2014/main" id="{6D32B6B4-A128-A6F8-9962-CE9F72C88C2A}"/>
                </a:ext>
              </a:extLst>
            </p:cNvPr>
            <p:cNvSpPr>
              <a:spLocks noChangeArrowheads="1"/>
            </p:cNvSpPr>
            <p:nvPr/>
          </p:nvSpPr>
          <p:spPr bwMode="auto">
            <a:xfrm>
              <a:off x="7086600" y="41910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65" name="Rectangle 116">
              <a:extLst>
                <a:ext uri="{FF2B5EF4-FFF2-40B4-BE49-F238E27FC236}">
                  <a16:creationId xmlns:a16="http://schemas.microsoft.com/office/drawing/2014/main" id="{0ED6E07D-560A-3263-9303-C6BCC12902C8}"/>
                </a:ext>
              </a:extLst>
            </p:cNvPr>
            <p:cNvSpPr>
              <a:spLocks noChangeArrowheads="1"/>
            </p:cNvSpPr>
            <p:nvPr/>
          </p:nvSpPr>
          <p:spPr bwMode="auto">
            <a:xfrm>
              <a:off x="7086600" y="39624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66" name="Rectangle 117">
              <a:extLst>
                <a:ext uri="{FF2B5EF4-FFF2-40B4-BE49-F238E27FC236}">
                  <a16:creationId xmlns:a16="http://schemas.microsoft.com/office/drawing/2014/main" id="{FCAF8459-EAA6-93DD-B8B0-C56276C25A15}"/>
                </a:ext>
              </a:extLst>
            </p:cNvPr>
            <p:cNvSpPr>
              <a:spLocks noChangeArrowheads="1"/>
            </p:cNvSpPr>
            <p:nvPr/>
          </p:nvSpPr>
          <p:spPr bwMode="auto">
            <a:xfrm>
              <a:off x="7086600" y="36576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67" name="Rectangle 118">
              <a:extLst>
                <a:ext uri="{FF2B5EF4-FFF2-40B4-BE49-F238E27FC236}">
                  <a16:creationId xmlns:a16="http://schemas.microsoft.com/office/drawing/2014/main" id="{C501FCA7-3573-43CE-741F-74AF6CF51D1A}"/>
                </a:ext>
              </a:extLst>
            </p:cNvPr>
            <p:cNvSpPr>
              <a:spLocks noChangeArrowheads="1"/>
            </p:cNvSpPr>
            <p:nvPr/>
          </p:nvSpPr>
          <p:spPr bwMode="auto">
            <a:xfrm>
              <a:off x="7086600" y="34290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68" name="Rectangle 119">
              <a:extLst>
                <a:ext uri="{FF2B5EF4-FFF2-40B4-BE49-F238E27FC236}">
                  <a16:creationId xmlns:a16="http://schemas.microsoft.com/office/drawing/2014/main" id="{1677F9D9-3236-5241-BC40-E42F9E91A792}"/>
                </a:ext>
              </a:extLst>
            </p:cNvPr>
            <p:cNvSpPr>
              <a:spLocks noChangeArrowheads="1"/>
            </p:cNvSpPr>
            <p:nvPr/>
          </p:nvSpPr>
          <p:spPr bwMode="auto">
            <a:xfrm>
              <a:off x="7086600" y="30480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69" name="Rectangle 120">
              <a:extLst>
                <a:ext uri="{FF2B5EF4-FFF2-40B4-BE49-F238E27FC236}">
                  <a16:creationId xmlns:a16="http://schemas.microsoft.com/office/drawing/2014/main" id="{50444562-F31D-608D-EC88-7B8087C41FE0}"/>
                </a:ext>
              </a:extLst>
            </p:cNvPr>
            <p:cNvSpPr>
              <a:spLocks noChangeArrowheads="1"/>
            </p:cNvSpPr>
            <p:nvPr/>
          </p:nvSpPr>
          <p:spPr bwMode="auto">
            <a:xfrm>
              <a:off x="7086600" y="28194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70" name="Rectangle 121">
              <a:extLst>
                <a:ext uri="{FF2B5EF4-FFF2-40B4-BE49-F238E27FC236}">
                  <a16:creationId xmlns:a16="http://schemas.microsoft.com/office/drawing/2014/main" id="{7DC2991E-B234-7110-15E6-8B59C436F7A5}"/>
                </a:ext>
              </a:extLst>
            </p:cNvPr>
            <p:cNvSpPr>
              <a:spLocks noChangeArrowheads="1"/>
            </p:cNvSpPr>
            <p:nvPr/>
          </p:nvSpPr>
          <p:spPr bwMode="auto">
            <a:xfrm>
              <a:off x="7086600" y="25908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71" name="Rectangle 122">
              <a:extLst>
                <a:ext uri="{FF2B5EF4-FFF2-40B4-BE49-F238E27FC236}">
                  <a16:creationId xmlns:a16="http://schemas.microsoft.com/office/drawing/2014/main" id="{F386B9AD-76CE-7C6E-77DF-2BA9E874F9EF}"/>
                </a:ext>
              </a:extLst>
            </p:cNvPr>
            <p:cNvSpPr>
              <a:spLocks noChangeArrowheads="1"/>
            </p:cNvSpPr>
            <p:nvPr/>
          </p:nvSpPr>
          <p:spPr bwMode="auto">
            <a:xfrm>
              <a:off x="7086600" y="49530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72" name="Rectangle 123">
              <a:extLst>
                <a:ext uri="{FF2B5EF4-FFF2-40B4-BE49-F238E27FC236}">
                  <a16:creationId xmlns:a16="http://schemas.microsoft.com/office/drawing/2014/main" id="{1CD09848-A2E2-9CC1-CDE3-D3639CDF6BBC}"/>
                </a:ext>
              </a:extLst>
            </p:cNvPr>
            <p:cNvSpPr>
              <a:spLocks noChangeArrowheads="1"/>
            </p:cNvSpPr>
            <p:nvPr/>
          </p:nvSpPr>
          <p:spPr bwMode="auto">
            <a:xfrm>
              <a:off x="7086600" y="44196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73" name="Rectangle 124">
              <a:extLst>
                <a:ext uri="{FF2B5EF4-FFF2-40B4-BE49-F238E27FC236}">
                  <a16:creationId xmlns:a16="http://schemas.microsoft.com/office/drawing/2014/main" id="{6FFF423F-BB03-018D-6A6B-8BF55777D472}"/>
                </a:ext>
              </a:extLst>
            </p:cNvPr>
            <p:cNvSpPr>
              <a:spLocks noChangeArrowheads="1"/>
            </p:cNvSpPr>
            <p:nvPr/>
          </p:nvSpPr>
          <p:spPr bwMode="auto">
            <a:xfrm>
              <a:off x="7086600" y="47244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sp>
          <p:nvSpPr>
            <p:cNvPr id="78874" name="Rectangle 125">
              <a:extLst>
                <a:ext uri="{FF2B5EF4-FFF2-40B4-BE49-F238E27FC236}">
                  <a16:creationId xmlns:a16="http://schemas.microsoft.com/office/drawing/2014/main" id="{D72B4E32-7ABB-6547-CA59-82FC0748D5B4}"/>
                </a:ext>
              </a:extLst>
            </p:cNvPr>
            <p:cNvSpPr>
              <a:spLocks noChangeArrowheads="1"/>
            </p:cNvSpPr>
            <p:nvPr/>
          </p:nvSpPr>
          <p:spPr bwMode="auto">
            <a:xfrm>
              <a:off x="7086600" y="5257800"/>
              <a:ext cx="76200" cy="762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en-US" altLang="en-US" sz="1800"/>
            </a:p>
          </p:txBody>
        </p:sp>
      </p:grpSp>
      <p:pic>
        <p:nvPicPr>
          <p:cNvPr id="78855" name="Picture 127">
            <a:extLst>
              <a:ext uri="{FF2B5EF4-FFF2-40B4-BE49-F238E27FC236}">
                <a16:creationId xmlns:a16="http://schemas.microsoft.com/office/drawing/2014/main" id="{44324464-CCB1-BDEF-70EC-35752319E3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2743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Box 57">
            <a:extLst>
              <a:ext uri="{FF2B5EF4-FFF2-40B4-BE49-F238E27FC236}">
                <a16:creationId xmlns:a16="http://schemas.microsoft.com/office/drawing/2014/main" id="{7477C46C-D1FA-261E-1FE4-2A3E593F34E3}"/>
              </a:ext>
            </a:extLst>
          </p:cNvPr>
          <p:cNvSpPr txBox="1">
            <a:spLocks noChangeArrowheads="1"/>
          </p:cNvSpPr>
          <p:nvPr/>
        </p:nvSpPr>
        <p:spPr bwMode="auto">
          <a:xfrm>
            <a:off x="8458200" y="2819400"/>
            <a:ext cx="50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200"/>
              <a:t>VDD</a:t>
            </a:r>
          </a:p>
        </p:txBody>
      </p:sp>
      <p:sp>
        <p:nvSpPr>
          <p:cNvPr id="78857" name="TextBox 58">
            <a:extLst>
              <a:ext uri="{FF2B5EF4-FFF2-40B4-BE49-F238E27FC236}">
                <a16:creationId xmlns:a16="http://schemas.microsoft.com/office/drawing/2014/main" id="{4020522A-D04A-41F0-7F24-3A49E533C121}"/>
              </a:ext>
            </a:extLst>
          </p:cNvPr>
          <p:cNvSpPr txBox="1">
            <a:spLocks noChangeArrowheads="1"/>
          </p:cNvSpPr>
          <p:nvPr/>
        </p:nvSpPr>
        <p:spPr bwMode="auto">
          <a:xfrm>
            <a:off x="8458200" y="2971800"/>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200"/>
              <a:t>VSS</a:t>
            </a:r>
          </a:p>
        </p:txBody>
      </p:sp>
      <p:sp>
        <p:nvSpPr>
          <p:cNvPr id="78858" name="TextBox 59">
            <a:extLst>
              <a:ext uri="{FF2B5EF4-FFF2-40B4-BE49-F238E27FC236}">
                <a16:creationId xmlns:a16="http://schemas.microsoft.com/office/drawing/2014/main" id="{02039B93-7DA5-4B45-220C-77D07C1714B6}"/>
              </a:ext>
            </a:extLst>
          </p:cNvPr>
          <p:cNvSpPr txBox="1">
            <a:spLocks noChangeArrowheads="1"/>
          </p:cNvSpPr>
          <p:nvPr/>
        </p:nvSpPr>
        <p:spPr bwMode="auto">
          <a:xfrm>
            <a:off x="7543800" y="61722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800"/>
              <a:t>VSS</a:t>
            </a:r>
          </a:p>
        </p:txBody>
      </p:sp>
      <p:sp>
        <p:nvSpPr>
          <p:cNvPr id="78859" name="TextBox 60">
            <a:extLst>
              <a:ext uri="{FF2B5EF4-FFF2-40B4-BE49-F238E27FC236}">
                <a16:creationId xmlns:a16="http://schemas.microsoft.com/office/drawing/2014/main" id="{F91ACB17-A6F1-3808-48A3-E63D6630DF22}"/>
              </a:ext>
            </a:extLst>
          </p:cNvPr>
          <p:cNvSpPr txBox="1">
            <a:spLocks noChangeArrowheads="1"/>
          </p:cNvSpPr>
          <p:nvPr/>
        </p:nvSpPr>
        <p:spPr bwMode="auto">
          <a:xfrm>
            <a:off x="990600" y="601980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en-US" sz="1800"/>
              <a:t>Tracks</a:t>
            </a:r>
          </a:p>
        </p:txBody>
      </p:sp>
      <p:cxnSp>
        <p:nvCxnSpPr>
          <p:cNvPr id="78860" name="Straight Arrow Connector 62">
            <a:extLst>
              <a:ext uri="{FF2B5EF4-FFF2-40B4-BE49-F238E27FC236}">
                <a16:creationId xmlns:a16="http://schemas.microsoft.com/office/drawing/2014/main" id="{46CECB46-8A7D-9303-083F-975844735B0B}"/>
              </a:ext>
            </a:extLst>
          </p:cNvPr>
          <p:cNvCxnSpPr>
            <a:cxnSpLocks noChangeShapeType="1"/>
          </p:cNvCxnSpPr>
          <p:nvPr/>
        </p:nvCxnSpPr>
        <p:spPr bwMode="auto">
          <a:xfrm rot="10800000">
            <a:off x="1143000" y="5791200"/>
            <a:ext cx="228600" cy="1524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8861" name="Straight Arrow Connector 64">
            <a:extLst>
              <a:ext uri="{FF2B5EF4-FFF2-40B4-BE49-F238E27FC236}">
                <a16:creationId xmlns:a16="http://schemas.microsoft.com/office/drawing/2014/main" id="{B952B82E-64A7-EDCD-0D50-13E34481A46E}"/>
              </a:ext>
            </a:extLst>
          </p:cNvPr>
          <p:cNvCxnSpPr>
            <a:cxnSpLocks noChangeShapeType="1"/>
          </p:cNvCxnSpPr>
          <p:nvPr/>
        </p:nvCxnSpPr>
        <p:spPr bwMode="auto">
          <a:xfrm flipV="1">
            <a:off x="1371600" y="5786438"/>
            <a:ext cx="304800" cy="15716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1">
            <a:extLst>
              <a:ext uri="{FF2B5EF4-FFF2-40B4-BE49-F238E27FC236}">
                <a16:creationId xmlns:a16="http://schemas.microsoft.com/office/drawing/2014/main" id="{0392072E-6898-25E5-4B56-0C5371703F0E}"/>
              </a:ext>
            </a:extLst>
          </p:cNvPr>
          <p:cNvSpPr>
            <a:spLocks noGrp="1" noChangeArrowheads="1"/>
          </p:cNvSpPr>
          <p:nvPr>
            <p:ph type="title" idx="4294967295"/>
          </p:nvPr>
        </p:nvSpPr>
        <p:spPr>
          <a:xfrm>
            <a:off x="-49876" y="110419"/>
            <a:ext cx="9426633" cy="425450"/>
          </a:xfrm>
        </p:spPr>
        <p:txBody>
          <a:bodyPr/>
          <a:lstStyle/>
          <a:p>
            <a:r>
              <a:rPr lang="en-US" altLang="ko-KR" dirty="0">
                <a:solidFill>
                  <a:schemeClr val="tx1"/>
                </a:solidFill>
                <a:latin typeface="+mj-lt"/>
                <a:ea typeface="Gulim" panose="020B0600000101010101" pitchFamily="34" charset="-127"/>
              </a:rPr>
              <a:t>Macro Connection Cases: Side, Top, Rotated…</a:t>
            </a:r>
          </a:p>
        </p:txBody>
      </p:sp>
      <p:sp>
        <p:nvSpPr>
          <p:cNvPr id="80899" name="Rectangle 42">
            <a:extLst>
              <a:ext uri="{FF2B5EF4-FFF2-40B4-BE49-F238E27FC236}">
                <a16:creationId xmlns:a16="http://schemas.microsoft.com/office/drawing/2014/main" id="{A73243A1-1490-2A06-FD36-D25B3E0907E5}"/>
              </a:ext>
            </a:extLst>
          </p:cNvPr>
          <p:cNvSpPr>
            <a:spLocks noGrp="1" noChangeArrowheads="1"/>
          </p:cNvSpPr>
          <p:nvPr>
            <p:ph type="body" sz="half" idx="4294967295"/>
          </p:nvPr>
        </p:nvSpPr>
        <p:spPr>
          <a:xfrm>
            <a:off x="87923" y="681867"/>
            <a:ext cx="4000500" cy="325438"/>
          </a:xfrm>
        </p:spPr>
        <p:txBody>
          <a:bodyPr/>
          <a:lstStyle/>
          <a:p>
            <a:pPr marL="290513" indent="-239713">
              <a:lnSpc>
                <a:spcPct val="100000"/>
              </a:lnSpc>
              <a:spcBef>
                <a:spcPts val="0"/>
              </a:spcBef>
            </a:pPr>
            <a:r>
              <a:rPr lang="en-US" altLang="ko-KR" sz="2000" dirty="0">
                <a:ea typeface="Gulim" panose="020B0600000101010101" pitchFamily="34" charset="-127"/>
              </a:rPr>
              <a:t> Side pin type</a:t>
            </a:r>
          </a:p>
        </p:txBody>
      </p:sp>
      <p:sp>
        <p:nvSpPr>
          <p:cNvPr id="80900" name="Rectangle 43">
            <a:extLst>
              <a:ext uri="{FF2B5EF4-FFF2-40B4-BE49-F238E27FC236}">
                <a16:creationId xmlns:a16="http://schemas.microsoft.com/office/drawing/2014/main" id="{1D7921BF-AFAC-FB48-205F-C2056D05598C}"/>
              </a:ext>
            </a:extLst>
          </p:cNvPr>
          <p:cNvSpPr>
            <a:spLocks noGrp="1" noChangeArrowheads="1"/>
          </p:cNvSpPr>
          <p:nvPr>
            <p:ph type="body" sz="half" idx="4294967295"/>
          </p:nvPr>
        </p:nvSpPr>
        <p:spPr>
          <a:xfrm>
            <a:off x="4314825" y="710045"/>
            <a:ext cx="4248150" cy="325438"/>
          </a:xfrm>
        </p:spPr>
        <p:txBody>
          <a:bodyPr/>
          <a:lstStyle/>
          <a:p>
            <a:pPr marL="290513" indent="-239713">
              <a:lnSpc>
                <a:spcPct val="100000"/>
              </a:lnSpc>
              <a:spcBef>
                <a:spcPts val="0"/>
              </a:spcBef>
            </a:pPr>
            <a:r>
              <a:rPr lang="en-US" altLang="ko-KR" sz="2000" dirty="0">
                <a:ea typeface="Gulim" panose="020B0600000101010101" pitchFamily="34" charset="-127"/>
              </a:rPr>
              <a:t> Top pin type</a:t>
            </a:r>
          </a:p>
        </p:txBody>
      </p:sp>
      <p:sp>
        <p:nvSpPr>
          <p:cNvPr id="80901" name="Rectangle 59">
            <a:extLst>
              <a:ext uri="{FF2B5EF4-FFF2-40B4-BE49-F238E27FC236}">
                <a16:creationId xmlns:a16="http://schemas.microsoft.com/office/drawing/2014/main" id="{8F0D3FCD-2DBB-D718-B81E-3B2E062D3BCD}"/>
              </a:ext>
            </a:extLst>
          </p:cNvPr>
          <p:cNvSpPr>
            <a:spLocks noChangeArrowheads="1"/>
          </p:cNvSpPr>
          <p:nvPr/>
        </p:nvSpPr>
        <p:spPr bwMode="auto">
          <a:xfrm>
            <a:off x="2652713" y="2565400"/>
            <a:ext cx="1008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M4 connector</a:t>
            </a:r>
          </a:p>
        </p:txBody>
      </p:sp>
      <p:sp>
        <p:nvSpPr>
          <p:cNvPr id="80902" name="Rectangle 77">
            <a:extLst>
              <a:ext uri="{FF2B5EF4-FFF2-40B4-BE49-F238E27FC236}">
                <a16:creationId xmlns:a16="http://schemas.microsoft.com/office/drawing/2014/main" id="{590B717C-CE1A-ECE1-00D6-21394FE98D5B}"/>
              </a:ext>
            </a:extLst>
          </p:cNvPr>
          <p:cNvSpPr>
            <a:spLocks noChangeArrowheads="1"/>
          </p:cNvSpPr>
          <p:nvPr/>
        </p:nvSpPr>
        <p:spPr bwMode="auto">
          <a:xfrm>
            <a:off x="2586038" y="4941888"/>
            <a:ext cx="1008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M3 connector</a:t>
            </a:r>
          </a:p>
        </p:txBody>
      </p:sp>
      <p:grpSp>
        <p:nvGrpSpPr>
          <p:cNvPr id="80903" name="Group 151">
            <a:extLst>
              <a:ext uri="{FF2B5EF4-FFF2-40B4-BE49-F238E27FC236}">
                <a16:creationId xmlns:a16="http://schemas.microsoft.com/office/drawing/2014/main" id="{8305497D-15FD-8534-4923-DB9BDD90623E}"/>
              </a:ext>
            </a:extLst>
          </p:cNvPr>
          <p:cNvGrpSpPr>
            <a:grpSpLocks/>
          </p:cNvGrpSpPr>
          <p:nvPr/>
        </p:nvGrpSpPr>
        <p:grpSpPr bwMode="auto">
          <a:xfrm>
            <a:off x="304800" y="1219200"/>
            <a:ext cx="3317875" cy="4751388"/>
            <a:chOff x="60325" y="1557338"/>
            <a:chExt cx="3317875" cy="4751387"/>
          </a:xfrm>
        </p:grpSpPr>
        <p:sp>
          <p:nvSpPr>
            <p:cNvPr id="80998" name="Rectangle 22">
              <a:extLst>
                <a:ext uri="{FF2B5EF4-FFF2-40B4-BE49-F238E27FC236}">
                  <a16:creationId xmlns:a16="http://schemas.microsoft.com/office/drawing/2014/main" id="{E033177D-4EEF-CF4F-FD7D-B7CBA05D4563}"/>
                </a:ext>
              </a:extLst>
            </p:cNvPr>
            <p:cNvSpPr>
              <a:spLocks noChangeArrowheads="1"/>
            </p:cNvSpPr>
            <p:nvPr/>
          </p:nvSpPr>
          <p:spPr bwMode="auto">
            <a:xfrm>
              <a:off x="60325" y="1989138"/>
              <a:ext cx="2524125" cy="7143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99" name="Rectangle 23">
              <a:extLst>
                <a:ext uri="{FF2B5EF4-FFF2-40B4-BE49-F238E27FC236}">
                  <a16:creationId xmlns:a16="http://schemas.microsoft.com/office/drawing/2014/main" id="{85B7D277-F04E-80B4-5668-D1A8548C96B8}"/>
                </a:ext>
              </a:extLst>
            </p:cNvPr>
            <p:cNvSpPr>
              <a:spLocks noChangeArrowheads="1"/>
            </p:cNvSpPr>
            <p:nvPr/>
          </p:nvSpPr>
          <p:spPr bwMode="auto">
            <a:xfrm rot="10800000">
              <a:off x="392113" y="2417763"/>
              <a:ext cx="1757362" cy="936625"/>
            </a:xfrm>
            <a:prstGeom prst="rect">
              <a:avLst/>
            </a:prstGeom>
            <a:solidFill>
              <a:schemeClr val="accent1"/>
            </a:solidFill>
            <a:ln w="38100">
              <a:solidFill>
                <a:schemeClr val="tx1"/>
              </a:solidFill>
              <a:miter lim="800000"/>
              <a:headEnd/>
              <a:tailEnd/>
            </a:ln>
          </p:spPr>
          <p:txBody>
            <a:bodyPr rot="10800000"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0" name="Rectangle 24">
              <a:extLst>
                <a:ext uri="{FF2B5EF4-FFF2-40B4-BE49-F238E27FC236}">
                  <a16:creationId xmlns:a16="http://schemas.microsoft.com/office/drawing/2014/main" id="{06F47ED4-5A5D-8053-1360-D854BB45F390}"/>
                </a:ext>
              </a:extLst>
            </p:cNvPr>
            <p:cNvSpPr>
              <a:spLocks noChangeArrowheads="1"/>
            </p:cNvSpPr>
            <p:nvPr/>
          </p:nvSpPr>
          <p:spPr bwMode="auto">
            <a:xfrm rot="10800000">
              <a:off x="1989138" y="3281363"/>
              <a:ext cx="133350" cy="71437"/>
            </a:xfrm>
            <a:prstGeom prst="rect">
              <a:avLst/>
            </a:prstGeom>
            <a:solidFill>
              <a:srgbClr val="3366FF"/>
            </a:solidFill>
            <a:ln w="9525">
              <a:solidFill>
                <a:schemeClr val="tx1"/>
              </a:solidFill>
              <a:miter lim="800000"/>
              <a:headEnd/>
              <a:tailEnd/>
            </a:ln>
          </p:spPr>
          <p:txBody>
            <a:bodyPr rot="10800000"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1" name="Rectangle 25">
              <a:extLst>
                <a:ext uri="{FF2B5EF4-FFF2-40B4-BE49-F238E27FC236}">
                  <a16:creationId xmlns:a16="http://schemas.microsoft.com/office/drawing/2014/main" id="{253D934D-C60F-F9AA-79C7-75F0BB67DBCA}"/>
                </a:ext>
              </a:extLst>
            </p:cNvPr>
            <p:cNvSpPr>
              <a:spLocks noChangeArrowheads="1"/>
            </p:cNvSpPr>
            <p:nvPr/>
          </p:nvSpPr>
          <p:spPr bwMode="auto">
            <a:xfrm rot="10800000">
              <a:off x="1789113" y="3281363"/>
              <a:ext cx="133350" cy="71437"/>
            </a:xfrm>
            <a:prstGeom prst="rect">
              <a:avLst/>
            </a:prstGeom>
            <a:solidFill>
              <a:srgbClr val="3366FF"/>
            </a:solidFill>
            <a:ln w="9525">
              <a:solidFill>
                <a:schemeClr val="tx1"/>
              </a:solidFill>
              <a:miter lim="800000"/>
              <a:headEnd/>
              <a:tailEnd/>
            </a:ln>
          </p:spPr>
          <p:txBody>
            <a:bodyPr rot="10800000"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2" name="Rectangle 26">
              <a:extLst>
                <a:ext uri="{FF2B5EF4-FFF2-40B4-BE49-F238E27FC236}">
                  <a16:creationId xmlns:a16="http://schemas.microsoft.com/office/drawing/2014/main" id="{96302F21-6FF5-04F6-EF3F-75C5CB2C9815}"/>
                </a:ext>
              </a:extLst>
            </p:cNvPr>
            <p:cNvSpPr>
              <a:spLocks noChangeArrowheads="1"/>
            </p:cNvSpPr>
            <p:nvPr/>
          </p:nvSpPr>
          <p:spPr bwMode="auto">
            <a:xfrm rot="10800000">
              <a:off x="657225" y="3281363"/>
              <a:ext cx="133350" cy="71437"/>
            </a:xfrm>
            <a:prstGeom prst="rect">
              <a:avLst/>
            </a:prstGeom>
            <a:solidFill>
              <a:srgbClr val="3366FF"/>
            </a:solidFill>
            <a:ln w="9525">
              <a:solidFill>
                <a:schemeClr val="tx1"/>
              </a:solidFill>
              <a:miter lim="800000"/>
              <a:headEnd/>
              <a:tailEnd/>
            </a:ln>
          </p:spPr>
          <p:txBody>
            <a:bodyPr rot="10800000"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3" name="Rectangle 27">
              <a:extLst>
                <a:ext uri="{FF2B5EF4-FFF2-40B4-BE49-F238E27FC236}">
                  <a16:creationId xmlns:a16="http://schemas.microsoft.com/office/drawing/2014/main" id="{3348C5C7-408F-34AB-1E0E-73EBDF1B236C}"/>
                </a:ext>
              </a:extLst>
            </p:cNvPr>
            <p:cNvSpPr>
              <a:spLocks noChangeArrowheads="1"/>
            </p:cNvSpPr>
            <p:nvPr/>
          </p:nvSpPr>
          <p:spPr bwMode="auto">
            <a:xfrm rot="10800000">
              <a:off x="458788" y="3281363"/>
              <a:ext cx="133350" cy="71437"/>
            </a:xfrm>
            <a:prstGeom prst="rect">
              <a:avLst/>
            </a:prstGeom>
            <a:solidFill>
              <a:srgbClr val="3366FF"/>
            </a:solidFill>
            <a:ln w="9525">
              <a:solidFill>
                <a:schemeClr val="tx1"/>
              </a:solidFill>
              <a:miter lim="800000"/>
              <a:headEnd/>
              <a:tailEnd/>
            </a:ln>
          </p:spPr>
          <p:txBody>
            <a:bodyPr rot="10800000"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4" name="Rectangle 28">
              <a:extLst>
                <a:ext uri="{FF2B5EF4-FFF2-40B4-BE49-F238E27FC236}">
                  <a16:creationId xmlns:a16="http://schemas.microsoft.com/office/drawing/2014/main" id="{20248411-795C-CA23-1399-A88DA4768630}"/>
                </a:ext>
              </a:extLst>
            </p:cNvPr>
            <p:cNvSpPr>
              <a:spLocks noChangeArrowheads="1"/>
            </p:cNvSpPr>
            <p:nvPr/>
          </p:nvSpPr>
          <p:spPr bwMode="auto">
            <a:xfrm rot="10800000">
              <a:off x="1989138" y="2417763"/>
              <a:ext cx="133350" cy="71437"/>
            </a:xfrm>
            <a:prstGeom prst="rect">
              <a:avLst/>
            </a:prstGeom>
            <a:solidFill>
              <a:srgbClr val="3366FF"/>
            </a:solidFill>
            <a:ln w="9525">
              <a:solidFill>
                <a:schemeClr val="tx1"/>
              </a:solidFill>
              <a:miter lim="800000"/>
              <a:headEnd/>
              <a:tailEnd/>
            </a:ln>
          </p:spPr>
          <p:txBody>
            <a:bodyPr rot="10800000"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5" name="Rectangle 29">
              <a:extLst>
                <a:ext uri="{FF2B5EF4-FFF2-40B4-BE49-F238E27FC236}">
                  <a16:creationId xmlns:a16="http://schemas.microsoft.com/office/drawing/2014/main" id="{52936274-B240-C52A-825C-6108FF6E95A1}"/>
                </a:ext>
              </a:extLst>
            </p:cNvPr>
            <p:cNvSpPr>
              <a:spLocks noChangeArrowheads="1"/>
            </p:cNvSpPr>
            <p:nvPr/>
          </p:nvSpPr>
          <p:spPr bwMode="auto">
            <a:xfrm rot="10800000">
              <a:off x="1789113" y="2417763"/>
              <a:ext cx="133350" cy="71437"/>
            </a:xfrm>
            <a:prstGeom prst="rect">
              <a:avLst/>
            </a:prstGeom>
            <a:solidFill>
              <a:srgbClr val="3366FF"/>
            </a:solidFill>
            <a:ln w="9525">
              <a:solidFill>
                <a:schemeClr val="tx1"/>
              </a:solidFill>
              <a:miter lim="800000"/>
              <a:headEnd/>
              <a:tailEnd/>
            </a:ln>
          </p:spPr>
          <p:txBody>
            <a:bodyPr rot="10800000"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6" name="Rectangle 30">
              <a:extLst>
                <a:ext uri="{FF2B5EF4-FFF2-40B4-BE49-F238E27FC236}">
                  <a16:creationId xmlns:a16="http://schemas.microsoft.com/office/drawing/2014/main" id="{FBF67DC0-D1E1-C328-60BF-B320FA77E8C0}"/>
                </a:ext>
              </a:extLst>
            </p:cNvPr>
            <p:cNvSpPr>
              <a:spLocks noChangeArrowheads="1"/>
            </p:cNvSpPr>
            <p:nvPr/>
          </p:nvSpPr>
          <p:spPr bwMode="auto">
            <a:xfrm rot="10800000">
              <a:off x="657225" y="2416175"/>
              <a:ext cx="133350" cy="71438"/>
            </a:xfrm>
            <a:prstGeom prst="rect">
              <a:avLst/>
            </a:prstGeom>
            <a:solidFill>
              <a:srgbClr val="3366FF"/>
            </a:solidFill>
            <a:ln w="9525">
              <a:solidFill>
                <a:schemeClr val="tx1"/>
              </a:solidFill>
              <a:miter lim="800000"/>
              <a:headEnd/>
              <a:tailEnd/>
            </a:ln>
          </p:spPr>
          <p:txBody>
            <a:bodyPr rot="10800000"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7" name="Rectangle 31">
              <a:extLst>
                <a:ext uri="{FF2B5EF4-FFF2-40B4-BE49-F238E27FC236}">
                  <a16:creationId xmlns:a16="http://schemas.microsoft.com/office/drawing/2014/main" id="{D447DFFC-2F6F-34AB-86C8-827BEA88B369}"/>
                </a:ext>
              </a:extLst>
            </p:cNvPr>
            <p:cNvSpPr>
              <a:spLocks noChangeArrowheads="1"/>
            </p:cNvSpPr>
            <p:nvPr/>
          </p:nvSpPr>
          <p:spPr bwMode="auto">
            <a:xfrm rot="10800000">
              <a:off x="458788" y="2416175"/>
              <a:ext cx="133350" cy="71438"/>
            </a:xfrm>
            <a:prstGeom prst="rect">
              <a:avLst/>
            </a:prstGeom>
            <a:solidFill>
              <a:srgbClr val="3366FF"/>
            </a:solidFill>
            <a:ln w="9525">
              <a:solidFill>
                <a:schemeClr val="tx1"/>
              </a:solidFill>
              <a:miter lim="800000"/>
              <a:headEnd/>
              <a:tailEnd/>
            </a:ln>
          </p:spPr>
          <p:txBody>
            <a:bodyPr rot="10800000"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8" name="Rectangle 32">
              <a:extLst>
                <a:ext uri="{FF2B5EF4-FFF2-40B4-BE49-F238E27FC236}">
                  <a16:creationId xmlns:a16="http://schemas.microsoft.com/office/drawing/2014/main" id="{3F3396FC-4353-51B3-5C5A-E9CC9A0CCAB1}"/>
                </a:ext>
              </a:extLst>
            </p:cNvPr>
            <p:cNvSpPr>
              <a:spLocks noChangeArrowheads="1"/>
            </p:cNvSpPr>
            <p:nvPr/>
          </p:nvSpPr>
          <p:spPr bwMode="auto">
            <a:xfrm rot="-5400000">
              <a:off x="339725" y="4595813"/>
              <a:ext cx="1903413" cy="865187"/>
            </a:xfrm>
            <a:prstGeom prst="rect">
              <a:avLst/>
            </a:prstGeom>
            <a:solidFill>
              <a:schemeClr val="accent1"/>
            </a:solidFill>
            <a:ln w="38100">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09" name="Rectangle 33">
              <a:extLst>
                <a:ext uri="{FF2B5EF4-FFF2-40B4-BE49-F238E27FC236}">
                  <a16:creationId xmlns:a16="http://schemas.microsoft.com/office/drawing/2014/main" id="{8D84BF13-2C45-3586-8A86-9721F8E59697}"/>
                </a:ext>
              </a:extLst>
            </p:cNvPr>
            <p:cNvSpPr>
              <a:spLocks noChangeArrowheads="1"/>
            </p:cNvSpPr>
            <p:nvPr/>
          </p:nvSpPr>
          <p:spPr bwMode="auto">
            <a:xfrm rot="-5400000">
              <a:off x="819151" y="5845175"/>
              <a:ext cx="144462" cy="65087"/>
            </a:xfrm>
            <a:prstGeom prst="rect">
              <a:avLst/>
            </a:prstGeom>
            <a:solidFill>
              <a:srgbClr val="3366FF"/>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0" name="Rectangle 34">
              <a:extLst>
                <a:ext uri="{FF2B5EF4-FFF2-40B4-BE49-F238E27FC236}">
                  <a16:creationId xmlns:a16="http://schemas.microsoft.com/office/drawing/2014/main" id="{428F2724-DE63-A30A-F8A5-ED6C39F619F7}"/>
                </a:ext>
              </a:extLst>
            </p:cNvPr>
            <p:cNvSpPr>
              <a:spLocks noChangeArrowheads="1"/>
            </p:cNvSpPr>
            <p:nvPr/>
          </p:nvSpPr>
          <p:spPr bwMode="auto">
            <a:xfrm rot="-5400000">
              <a:off x="819151" y="5629275"/>
              <a:ext cx="144462" cy="65087"/>
            </a:xfrm>
            <a:prstGeom prst="rect">
              <a:avLst/>
            </a:prstGeom>
            <a:solidFill>
              <a:srgbClr val="3366FF"/>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1" name="Rectangle 35">
              <a:extLst>
                <a:ext uri="{FF2B5EF4-FFF2-40B4-BE49-F238E27FC236}">
                  <a16:creationId xmlns:a16="http://schemas.microsoft.com/office/drawing/2014/main" id="{604A35F3-5F4A-48EF-DB94-1C62806EBF03}"/>
                </a:ext>
              </a:extLst>
            </p:cNvPr>
            <p:cNvSpPr>
              <a:spLocks noChangeArrowheads="1"/>
            </p:cNvSpPr>
            <p:nvPr/>
          </p:nvSpPr>
          <p:spPr bwMode="auto">
            <a:xfrm rot="-5400000">
              <a:off x="819151" y="4403725"/>
              <a:ext cx="144462" cy="65087"/>
            </a:xfrm>
            <a:prstGeom prst="rect">
              <a:avLst/>
            </a:prstGeom>
            <a:solidFill>
              <a:srgbClr val="3366FF"/>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2" name="Rectangle 36">
              <a:extLst>
                <a:ext uri="{FF2B5EF4-FFF2-40B4-BE49-F238E27FC236}">
                  <a16:creationId xmlns:a16="http://schemas.microsoft.com/office/drawing/2014/main" id="{E2093670-1ED5-8D2C-0757-D462762A9792}"/>
                </a:ext>
              </a:extLst>
            </p:cNvPr>
            <p:cNvSpPr>
              <a:spLocks noChangeArrowheads="1"/>
            </p:cNvSpPr>
            <p:nvPr/>
          </p:nvSpPr>
          <p:spPr bwMode="auto">
            <a:xfrm rot="-5400000">
              <a:off x="819151" y="4187825"/>
              <a:ext cx="144462" cy="65087"/>
            </a:xfrm>
            <a:prstGeom prst="rect">
              <a:avLst/>
            </a:prstGeom>
            <a:solidFill>
              <a:srgbClr val="3366FF"/>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3" name="Rectangle 37">
              <a:extLst>
                <a:ext uri="{FF2B5EF4-FFF2-40B4-BE49-F238E27FC236}">
                  <a16:creationId xmlns:a16="http://schemas.microsoft.com/office/drawing/2014/main" id="{85D75603-FAFC-35D4-C95F-243216B54727}"/>
                </a:ext>
              </a:extLst>
            </p:cNvPr>
            <p:cNvSpPr>
              <a:spLocks noChangeArrowheads="1"/>
            </p:cNvSpPr>
            <p:nvPr/>
          </p:nvSpPr>
          <p:spPr bwMode="auto">
            <a:xfrm rot="-5400000">
              <a:off x="1616870" y="5844381"/>
              <a:ext cx="144462" cy="66675"/>
            </a:xfrm>
            <a:prstGeom prst="rect">
              <a:avLst/>
            </a:prstGeom>
            <a:solidFill>
              <a:srgbClr val="3366FF"/>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4" name="Rectangle 38">
              <a:extLst>
                <a:ext uri="{FF2B5EF4-FFF2-40B4-BE49-F238E27FC236}">
                  <a16:creationId xmlns:a16="http://schemas.microsoft.com/office/drawing/2014/main" id="{82D8140D-A8B3-7862-E81B-60E8FCB54989}"/>
                </a:ext>
              </a:extLst>
            </p:cNvPr>
            <p:cNvSpPr>
              <a:spLocks noChangeArrowheads="1"/>
            </p:cNvSpPr>
            <p:nvPr/>
          </p:nvSpPr>
          <p:spPr bwMode="auto">
            <a:xfrm rot="-5400000">
              <a:off x="1616870" y="5628481"/>
              <a:ext cx="144462" cy="66675"/>
            </a:xfrm>
            <a:prstGeom prst="rect">
              <a:avLst/>
            </a:prstGeom>
            <a:solidFill>
              <a:srgbClr val="3366FF"/>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5" name="Rectangle 39">
              <a:extLst>
                <a:ext uri="{FF2B5EF4-FFF2-40B4-BE49-F238E27FC236}">
                  <a16:creationId xmlns:a16="http://schemas.microsoft.com/office/drawing/2014/main" id="{6F86ADE4-8DA0-EF60-A547-9B89363B6931}"/>
                </a:ext>
              </a:extLst>
            </p:cNvPr>
            <p:cNvSpPr>
              <a:spLocks noChangeArrowheads="1"/>
            </p:cNvSpPr>
            <p:nvPr/>
          </p:nvSpPr>
          <p:spPr bwMode="auto">
            <a:xfrm rot="-5400000">
              <a:off x="1616870" y="4402931"/>
              <a:ext cx="144462" cy="66675"/>
            </a:xfrm>
            <a:prstGeom prst="rect">
              <a:avLst/>
            </a:prstGeom>
            <a:solidFill>
              <a:srgbClr val="3366FF"/>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6" name="Rectangle 40">
              <a:extLst>
                <a:ext uri="{FF2B5EF4-FFF2-40B4-BE49-F238E27FC236}">
                  <a16:creationId xmlns:a16="http://schemas.microsoft.com/office/drawing/2014/main" id="{3EAF4D70-42EC-92F9-D9B2-17503A52AC49}"/>
                </a:ext>
              </a:extLst>
            </p:cNvPr>
            <p:cNvSpPr>
              <a:spLocks noChangeArrowheads="1"/>
            </p:cNvSpPr>
            <p:nvPr/>
          </p:nvSpPr>
          <p:spPr bwMode="auto">
            <a:xfrm rot="-5400000">
              <a:off x="1616870" y="4187031"/>
              <a:ext cx="144462" cy="66675"/>
            </a:xfrm>
            <a:prstGeom prst="rect">
              <a:avLst/>
            </a:prstGeom>
            <a:solidFill>
              <a:srgbClr val="3366FF"/>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7" name="Rectangle 44">
              <a:extLst>
                <a:ext uri="{FF2B5EF4-FFF2-40B4-BE49-F238E27FC236}">
                  <a16:creationId xmlns:a16="http://schemas.microsoft.com/office/drawing/2014/main" id="{56CF87EE-43BB-CA57-E417-5EBAFA03EB8F}"/>
                </a:ext>
              </a:extLst>
            </p:cNvPr>
            <p:cNvSpPr>
              <a:spLocks noChangeArrowheads="1"/>
            </p:cNvSpPr>
            <p:nvPr/>
          </p:nvSpPr>
          <p:spPr bwMode="auto">
            <a:xfrm>
              <a:off x="60325" y="3625850"/>
              <a:ext cx="2524125" cy="714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8" name="Rectangle 45">
              <a:extLst>
                <a:ext uri="{FF2B5EF4-FFF2-40B4-BE49-F238E27FC236}">
                  <a16:creationId xmlns:a16="http://schemas.microsoft.com/office/drawing/2014/main" id="{199069B5-DA62-E989-8E5F-F015C476803C}"/>
                </a:ext>
              </a:extLst>
            </p:cNvPr>
            <p:cNvSpPr>
              <a:spLocks noChangeArrowheads="1"/>
            </p:cNvSpPr>
            <p:nvPr/>
          </p:nvSpPr>
          <p:spPr bwMode="auto">
            <a:xfrm>
              <a:off x="60325" y="3717925"/>
              <a:ext cx="2524125" cy="714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19" name="Rectangle 46">
              <a:extLst>
                <a:ext uri="{FF2B5EF4-FFF2-40B4-BE49-F238E27FC236}">
                  <a16:creationId xmlns:a16="http://schemas.microsoft.com/office/drawing/2014/main" id="{A25ECD2B-A3BC-D925-220A-0F8B3BDD0BCF}"/>
                </a:ext>
              </a:extLst>
            </p:cNvPr>
            <p:cNvSpPr>
              <a:spLocks noChangeArrowheads="1"/>
            </p:cNvSpPr>
            <p:nvPr/>
          </p:nvSpPr>
          <p:spPr bwMode="auto">
            <a:xfrm>
              <a:off x="60325" y="2089150"/>
              <a:ext cx="2524125" cy="714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20" name="Rectangle 47">
              <a:extLst>
                <a:ext uri="{FF2B5EF4-FFF2-40B4-BE49-F238E27FC236}">
                  <a16:creationId xmlns:a16="http://schemas.microsoft.com/office/drawing/2014/main" id="{6E58EA13-6100-E033-B871-C4292D424F15}"/>
                </a:ext>
              </a:extLst>
            </p:cNvPr>
            <p:cNvSpPr>
              <a:spLocks noChangeArrowheads="1"/>
            </p:cNvSpPr>
            <p:nvPr/>
          </p:nvSpPr>
          <p:spPr bwMode="auto">
            <a:xfrm>
              <a:off x="60325" y="2825750"/>
              <a:ext cx="2524125" cy="714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21" name="Rectangle 48">
              <a:extLst>
                <a:ext uri="{FF2B5EF4-FFF2-40B4-BE49-F238E27FC236}">
                  <a16:creationId xmlns:a16="http://schemas.microsoft.com/office/drawing/2014/main" id="{2B384B85-2843-A9F0-C684-C85BD94D1611}"/>
                </a:ext>
              </a:extLst>
            </p:cNvPr>
            <p:cNvSpPr>
              <a:spLocks noChangeArrowheads="1"/>
            </p:cNvSpPr>
            <p:nvPr/>
          </p:nvSpPr>
          <p:spPr bwMode="auto">
            <a:xfrm>
              <a:off x="60325" y="2925763"/>
              <a:ext cx="2524125" cy="7143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22" name="Line 49">
              <a:extLst>
                <a:ext uri="{FF2B5EF4-FFF2-40B4-BE49-F238E27FC236}">
                  <a16:creationId xmlns:a16="http://schemas.microsoft.com/office/drawing/2014/main" id="{5B41F0BB-7596-0EED-E49D-ADE387765975}"/>
                </a:ext>
              </a:extLst>
            </p:cNvPr>
            <p:cNvSpPr>
              <a:spLocks noChangeShapeType="1"/>
            </p:cNvSpPr>
            <p:nvPr/>
          </p:nvSpPr>
          <p:spPr bwMode="auto">
            <a:xfrm flipH="1" flipV="1">
              <a:off x="2586038" y="2133600"/>
              <a:ext cx="331787"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023" name="Rectangle 50">
              <a:extLst>
                <a:ext uri="{FF2B5EF4-FFF2-40B4-BE49-F238E27FC236}">
                  <a16:creationId xmlns:a16="http://schemas.microsoft.com/office/drawing/2014/main" id="{6FB6D903-AD79-0481-464C-963D588DE898}"/>
                </a:ext>
              </a:extLst>
            </p:cNvPr>
            <p:cNvSpPr>
              <a:spLocks noChangeArrowheads="1"/>
            </p:cNvSpPr>
            <p:nvPr/>
          </p:nvSpPr>
          <p:spPr bwMode="auto">
            <a:xfrm>
              <a:off x="2652713" y="2205038"/>
              <a:ext cx="725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M5 mesh</a:t>
              </a:r>
            </a:p>
          </p:txBody>
        </p:sp>
        <p:sp>
          <p:nvSpPr>
            <p:cNvPr id="81024" name="Rectangle 51">
              <a:extLst>
                <a:ext uri="{FF2B5EF4-FFF2-40B4-BE49-F238E27FC236}">
                  <a16:creationId xmlns:a16="http://schemas.microsoft.com/office/drawing/2014/main" id="{244B2D5D-9C48-9744-9A38-0ED48BA22E47}"/>
                </a:ext>
              </a:extLst>
            </p:cNvPr>
            <p:cNvSpPr>
              <a:spLocks noChangeArrowheads="1"/>
            </p:cNvSpPr>
            <p:nvPr/>
          </p:nvSpPr>
          <p:spPr bwMode="auto">
            <a:xfrm>
              <a:off x="458788" y="1989138"/>
              <a:ext cx="133350" cy="431800"/>
            </a:xfrm>
            <a:prstGeom prst="rect">
              <a:avLst/>
            </a:prstGeom>
            <a:solidFill>
              <a:srgbClr val="FF7C8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25" name="Rectangle 52">
              <a:extLst>
                <a:ext uri="{FF2B5EF4-FFF2-40B4-BE49-F238E27FC236}">
                  <a16:creationId xmlns:a16="http://schemas.microsoft.com/office/drawing/2014/main" id="{3FFF214F-C58C-7B8A-87B4-0833E14B62D9}"/>
                </a:ext>
              </a:extLst>
            </p:cNvPr>
            <p:cNvSpPr>
              <a:spLocks noChangeArrowheads="1"/>
            </p:cNvSpPr>
            <p:nvPr/>
          </p:nvSpPr>
          <p:spPr bwMode="auto">
            <a:xfrm>
              <a:off x="657225" y="2060575"/>
              <a:ext cx="133350" cy="360363"/>
            </a:xfrm>
            <a:prstGeom prst="rect">
              <a:avLst/>
            </a:prstGeom>
            <a:solidFill>
              <a:srgbClr val="FF7C8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26" name="Rectangle 53">
              <a:extLst>
                <a:ext uri="{FF2B5EF4-FFF2-40B4-BE49-F238E27FC236}">
                  <a16:creationId xmlns:a16="http://schemas.microsoft.com/office/drawing/2014/main" id="{D6D9AE5F-7938-2D31-71E2-A4171970CCA4}"/>
                </a:ext>
              </a:extLst>
            </p:cNvPr>
            <p:cNvSpPr>
              <a:spLocks noChangeArrowheads="1"/>
            </p:cNvSpPr>
            <p:nvPr/>
          </p:nvSpPr>
          <p:spPr bwMode="auto">
            <a:xfrm>
              <a:off x="1787525" y="1989138"/>
              <a:ext cx="133350" cy="431800"/>
            </a:xfrm>
            <a:prstGeom prst="rect">
              <a:avLst/>
            </a:prstGeom>
            <a:solidFill>
              <a:srgbClr val="FF7C8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27" name="Rectangle 54">
              <a:extLst>
                <a:ext uri="{FF2B5EF4-FFF2-40B4-BE49-F238E27FC236}">
                  <a16:creationId xmlns:a16="http://schemas.microsoft.com/office/drawing/2014/main" id="{0826F8E5-9939-282E-B9BE-DABC29199055}"/>
                </a:ext>
              </a:extLst>
            </p:cNvPr>
            <p:cNvSpPr>
              <a:spLocks noChangeArrowheads="1"/>
            </p:cNvSpPr>
            <p:nvPr/>
          </p:nvSpPr>
          <p:spPr bwMode="auto">
            <a:xfrm>
              <a:off x="1987550" y="2060575"/>
              <a:ext cx="133350" cy="360363"/>
            </a:xfrm>
            <a:prstGeom prst="rect">
              <a:avLst/>
            </a:prstGeom>
            <a:solidFill>
              <a:srgbClr val="FF7C8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28" name="Rectangle 55">
              <a:extLst>
                <a:ext uri="{FF2B5EF4-FFF2-40B4-BE49-F238E27FC236}">
                  <a16:creationId xmlns:a16="http://schemas.microsoft.com/office/drawing/2014/main" id="{FAE86DD9-2209-F385-C46B-825287865F81}"/>
                </a:ext>
              </a:extLst>
            </p:cNvPr>
            <p:cNvSpPr>
              <a:spLocks noChangeArrowheads="1"/>
            </p:cNvSpPr>
            <p:nvPr/>
          </p:nvSpPr>
          <p:spPr bwMode="auto">
            <a:xfrm>
              <a:off x="458788" y="3357563"/>
              <a:ext cx="133350" cy="431800"/>
            </a:xfrm>
            <a:prstGeom prst="rect">
              <a:avLst/>
            </a:prstGeom>
            <a:solidFill>
              <a:srgbClr val="FF7C8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29" name="Rectangle 56">
              <a:extLst>
                <a:ext uri="{FF2B5EF4-FFF2-40B4-BE49-F238E27FC236}">
                  <a16:creationId xmlns:a16="http://schemas.microsoft.com/office/drawing/2014/main" id="{E99DC5DD-7A15-D768-6374-2BBDDE84465C}"/>
                </a:ext>
              </a:extLst>
            </p:cNvPr>
            <p:cNvSpPr>
              <a:spLocks noChangeArrowheads="1"/>
            </p:cNvSpPr>
            <p:nvPr/>
          </p:nvSpPr>
          <p:spPr bwMode="auto">
            <a:xfrm>
              <a:off x="657225" y="3357563"/>
              <a:ext cx="133350" cy="360362"/>
            </a:xfrm>
            <a:prstGeom prst="rect">
              <a:avLst/>
            </a:prstGeom>
            <a:solidFill>
              <a:srgbClr val="FF7C8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30" name="Rectangle 57">
              <a:extLst>
                <a:ext uri="{FF2B5EF4-FFF2-40B4-BE49-F238E27FC236}">
                  <a16:creationId xmlns:a16="http://schemas.microsoft.com/office/drawing/2014/main" id="{BE3A530A-3FB4-61BD-7F0D-3C005762128B}"/>
                </a:ext>
              </a:extLst>
            </p:cNvPr>
            <p:cNvSpPr>
              <a:spLocks noChangeArrowheads="1"/>
            </p:cNvSpPr>
            <p:nvPr/>
          </p:nvSpPr>
          <p:spPr bwMode="auto">
            <a:xfrm>
              <a:off x="1787525" y="3357563"/>
              <a:ext cx="133350" cy="431800"/>
            </a:xfrm>
            <a:prstGeom prst="rect">
              <a:avLst/>
            </a:prstGeom>
            <a:solidFill>
              <a:srgbClr val="FF7C8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31" name="Rectangle 58">
              <a:extLst>
                <a:ext uri="{FF2B5EF4-FFF2-40B4-BE49-F238E27FC236}">
                  <a16:creationId xmlns:a16="http://schemas.microsoft.com/office/drawing/2014/main" id="{CC6708B0-4C8F-E5E6-99DB-9E7697A7B297}"/>
                </a:ext>
              </a:extLst>
            </p:cNvPr>
            <p:cNvSpPr>
              <a:spLocks noChangeArrowheads="1"/>
            </p:cNvSpPr>
            <p:nvPr/>
          </p:nvSpPr>
          <p:spPr bwMode="auto">
            <a:xfrm>
              <a:off x="1987550" y="3357563"/>
              <a:ext cx="133350" cy="360362"/>
            </a:xfrm>
            <a:prstGeom prst="rect">
              <a:avLst/>
            </a:prstGeom>
            <a:solidFill>
              <a:srgbClr val="FF7C80">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32" name="Line 60">
              <a:extLst>
                <a:ext uri="{FF2B5EF4-FFF2-40B4-BE49-F238E27FC236}">
                  <a16:creationId xmlns:a16="http://schemas.microsoft.com/office/drawing/2014/main" id="{C9195517-3DF4-CB72-89C0-FAD49B4D83F5}"/>
                </a:ext>
              </a:extLst>
            </p:cNvPr>
            <p:cNvSpPr>
              <a:spLocks noChangeShapeType="1"/>
            </p:cNvSpPr>
            <p:nvPr/>
          </p:nvSpPr>
          <p:spPr bwMode="auto">
            <a:xfrm flipH="1" flipV="1">
              <a:off x="2054225" y="2276475"/>
              <a:ext cx="663575"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033" name="Rectangle 61">
              <a:extLst>
                <a:ext uri="{FF2B5EF4-FFF2-40B4-BE49-F238E27FC236}">
                  <a16:creationId xmlns:a16="http://schemas.microsoft.com/office/drawing/2014/main" id="{2414CB3A-3D28-EB5D-9E7F-AC1700F006AF}"/>
                </a:ext>
              </a:extLst>
            </p:cNvPr>
            <p:cNvSpPr>
              <a:spLocks noChangeArrowheads="1"/>
            </p:cNvSpPr>
            <p:nvPr/>
          </p:nvSpPr>
          <p:spPr bwMode="auto">
            <a:xfrm>
              <a:off x="100013" y="1557338"/>
              <a:ext cx="131762" cy="475138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34" name="Rectangle 62">
              <a:extLst>
                <a:ext uri="{FF2B5EF4-FFF2-40B4-BE49-F238E27FC236}">
                  <a16:creationId xmlns:a16="http://schemas.microsoft.com/office/drawing/2014/main" id="{9642DD21-CDD9-072D-9208-599858101D0D}"/>
                </a:ext>
              </a:extLst>
            </p:cNvPr>
            <p:cNvSpPr>
              <a:spLocks noChangeArrowheads="1"/>
            </p:cNvSpPr>
            <p:nvPr/>
          </p:nvSpPr>
          <p:spPr bwMode="auto">
            <a:xfrm>
              <a:off x="258763" y="1557338"/>
              <a:ext cx="131762" cy="475138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35" name="Rectangle 63">
              <a:extLst>
                <a:ext uri="{FF2B5EF4-FFF2-40B4-BE49-F238E27FC236}">
                  <a16:creationId xmlns:a16="http://schemas.microsoft.com/office/drawing/2014/main" id="{26896C41-5FA7-DDD3-7207-8A685CDFAB31}"/>
                </a:ext>
              </a:extLst>
            </p:cNvPr>
            <p:cNvSpPr>
              <a:spLocks noChangeArrowheads="1"/>
            </p:cNvSpPr>
            <p:nvPr/>
          </p:nvSpPr>
          <p:spPr bwMode="auto">
            <a:xfrm>
              <a:off x="1163638" y="1557338"/>
              <a:ext cx="131762" cy="475138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36" name="Rectangle 64">
              <a:extLst>
                <a:ext uri="{FF2B5EF4-FFF2-40B4-BE49-F238E27FC236}">
                  <a16:creationId xmlns:a16="http://schemas.microsoft.com/office/drawing/2014/main" id="{B9D70A5C-850F-55CE-49E0-77761DD06016}"/>
                </a:ext>
              </a:extLst>
            </p:cNvPr>
            <p:cNvSpPr>
              <a:spLocks noChangeArrowheads="1"/>
            </p:cNvSpPr>
            <p:nvPr/>
          </p:nvSpPr>
          <p:spPr bwMode="auto">
            <a:xfrm>
              <a:off x="1323975" y="1557338"/>
              <a:ext cx="131763" cy="475138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37" name="Rectangle 65">
              <a:extLst>
                <a:ext uri="{FF2B5EF4-FFF2-40B4-BE49-F238E27FC236}">
                  <a16:creationId xmlns:a16="http://schemas.microsoft.com/office/drawing/2014/main" id="{E0144C11-2C86-3129-B673-0D3E26653A08}"/>
                </a:ext>
              </a:extLst>
            </p:cNvPr>
            <p:cNvSpPr>
              <a:spLocks noChangeArrowheads="1"/>
            </p:cNvSpPr>
            <p:nvPr/>
          </p:nvSpPr>
          <p:spPr bwMode="auto">
            <a:xfrm>
              <a:off x="2227263" y="1557338"/>
              <a:ext cx="131762" cy="475138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38" name="Rectangle 66">
              <a:extLst>
                <a:ext uri="{FF2B5EF4-FFF2-40B4-BE49-F238E27FC236}">
                  <a16:creationId xmlns:a16="http://schemas.microsoft.com/office/drawing/2014/main" id="{FF574C2C-66AE-026A-EB23-150EE912D67F}"/>
                </a:ext>
              </a:extLst>
            </p:cNvPr>
            <p:cNvSpPr>
              <a:spLocks noChangeArrowheads="1"/>
            </p:cNvSpPr>
            <p:nvPr/>
          </p:nvSpPr>
          <p:spPr bwMode="auto">
            <a:xfrm>
              <a:off x="2387600" y="1557338"/>
              <a:ext cx="131763" cy="475138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39" name="Rectangle 67">
              <a:extLst>
                <a:ext uri="{FF2B5EF4-FFF2-40B4-BE49-F238E27FC236}">
                  <a16:creationId xmlns:a16="http://schemas.microsoft.com/office/drawing/2014/main" id="{3EA01F3A-CD0C-55C4-CFC0-4E8DC3B7AC63}"/>
                </a:ext>
              </a:extLst>
            </p:cNvPr>
            <p:cNvSpPr>
              <a:spLocks noChangeArrowheads="1"/>
            </p:cNvSpPr>
            <p:nvPr/>
          </p:nvSpPr>
          <p:spPr bwMode="auto">
            <a:xfrm>
              <a:off x="2652713" y="3933825"/>
              <a:ext cx="725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M6 mesh</a:t>
              </a:r>
            </a:p>
          </p:txBody>
        </p:sp>
        <p:sp>
          <p:nvSpPr>
            <p:cNvPr id="81040" name="Line 68">
              <a:extLst>
                <a:ext uri="{FF2B5EF4-FFF2-40B4-BE49-F238E27FC236}">
                  <a16:creationId xmlns:a16="http://schemas.microsoft.com/office/drawing/2014/main" id="{547C3B4F-1D31-3D8C-B6E7-DAD87360B0A7}"/>
                </a:ext>
              </a:extLst>
            </p:cNvPr>
            <p:cNvSpPr>
              <a:spLocks noChangeShapeType="1"/>
            </p:cNvSpPr>
            <p:nvPr/>
          </p:nvSpPr>
          <p:spPr bwMode="auto">
            <a:xfrm flipH="1" flipV="1">
              <a:off x="2452688" y="3933825"/>
              <a:ext cx="2667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041" name="Rectangle 69">
              <a:extLst>
                <a:ext uri="{FF2B5EF4-FFF2-40B4-BE49-F238E27FC236}">
                  <a16:creationId xmlns:a16="http://schemas.microsoft.com/office/drawing/2014/main" id="{E0694AF9-90C4-1A96-489A-9A22EE96FD97}"/>
                </a:ext>
              </a:extLst>
            </p:cNvPr>
            <p:cNvSpPr>
              <a:spLocks noChangeArrowheads="1"/>
            </p:cNvSpPr>
            <p:nvPr/>
          </p:nvSpPr>
          <p:spPr bwMode="auto">
            <a:xfrm>
              <a:off x="101600" y="4140200"/>
              <a:ext cx="757238" cy="152400"/>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42" name="Rectangle 70">
              <a:extLst>
                <a:ext uri="{FF2B5EF4-FFF2-40B4-BE49-F238E27FC236}">
                  <a16:creationId xmlns:a16="http://schemas.microsoft.com/office/drawing/2014/main" id="{4138ECE8-8E67-A671-3516-7B02E2B007C5}"/>
                </a:ext>
              </a:extLst>
            </p:cNvPr>
            <p:cNvSpPr>
              <a:spLocks noChangeArrowheads="1"/>
            </p:cNvSpPr>
            <p:nvPr/>
          </p:nvSpPr>
          <p:spPr bwMode="auto">
            <a:xfrm>
              <a:off x="258763" y="4365625"/>
              <a:ext cx="608012" cy="142875"/>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43" name="Rectangle 71">
              <a:extLst>
                <a:ext uri="{FF2B5EF4-FFF2-40B4-BE49-F238E27FC236}">
                  <a16:creationId xmlns:a16="http://schemas.microsoft.com/office/drawing/2014/main" id="{DD5E3B4E-9C57-69D0-6448-61FCFA7AD2B7}"/>
                </a:ext>
              </a:extLst>
            </p:cNvPr>
            <p:cNvSpPr>
              <a:spLocks noChangeArrowheads="1"/>
            </p:cNvSpPr>
            <p:nvPr/>
          </p:nvSpPr>
          <p:spPr bwMode="auto">
            <a:xfrm>
              <a:off x="127000" y="5589588"/>
              <a:ext cx="731838" cy="144462"/>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44" name="Rectangle 72">
              <a:extLst>
                <a:ext uri="{FF2B5EF4-FFF2-40B4-BE49-F238E27FC236}">
                  <a16:creationId xmlns:a16="http://schemas.microsoft.com/office/drawing/2014/main" id="{C240465F-3B03-5ED4-F9E2-A4BA0FF85A1E}"/>
                </a:ext>
              </a:extLst>
            </p:cNvPr>
            <p:cNvSpPr>
              <a:spLocks noChangeArrowheads="1"/>
            </p:cNvSpPr>
            <p:nvPr/>
          </p:nvSpPr>
          <p:spPr bwMode="auto">
            <a:xfrm>
              <a:off x="258763" y="5805488"/>
              <a:ext cx="600075" cy="144462"/>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45" name="Rectangle 73">
              <a:extLst>
                <a:ext uri="{FF2B5EF4-FFF2-40B4-BE49-F238E27FC236}">
                  <a16:creationId xmlns:a16="http://schemas.microsoft.com/office/drawing/2014/main" id="{221C3263-F14B-0F47-EEC4-0200E81A35A2}"/>
                </a:ext>
              </a:extLst>
            </p:cNvPr>
            <p:cNvSpPr>
              <a:spLocks noChangeArrowheads="1"/>
            </p:cNvSpPr>
            <p:nvPr/>
          </p:nvSpPr>
          <p:spPr bwMode="auto">
            <a:xfrm flipH="1">
              <a:off x="1731963" y="4140200"/>
              <a:ext cx="781050" cy="152400"/>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46" name="Rectangle 74">
              <a:extLst>
                <a:ext uri="{FF2B5EF4-FFF2-40B4-BE49-F238E27FC236}">
                  <a16:creationId xmlns:a16="http://schemas.microsoft.com/office/drawing/2014/main" id="{6C2E0B14-AB89-5206-5F7C-5D68DEE6C908}"/>
                </a:ext>
              </a:extLst>
            </p:cNvPr>
            <p:cNvSpPr>
              <a:spLocks noChangeArrowheads="1"/>
            </p:cNvSpPr>
            <p:nvPr/>
          </p:nvSpPr>
          <p:spPr bwMode="auto">
            <a:xfrm flipH="1">
              <a:off x="1731963" y="4365625"/>
              <a:ext cx="619125" cy="142875"/>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47" name="Rectangle 75">
              <a:extLst>
                <a:ext uri="{FF2B5EF4-FFF2-40B4-BE49-F238E27FC236}">
                  <a16:creationId xmlns:a16="http://schemas.microsoft.com/office/drawing/2014/main" id="{898DD023-EF2A-341F-F86D-F3CAD07F2787}"/>
                </a:ext>
              </a:extLst>
            </p:cNvPr>
            <p:cNvSpPr>
              <a:spLocks noChangeArrowheads="1"/>
            </p:cNvSpPr>
            <p:nvPr/>
          </p:nvSpPr>
          <p:spPr bwMode="auto">
            <a:xfrm flipH="1">
              <a:off x="1731963" y="5589588"/>
              <a:ext cx="787400" cy="138112"/>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48" name="Rectangle 76">
              <a:extLst>
                <a:ext uri="{FF2B5EF4-FFF2-40B4-BE49-F238E27FC236}">
                  <a16:creationId xmlns:a16="http://schemas.microsoft.com/office/drawing/2014/main" id="{7ABA056D-554E-85C3-2F68-A9C69D161A86}"/>
                </a:ext>
              </a:extLst>
            </p:cNvPr>
            <p:cNvSpPr>
              <a:spLocks noChangeArrowheads="1"/>
            </p:cNvSpPr>
            <p:nvPr/>
          </p:nvSpPr>
          <p:spPr bwMode="auto">
            <a:xfrm flipH="1">
              <a:off x="1722438" y="5805488"/>
              <a:ext cx="636587" cy="152400"/>
            </a:xfrm>
            <a:prstGeom prst="rect">
              <a:avLst/>
            </a:prstGeom>
            <a:solidFill>
              <a:srgbClr val="FFFF66">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1049" name="Line 78">
              <a:extLst>
                <a:ext uri="{FF2B5EF4-FFF2-40B4-BE49-F238E27FC236}">
                  <a16:creationId xmlns:a16="http://schemas.microsoft.com/office/drawing/2014/main" id="{144CF90C-8FF5-752B-2440-B093920C2496}"/>
                </a:ext>
              </a:extLst>
            </p:cNvPr>
            <p:cNvSpPr>
              <a:spLocks noChangeShapeType="1"/>
            </p:cNvSpPr>
            <p:nvPr/>
          </p:nvSpPr>
          <p:spPr bwMode="auto">
            <a:xfrm flipH="1" flipV="1">
              <a:off x="1920875" y="4437063"/>
              <a:ext cx="731838"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0904" name="Rectangle 119">
            <a:extLst>
              <a:ext uri="{FF2B5EF4-FFF2-40B4-BE49-F238E27FC236}">
                <a16:creationId xmlns:a16="http://schemas.microsoft.com/office/drawing/2014/main" id="{11DEF056-5383-03B9-97A6-EE98F228C34D}"/>
              </a:ext>
            </a:extLst>
          </p:cNvPr>
          <p:cNvSpPr>
            <a:spLocks noChangeArrowheads="1"/>
          </p:cNvSpPr>
          <p:nvPr/>
        </p:nvSpPr>
        <p:spPr bwMode="auto">
          <a:xfrm>
            <a:off x="6096000" y="981075"/>
            <a:ext cx="725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M6 mesh</a:t>
            </a:r>
          </a:p>
        </p:txBody>
      </p:sp>
      <p:sp>
        <p:nvSpPr>
          <p:cNvPr id="80905" name="Rectangle 121">
            <a:extLst>
              <a:ext uri="{FF2B5EF4-FFF2-40B4-BE49-F238E27FC236}">
                <a16:creationId xmlns:a16="http://schemas.microsoft.com/office/drawing/2014/main" id="{3FE4E8A1-EBC5-558F-6EC9-96130F97AB0B}"/>
              </a:ext>
            </a:extLst>
          </p:cNvPr>
          <p:cNvSpPr>
            <a:spLocks noChangeArrowheads="1"/>
          </p:cNvSpPr>
          <p:nvPr/>
        </p:nvSpPr>
        <p:spPr bwMode="auto">
          <a:xfrm>
            <a:off x="7505700" y="981075"/>
            <a:ext cx="725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M7 mesh</a:t>
            </a:r>
          </a:p>
        </p:txBody>
      </p:sp>
      <p:sp>
        <p:nvSpPr>
          <p:cNvPr id="80906" name="Text Box 135">
            <a:extLst>
              <a:ext uri="{FF2B5EF4-FFF2-40B4-BE49-F238E27FC236}">
                <a16:creationId xmlns:a16="http://schemas.microsoft.com/office/drawing/2014/main" id="{3555ECAC-CBD0-28CD-4F75-99B283723196}"/>
              </a:ext>
            </a:extLst>
          </p:cNvPr>
          <p:cNvSpPr txBox="1">
            <a:spLocks noChangeArrowheads="1"/>
          </p:cNvSpPr>
          <p:nvPr/>
        </p:nvSpPr>
        <p:spPr bwMode="auto">
          <a:xfrm>
            <a:off x="3635664" y="3498851"/>
            <a:ext cx="1308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dirty="0">
                <a:solidFill>
                  <a:srgbClr val="FF0000"/>
                </a:solidFill>
                <a:ea typeface="Gulim" panose="020B0600000101010101" pitchFamily="34" charset="-127"/>
              </a:rPr>
              <a:t>M5 mesh does   </a:t>
            </a:r>
            <a:br>
              <a:rPr lang="en-US" altLang="ko-KR" sz="1000" dirty="0">
                <a:solidFill>
                  <a:srgbClr val="FF0000"/>
                </a:solidFill>
                <a:ea typeface="Gulim" panose="020B0600000101010101" pitchFamily="34" charset="-127"/>
              </a:rPr>
            </a:br>
            <a:r>
              <a:rPr lang="en-US" altLang="ko-KR" sz="1000" dirty="0">
                <a:solidFill>
                  <a:srgbClr val="FF0000"/>
                </a:solidFill>
                <a:ea typeface="Gulim" panose="020B0600000101010101" pitchFamily="34" charset="-127"/>
              </a:rPr>
              <a:t>not run across</a:t>
            </a:r>
            <a:br>
              <a:rPr lang="en-US" altLang="ko-KR" sz="1000" dirty="0">
                <a:solidFill>
                  <a:srgbClr val="FF0000"/>
                </a:solidFill>
                <a:ea typeface="Gulim" panose="020B0600000101010101" pitchFamily="34" charset="-127"/>
              </a:rPr>
            </a:br>
            <a:r>
              <a:rPr lang="en-US" altLang="ko-KR" sz="1000" dirty="0">
                <a:solidFill>
                  <a:srgbClr val="FF0000"/>
                </a:solidFill>
                <a:ea typeface="Gulim" panose="020B0600000101010101" pitchFamily="34" charset="-127"/>
              </a:rPr>
              <a:t>the macro</a:t>
            </a:r>
          </a:p>
        </p:txBody>
      </p:sp>
      <p:grpSp>
        <p:nvGrpSpPr>
          <p:cNvPr id="80907" name="Group 152">
            <a:extLst>
              <a:ext uri="{FF2B5EF4-FFF2-40B4-BE49-F238E27FC236}">
                <a16:creationId xmlns:a16="http://schemas.microsoft.com/office/drawing/2014/main" id="{A143DEBA-4348-3131-8D3E-D97F679D1759}"/>
              </a:ext>
            </a:extLst>
          </p:cNvPr>
          <p:cNvGrpSpPr>
            <a:grpSpLocks/>
          </p:cNvGrpSpPr>
          <p:nvPr/>
        </p:nvGrpSpPr>
        <p:grpSpPr bwMode="auto">
          <a:xfrm>
            <a:off x="4478338" y="1125538"/>
            <a:ext cx="4665662" cy="5370512"/>
            <a:chOff x="4478338" y="1125538"/>
            <a:chExt cx="4665662" cy="5370512"/>
          </a:xfrm>
        </p:grpSpPr>
        <p:sp>
          <p:nvSpPr>
            <p:cNvPr id="80908" name="Rectangle 2">
              <a:extLst>
                <a:ext uri="{FF2B5EF4-FFF2-40B4-BE49-F238E27FC236}">
                  <a16:creationId xmlns:a16="http://schemas.microsoft.com/office/drawing/2014/main" id="{C84D4E66-FB2B-E0CB-D352-C1BB4D4F5F8C}"/>
                </a:ext>
              </a:extLst>
            </p:cNvPr>
            <p:cNvSpPr>
              <a:spLocks noChangeArrowheads="1"/>
            </p:cNvSpPr>
            <p:nvPr/>
          </p:nvSpPr>
          <p:spPr bwMode="auto">
            <a:xfrm>
              <a:off x="7743825" y="1296988"/>
              <a:ext cx="120650" cy="5154612"/>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09" name="Rectangle 3">
              <a:extLst>
                <a:ext uri="{FF2B5EF4-FFF2-40B4-BE49-F238E27FC236}">
                  <a16:creationId xmlns:a16="http://schemas.microsoft.com/office/drawing/2014/main" id="{D1F8487F-2F40-992A-D05B-B09FD72BF0D5}"/>
                </a:ext>
              </a:extLst>
            </p:cNvPr>
            <p:cNvSpPr>
              <a:spLocks noChangeArrowheads="1"/>
            </p:cNvSpPr>
            <p:nvPr/>
          </p:nvSpPr>
          <p:spPr bwMode="auto">
            <a:xfrm>
              <a:off x="7904163" y="1296988"/>
              <a:ext cx="120650" cy="5154612"/>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0" name="Rectangle 4">
              <a:extLst>
                <a:ext uri="{FF2B5EF4-FFF2-40B4-BE49-F238E27FC236}">
                  <a16:creationId xmlns:a16="http://schemas.microsoft.com/office/drawing/2014/main" id="{C356FB6A-0368-096C-E1BC-3801DB74DBA1}"/>
                </a:ext>
              </a:extLst>
            </p:cNvPr>
            <p:cNvSpPr>
              <a:spLocks noChangeArrowheads="1"/>
            </p:cNvSpPr>
            <p:nvPr/>
          </p:nvSpPr>
          <p:spPr bwMode="auto">
            <a:xfrm>
              <a:off x="4886325" y="1341438"/>
              <a:ext cx="119063" cy="5154612"/>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1" name="Rectangle 5">
              <a:extLst>
                <a:ext uri="{FF2B5EF4-FFF2-40B4-BE49-F238E27FC236}">
                  <a16:creationId xmlns:a16="http://schemas.microsoft.com/office/drawing/2014/main" id="{85B72D2B-D270-7BA6-DFB4-B74456B6453D}"/>
                </a:ext>
              </a:extLst>
            </p:cNvPr>
            <p:cNvSpPr>
              <a:spLocks noChangeArrowheads="1"/>
            </p:cNvSpPr>
            <p:nvPr/>
          </p:nvSpPr>
          <p:spPr bwMode="auto">
            <a:xfrm>
              <a:off x="5045075" y="1341438"/>
              <a:ext cx="120650" cy="5154612"/>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2" name="Rectangle 6">
              <a:extLst>
                <a:ext uri="{FF2B5EF4-FFF2-40B4-BE49-F238E27FC236}">
                  <a16:creationId xmlns:a16="http://schemas.microsoft.com/office/drawing/2014/main" id="{1A7B15E8-3EA0-583F-7E8A-55D524C2EE8E}"/>
                </a:ext>
              </a:extLst>
            </p:cNvPr>
            <p:cNvSpPr>
              <a:spLocks noChangeArrowheads="1"/>
            </p:cNvSpPr>
            <p:nvPr/>
          </p:nvSpPr>
          <p:spPr bwMode="auto">
            <a:xfrm>
              <a:off x="7362825" y="1630363"/>
              <a:ext cx="920750" cy="80962"/>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3" name="Rectangle 7">
              <a:extLst>
                <a:ext uri="{FF2B5EF4-FFF2-40B4-BE49-F238E27FC236}">
                  <a16:creationId xmlns:a16="http://schemas.microsoft.com/office/drawing/2014/main" id="{1A045DD5-14CB-3153-4421-1072F16B3BAB}"/>
                </a:ext>
              </a:extLst>
            </p:cNvPr>
            <p:cNvSpPr>
              <a:spLocks noChangeArrowheads="1"/>
            </p:cNvSpPr>
            <p:nvPr/>
          </p:nvSpPr>
          <p:spPr bwMode="auto">
            <a:xfrm>
              <a:off x="7362825" y="1768475"/>
              <a:ext cx="920750" cy="82550"/>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4" name="Rectangle 8">
              <a:extLst>
                <a:ext uri="{FF2B5EF4-FFF2-40B4-BE49-F238E27FC236}">
                  <a16:creationId xmlns:a16="http://schemas.microsoft.com/office/drawing/2014/main" id="{06E4D3C3-25C8-0EC4-6D36-8D8FF208A92A}"/>
                </a:ext>
              </a:extLst>
            </p:cNvPr>
            <p:cNvSpPr>
              <a:spLocks noChangeArrowheads="1"/>
            </p:cNvSpPr>
            <p:nvPr/>
          </p:nvSpPr>
          <p:spPr bwMode="auto">
            <a:xfrm>
              <a:off x="7362825" y="2516188"/>
              <a:ext cx="920750" cy="80962"/>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5" name="Rectangle 9">
              <a:extLst>
                <a:ext uri="{FF2B5EF4-FFF2-40B4-BE49-F238E27FC236}">
                  <a16:creationId xmlns:a16="http://schemas.microsoft.com/office/drawing/2014/main" id="{902EED63-6637-3A90-2C22-76BF813AEB6E}"/>
                </a:ext>
              </a:extLst>
            </p:cNvPr>
            <p:cNvSpPr>
              <a:spLocks noChangeArrowheads="1"/>
            </p:cNvSpPr>
            <p:nvPr/>
          </p:nvSpPr>
          <p:spPr bwMode="auto">
            <a:xfrm>
              <a:off x="7362825" y="2673350"/>
              <a:ext cx="920750" cy="82550"/>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6" name="Rectangle 10">
              <a:extLst>
                <a:ext uri="{FF2B5EF4-FFF2-40B4-BE49-F238E27FC236}">
                  <a16:creationId xmlns:a16="http://schemas.microsoft.com/office/drawing/2014/main" id="{C701627F-CE89-F8D8-D791-E5DE9FFE78E3}"/>
                </a:ext>
              </a:extLst>
            </p:cNvPr>
            <p:cNvSpPr>
              <a:spLocks noChangeArrowheads="1"/>
            </p:cNvSpPr>
            <p:nvPr/>
          </p:nvSpPr>
          <p:spPr bwMode="auto">
            <a:xfrm>
              <a:off x="7535863" y="4356100"/>
              <a:ext cx="722312" cy="7778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7" name="Rectangle 11">
              <a:extLst>
                <a:ext uri="{FF2B5EF4-FFF2-40B4-BE49-F238E27FC236}">
                  <a16:creationId xmlns:a16="http://schemas.microsoft.com/office/drawing/2014/main" id="{6BC7D679-F206-A264-799A-F71F2581924B}"/>
                </a:ext>
              </a:extLst>
            </p:cNvPr>
            <p:cNvSpPr>
              <a:spLocks noChangeArrowheads="1"/>
            </p:cNvSpPr>
            <p:nvPr/>
          </p:nvSpPr>
          <p:spPr bwMode="auto">
            <a:xfrm>
              <a:off x="7535863" y="4513263"/>
              <a:ext cx="722312" cy="79375"/>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8" name="Rectangle 12">
              <a:extLst>
                <a:ext uri="{FF2B5EF4-FFF2-40B4-BE49-F238E27FC236}">
                  <a16:creationId xmlns:a16="http://schemas.microsoft.com/office/drawing/2014/main" id="{F2DDDBEE-5C26-8F5B-0DBA-688F887814BE}"/>
                </a:ext>
              </a:extLst>
            </p:cNvPr>
            <p:cNvSpPr>
              <a:spLocks noChangeArrowheads="1"/>
            </p:cNvSpPr>
            <p:nvPr/>
          </p:nvSpPr>
          <p:spPr bwMode="auto">
            <a:xfrm>
              <a:off x="7553325" y="5297488"/>
              <a:ext cx="723900" cy="7778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19" name="Rectangle 13">
              <a:extLst>
                <a:ext uri="{FF2B5EF4-FFF2-40B4-BE49-F238E27FC236}">
                  <a16:creationId xmlns:a16="http://schemas.microsoft.com/office/drawing/2014/main" id="{5D271B5A-DFA4-D764-6742-F503A7E5FA83}"/>
                </a:ext>
              </a:extLst>
            </p:cNvPr>
            <p:cNvSpPr>
              <a:spLocks noChangeArrowheads="1"/>
            </p:cNvSpPr>
            <p:nvPr/>
          </p:nvSpPr>
          <p:spPr bwMode="auto">
            <a:xfrm>
              <a:off x="7553325" y="5445125"/>
              <a:ext cx="723900" cy="79375"/>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0" name="Rectangle 14">
              <a:extLst>
                <a:ext uri="{FF2B5EF4-FFF2-40B4-BE49-F238E27FC236}">
                  <a16:creationId xmlns:a16="http://schemas.microsoft.com/office/drawing/2014/main" id="{DA407918-4AB0-3FB1-80F0-41B8D4731E53}"/>
                </a:ext>
              </a:extLst>
            </p:cNvPr>
            <p:cNvSpPr>
              <a:spLocks noChangeArrowheads="1"/>
            </p:cNvSpPr>
            <p:nvPr/>
          </p:nvSpPr>
          <p:spPr bwMode="auto">
            <a:xfrm>
              <a:off x="4513263" y="1614488"/>
              <a:ext cx="922337" cy="80962"/>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1" name="Rectangle 15">
              <a:extLst>
                <a:ext uri="{FF2B5EF4-FFF2-40B4-BE49-F238E27FC236}">
                  <a16:creationId xmlns:a16="http://schemas.microsoft.com/office/drawing/2014/main" id="{B85BEFEE-55D0-0289-E7F5-CF4856CFE393}"/>
                </a:ext>
              </a:extLst>
            </p:cNvPr>
            <p:cNvSpPr>
              <a:spLocks noChangeArrowheads="1"/>
            </p:cNvSpPr>
            <p:nvPr/>
          </p:nvSpPr>
          <p:spPr bwMode="auto">
            <a:xfrm>
              <a:off x="4513263" y="1771650"/>
              <a:ext cx="922337" cy="82550"/>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2" name="Rectangle 16">
              <a:extLst>
                <a:ext uri="{FF2B5EF4-FFF2-40B4-BE49-F238E27FC236}">
                  <a16:creationId xmlns:a16="http://schemas.microsoft.com/office/drawing/2014/main" id="{2DF57FF5-64A6-9E77-70D7-B5DAFE4BA96C}"/>
                </a:ext>
              </a:extLst>
            </p:cNvPr>
            <p:cNvSpPr>
              <a:spLocks noChangeArrowheads="1"/>
            </p:cNvSpPr>
            <p:nvPr/>
          </p:nvSpPr>
          <p:spPr bwMode="auto">
            <a:xfrm>
              <a:off x="4513263" y="2509838"/>
              <a:ext cx="922337" cy="80962"/>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3" name="Rectangle 17">
              <a:extLst>
                <a:ext uri="{FF2B5EF4-FFF2-40B4-BE49-F238E27FC236}">
                  <a16:creationId xmlns:a16="http://schemas.microsoft.com/office/drawing/2014/main" id="{A5AD6B76-CECE-8F37-22F8-1A2660ADE0CB}"/>
                </a:ext>
              </a:extLst>
            </p:cNvPr>
            <p:cNvSpPr>
              <a:spLocks noChangeArrowheads="1"/>
            </p:cNvSpPr>
            <p:nvPr/>
          </p:nvSpPr>
          <p:spPr bwMode="auto">
            <a:xfrm>
              <a:off x="4513263" y="2676525"/>
              <a:ext cx="922337" cy="82550"/>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4" name="Rectangle 18">
              <a:extLst>
                <a:ext uri="{FF2B5EF4-FFF2-40B4-BE49-F238E27FC236}">
                  <a16:creationId xmlns:a16="http://schemas.microsoft.com/office/drawing/2014/main" id="{DFF7A5AD-4D6A-902D-815F-993D8FF101BA}"/>
                </a:ext>
              </a:extLst>
            </p:cNvPr>
            <p:cNvSpPr>
              <a:spLocks noChangeArrowheads="1"/>
            </p:cNvSpPr>
            <p:nvPr/>
          </p:nvSpPr>
          <p:spPr bwMode="auto">
            <a:xfrm>
              <a:off x="4478338" y="4349750"/>
              <a:ext cx="965200" cy="87313"/>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5" name="Rectangle 19">
              <a:extLst>
                <a:ext uri="{FF2B5EF4-FFF2-40B4-BE49-F238E27FC236}">
                  <a16:creationId xmlns:a16="http://schemas.microsoft.com/office/drawing/2014/main" id="{91BADF29-AE0F-46EB-A5A7-9B40780F96DF}"/>
                </a:ext>
              </a:extLst>
            </p:cNvPr>
            <p:cNvSpPr>
              <a:spLocks noChangeArrowheads="1"/>
            </p:cNvSpPr>
            <p:nvPr/>
          </p:nvSpPr>
          <p:spPr bwMode="auto">
            <a:xfrm>
              <a:off x="4478338" y="4506913"/>
              <a:ext cx="985837" cy="92075"/>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6" name="Rectangle 20">
              <a:extLst>
                <a:ext uri="{FF2B5EF4-FFF2-40B4-BE49-F238E27FC236}">
                  <a16:creationId xmlns:a16="http://schemas.microsoft.com/office/drawing/2014/main" id="{40EB1D6F-AF7E-0747-26BF-92AEBBC20300}"/>
                </a:ext>
              </a:extLst>
            </p:cNvPr>
            <p:cNvSpPr>
              <a:spLocks noChangeArrowheads="1"/>
            </p:cNvSpPr>
            <p:nvPr/>
          </p:nvSpPr>
          <p:spPr bwMode="auto">
            <a:xfrm>
              <a:off x="4525963" y="5300663"/>
              <a:ext cx="922337" cy="80962"/>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7" name="Rectangle 21">
              <a:extLst>
                <a:ext uri="{FF2B5EF4-FFF2-40B4-BE49-F238E27FC236}">
                  <a16:creationId xmlns:a16="http://schemas.microsoft.com/office/drawing/2014/main" id="{050ACCF5-4EC0-B7FC-EE31-C3D3AD54D687}"/>
                </a:ext>
              </a:extLst>
            </p:cNvPr>
            <p:cNvSpPr>
              <a:spLocks noChangeArrowheads="1"/>
            </p:cNvSpPr>
            <p:nvPr/>
          </p:nvSpPr>
          <p:spPr bwMode="auto">
            <a:xfrm>
              <a:off x="4525963" y="5448300"/>
              <a:ext cx="922337" cy="82550"/>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8" name="Rectangle 79">
              <a:extLst>
                <a:ext uri="{FF2B5EF4-FFF2-40B4-BE49-F238E27FC236}">
                  <a16:creationId xmlns:a16="http://schemas.microsoft.com/office/drawing/2014/main" id="{8ED34047-F036-9BE9-1377-7AF394C1B673}"/>
                </a:ext>
              </a:extLst>
            </p:cNvPr>
            <p:cNvSpPr>
              <a:spLocks noChangeArrowheads="1"/>
            </p:cNvSpPr>
            <p:nvPr/>
          </p:nvSpPr>
          <p:spPr bwMode="auto">
            <a:xfrm>
              <a:off x="5645150" y="1341438"/>
              <a:ext cx="1593850" cy="2014537"/>
            </a:xfrm>
            <a:prstGeom prst="rect">
              <a:avLst/>
            </a:prstGeom>
            <a:solidFill>
              <a:schemeClr val="accent1"/>
            </a:solidFill>
            <a:ln w="38100">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29" name="Rectangle 80">
              <a:extLst>
                <a:ext uri="{FF2B5EF4-FFF2-40B4-BE49-F238E27FC236}">
                  <a16:creationId xmlns:a16="http://schemas.microsoft.com/office/drawing/2014/main" id="{A0411AE1-322F-CA13-D2C5-65620A15C76A}"/>
                </a:ext>
              </a:extLst>
            </p:cNvPr>
            <p:cNvSpPr>
              <a:spLocks noChangeArrowheads="1"/>
            </p:cNvSpPr>
            <p:nvPr/>
          </p:nvSpPr>
          <p:spPr bwMode="auto">
            <a:xfrm>
              <a:off x="5645150" y="1557338"/>
              <a:ext cx="1593850" cy="7143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0" name="Rectangle 81">
              <a:extLst>
                <a:ext uri="{FF2B5EF4-FFF2-40B4-BE49-F238E27FC236}">
                  <a16:creationId xmlns:a16="http://schemas.microsoft.com/office/drawing/2014/main" id="{BA9EA409-DF3A-4BBE-3A78-D141080E73BA}"/>
                </a:ext>
              </a:extLst>
            </p:cNvPr>
            <p:cNvSpPr>
              <a:spLocks noChangeArrowheads="1"/>
            </p:cNvSpPr>
            <p:nvPr/>
          </p:nvSpPr>
          <p:spPr bwMode="auto">
            <a:xfrm>
              <a:off x="5645150" y="1701800"/>
              <a:ext cx="1593850" cy="714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1" name="Rectangle 82">
              <a:extLst>
                <a:ext uri="{FF2B5EF4-FFF2-40B4-BE49-F238E27FC236}">
                  <a16:creationId xmlns:a16="http://schemas.microsoft.com/office/drawing/2014/main" id="{5852BC06-311E-3932-E94A-D33BC1B1F06B}"/>
                </a:ext>
              </a:extLst>
            </p:cNvPr>
            <p:cNvSpPr>
              <a:spLocks noChangeArrowheads="1"/>
            </p:cNvSpPr>
            <p:nvPr/>
          </p:nvSpPr>
          <p:spPr bwMode="auto">
            <a:xfrm>
              <a:off x="5645150" y="1844675"/>
              <a:ext cx="1593850" cy="714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2" name="Rectangle 83">
              <a:extLst>
                <a:ext uri="{FF2B5EF4-FFF2-40B4-BE49-F238E27FC236}">
                  <a16:creationId xmlns:a16="http://schemas.microsoft.com/office/drawing/2014/main" id="{E9916A7E-2A26-334C-EE24-2C9A3AD506B7}"/>
                </a:ext>
              </a:extLst>
            </p:cNvPr>
            <p:cNvSpPr>
              <a:spLocks noChangeArrowheads="1"/>
            </p:cNvSpPr>
            <p:nvPr/>
          </p:nvSpPr>
          <p:spPr bwMode="auto">
            <a:xfrm>
              <a:off x="5645150" y="1989138"/>
              <a:ext cx="1593850" cy="7143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3" name="Rectangle 84">
              <a:extLst>
                <a:ext uri="{FF2B5EF4-FFF2-40B4-BE49-F238E27FC236}">
                  <a16:creationId xmlns:a16="http://schemas.microsoft.com/office/drawing/2014/main" id="{85201429-BF3A-2CB2-FA60-80F6BA6929EE}"/>
                </a:ext>
              </a:extLst>
            </p:cNvPr>
            <p:cNvSpPr>
              <a:spLocks noChangeArrowheads="1"/>
            </p:cNvSpPr>
            <p:nvPr/>
          </p:nvSpPr>
          <p:spPr bwMode="auto">
            <a:xfrm>
              <a:off x="5645150" y="2133600"/>
              <a:ext cx="1593850" cy="714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4" name="Rectangle 85">
              <a:extLst>
                <a:ext uri="{FF2B5EF4-FFF2-40B4-BE49-F238E27FC236}">
                  <a16:creationId xmlns:a16="http://schemas.microsoft.com/office/drawing/2014/main" id="{77226138-8C95-BF38-D465-5745AE2847EF}"/>
                </a:ext>
              </a:extLst>
            </p:cNvPr>
            <p:cNvSpPr>
              <a:spLocks noChangeArrowheads="1"/>
            </p:cNvSpPr>
            <p:nvPr/>
          </p:nvSpPr>
          <p:spPr bwMode="auto">
            <a:xfrm>
              <a:off x="5645150" y="2278063"/>
              <a:ext cx="1593850" cy="7143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5" name="Rectangle 86">
              <a:extLst>
                <a:ext uri="{FF2B5EF4-FFF2-40B4-BE49-F238E27FC236}">
                  <a16:creationId xmlns:a16="http://schemas.microsoft.com/office/drawing/2014/main" id="{29730FA6-316D-4598-9937-45C5C4B9D708}"/>
                </a:ext>
              </a:extLst>
            </p:cNvPr>
            <p:cNvSpPr>
              <a:spLocks noChangeArrowheads="1"/>
            </p:cNvSpPr>
            <p:nvPr/>
          </p:nvSpPr>
          <p:spPr bwMode="auto">
            <a:xfrm>
              <a:off x="5645150" y="2420938"/>
              <a:ext cx="1593850" cy="7143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6" name="Rectangle 87">
              <a:extLst>
                <a:ext uri="{FF2B5EF4-FFF2-40B4-BE49-F238E27FC236}">
                  <a16:creationId xmlns:a16="http://schemas.microsoft.com/office/drawing/2014/main" id="{669BC545-4310-D06A-19C2-724FEDF69C7A}"/>
                </a:ext>
              </a:extLst>
            </p:cNvPr>
            <p:cNvSpPr>
              <a:spLocks noChangeArrowheads="1"/>
            </p:cNvSpPr>
            <p:nvPr/>
          </p:nvSpPr>
          <p:spPr bwMode="auto">
            <a:xfrm>
              <a:off x="5645150" y="2565400"/>
              <a:ext cx="1593850" cy="714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7" name="Rectangle 88">
              <a:extLst>
                <a:ext uri="{FF2B5EF4-FFF2-40B4-BE49-F238E27FC236}">
                  <a16:creationId xmlns:a16="http://schemas.microsoft.com/office/drawing/2014/main" id="{31C1AE51-4046-11E1-A9A7-094670C1455F}"/>
                </a:ext>
              </a:extLst>
            </p:cNvPr>
            <p:cNvSpPr>
              <a:spLocks noChangeArrowheads="1"/>
            </p:cNvSpPr>
            <p:nvPr/>
          </p:nvSpPr>
          <p:spPr bwMode="auto">
            <a:xfrm>
              <a:off x="5645150" y="2709863"/>
              <a:ext cx="1593850" cy="7143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8" name="Rectangle 89">
              <a:extLst>
                <a:ext uri="{FF2B5EF4-FFF2-40B4-BE49-F238E27FC236}">
                  <a16:creationId xmlns:a16="http://schemas.microsoft.com/office/drawing/2014/main" id="{C6F3638D-38AE-DFA5-B99F-52404871A294}"/>
                </a:ext>
              </a:extLst>
            </p:cNvPr>
            <p:cNvSpPr>
              <a:spLocks noChangeArrowheads="1"/>
            </p:cNvSpPr>
            <p:nvPr/>
          </p:nvSpPr>
          <p:spPr bwMode="auto">
            <a:xfrm>
              <a:off x="5645150" y="2852738"/>
              <a:ext cx="1593850" cy="7143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39" name="Rectangle 90">
              <a:extLst>
                <a:ext uri="{FF2B5EF4-FFF2-40B4-BE49-F238E27FC236}">
                  <a16:creationId xmlns:a16="http://schemas.microsoft.com/office/drawing/2014/main" id="{E57BE514-7F03-5234-D1B1-E4C69414E903}"/>
                </a:ext>
              </a:extLst>
            </p:cNvPr>
            <p:cNvSpPr>
              <a:spLocks noChangeArrowheads="1"/>
            </p:cNvSpPr>
            <p:nvPr/>
          </p:nvSpPr>
          <p:spPr bwMode="auto">
            <a:xfrm>
              <a:off x="5645150" y="2997200"/>
              <a:ext cx="1593850" cy="714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0" name="Rectangle 91">
              <a:extLst>
                <a:ext uri="{FF2B5EF4-FFF2-40B4-BE49-F238E27FC236}">
                  <a16:creationId xmlns:a16="http://schemas.microsoft.com/office/drawing/2014/main" id="{DBC7E12D-E066-37E3-7FEF-1C3445F9902A}"/>
                </a:ext>
              </a:extLst>
            </p:cNvPr>
            <p:cNvSpPr>
              <a:spLocks noChangeArrowheads="1"/>
            </p:cNvSpPr>
            <p:nvPr/>
          </p:nvSpPr>
          <p:spPr bwMode="auto">
            <a:xfrm>
              <a:off x="5645150" y="3141663"/>
              <a:ext cx="1593850" cy="7143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1" name="Rectangle 92">
              <a:extLst>
                <a:ext uri="{FF2B5EF4-FFF2-40B4-BE49-F238E27FC236}">
                  <a16:creationId xmlns:a16="http://schemas.microsoft.com/office/drawing/2014/main" id="{E87E9956-F930-B366-06FC-F095847DB1F2}"/>
                </a:ext>
              </a:extLst>
            </p:cNvPr>
            <p:cNvSpPr>
              <a:spLocks noChangeArrowheads="1"/>
            </p:cNvSpPr>
            <p:nvPr/>
          </p:nvSpPr>
          <p:spPr bwMode="auto">
            <a:xfrm rot="-5400000">
              <a:off x="5614194" y="3758406"/>
              <a:ext cx="1727200" cy="1931988"/>
            </a:xfrm>
            <a:prstGeom prst="rect">
              <a:avLst/>
            </a:prstGeom>
            <a:solidFill>
              <a:schemeClr val="accent1"/>
            </a:solidFill>
            <a:ln w="38100">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2" name="Rectangle 93">
              <a:extLst>
                <a:ext uri="{FF2B5EF4-FFF2-40B4-BE49-F238E27FC236}">
                  <a16:creationId xmlns:a16="http://schemas.microsoft.com/office/drawing/2014/main" id="{C7AA7BC6-9E48-8802-2C26-62F311C192BD}"/>
                </a:ext>
              </a:extLst>
            </p:cNvPr>
            <p:cNvSpPr>
              <a:spLocks noChangeArrowheads="1"/>
            </p:cNvSpPr>
            <p:nvPr/>
          </p:nvSpPr>
          <p:spPr bwMode="auto">
            <a:xfrm rot="-5400000">
              <a:off x="4879976"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3" name="Rectangle 94">
              <a:extLst>
                <a:ext uri="{FF2B5EF4-FFF2-40B4-BE49-F238E27FC236}">
                  <a16:creationId xmlns:a16="http://schemas.microsoft.com/office/drawing/2014/main" id="{33469DFE-96B4-4F0A-1139-C2C9E90A9069}"/>
                </a:ext>
              </a:extLst>
            </p:cNvPr>
            <p:cNvSpPr>
              <a:spLocks noChangeArrowheads="1"/>
            </p:cNvSpPr>
            <p:nvPr/>
          </p:nvSpPr>
          <p:spPr bwMode="auto">
            <a:xfrm rot="-5400000">
              <a:off x="5013326"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4" name="Rectangle 95">
              <a:extLst>
                <a:ext uri="{FF2B5EF4-FFF2-40B4-BE49-F238E27FC236}">
                  <a16:creationId xmlns:a16="http://schemas.microsoft.com/office/drawing/2014/main" id="{6B4BBA90-3659-D2E3-1D4F-AC2AEF761418}"/>
                </a:ext>
              </a:extLst>
            </p:cNvPr>
            <p:cNvSpPr>
              <a:spLocks noChangeArrowheads="1"/>
            </p:cNvSpPr>
            <p:nvPr/>
          </p:nvSpPr>
          <p:spPr bwMode="auto">
            <a:xfrm rot="-5400000">
              <a:off x="5145088"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5" name="Rectangle 96">
              <a:extLst>
                <a:ext uri="{FF2B5EF4-FFF2-40B4-BE49-F238E27FC236}">
                  <a16:creationId xmlns:a16="http://schemas.microsoft.com/office/drawing/2014/main" id="{AA8A87B0-C173-EEF8-221D-83F6119270F4}"/>
                </a:ext>
              </a:extLst>
            </p:cNvPr>
            <p:cNvSpPr>
              <a:spLocks noChangeArrowheads="1"/>
            </p:cNvSpPr>
            <p:nvPr/>
          </p:nvSpPr>
          <p:spPr bwMode="auto">
            <a:xfrm rot="-5400000">
              <a:off x="5278438"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6" name="Rectangle 97">
              <a:extLst>
                <a:ext uri="{FF2B5EF4-FFF2-40B4-BE49-F238E27FC236}">
                  <a16:creationId xmlns:a16="http://schemas.microsoft.com/office/drawing/2014/main" id="{CE662DBC-857E-11C0-3EFE-EE536697B630}"/>
                </a:ext>
              </a:extLst>
            </p:cNvPr>
            <p:cNvSpPr>
              <a:spLocks noChangeArrowheads="1"/>
            </p:cNvSpPr>
            <p:nvPr/>
          </p:nvSpPr>
          <p:spPr bwMode="auto">
            <a:xfrm rot="-5400000">
              <a:off x="5411788"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7" name="Rectangle 98">
              <a:extLst>
                <a:ext uri="{FF2B5EF4-FFF2-40B4-BE49-F238E27FC236}">
                  <a16:creationId xmlns:a16="http://schemas.microsoft.com/office/drawing/2014/main" id="{A6B7FAE2-22EA-D7DA-0BF0-632A43A52367}"/>
                </a:ext>
              </a:extLst>
            </p:cNvPr>
            <p:cNvSpPr>
              <a:spLocks noChangeArrowheads="1"/>
            </p:cNvSpPr>
            <p:nvPr/>
          </p:nvSpPr>
          <p:spPr bwMode="auto">
            <a:xfrm rot="-5400000">
              <a:off x="5545138"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8" name="Rectangle 99">
              <a:extLst>
                <a:ext uri="{FF2B5EF4-FFF2-40B4-BE49-F238E27FC236}">
                  <a16:creationId xmlns:a16="http://schemas.microsoft.com/office/drawing/2014/main" id="{52DD2C6C-8AD7-4BE6-41D6-7CDF94B38CAE}"/>
                </a:ext>
              </a:extLst>
            </p:cNvPr>
            <p:cNvSpPr>
              <a:spLocks noChangeArrowheads="1"/>
            </p:cNvSpPr>
            <p:nvPr/>
          </p:nvSpPr>
          <p:spPr bwMode="auto">
            <a:xfrm rot="-5400000">
              <a:off x="5676901"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49" name="Rectangle 100">
              <a:extLst>
                <a:ext uri="{FF2B5EF4-FFF2-40B4-BE49-F238E27FC236}">
                  <a16:creationId xmlns:a16="http://schemas.microsoft.com/office/drawing/2014/main" id="{FABE9D49-5B60-8FDE-3E0F-C1376F0A2DB1}"/>
                </a:ext>
              </a:extLst>
            </p:cNvPr>
            <p:cNvSpPr>
              <a:spLocks noChangeArrowheads="1"/>
            </p:cNvSpPr>
            <p:nvPr/>
          </p:nvSpPr>
          <p:spPr bwMode="auto">
            <a:xfrm rot="-5400000">
              <a:off x="5810251"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0" name="Rectangle 101">
              <a:extLst>
                <a:ext uri="{FF2B5EF4-FFF2-40B4-BE49-F238E27FC236}">
                  <a16:creationId xmlns:a16="http://schemas.microsoft.com/office/drawing/2014/main" id="{F9DC76A5-AFD4-31E8-7362-92933795F0D7}"/>
                </a:ext>
              </a:extLst>
            </p:cNvPr>
            <p:cNvSpPr>
              <a:spLocks noChangeArrowheads="1"/>
            </p:cNvSpPr>
            <p:nvPr/>
          </p:nvSpPr>
          <p:spPr bwMode="auto">
            <a:xfrm rot="-5400000">
              <a:off x="5943601"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1" name="Rectangle 102">
              <a:extLst>
                <a:ext uri="{FF2B5EF4-FFF2-40B4-BE49-F238E27FC236}">
                  <a16:creationId xmlns:a16="http://schemas.microsoft.com/office/drawing/2014/main" id="{4E1E75B7-4E3B-CDD1-5396-B8E2D68653BE}"/>
                </a:ext>
              </a:extLst>
            </p:cNvPr>
            <p:cNvSpPr>
              <a:spLocks noChangeArrowheads="1"/>
            </p:cNvSpPr>
            <p:nvPr/>
          </p:nvSpPr>
          <p:spPr bwMode="auto">
            <a:xfrm rot="-5400000">
              <a:off x="6075363"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2" name="Rectangle 103">
              <a:extLst>
                <a:ext uri="{FF2B5EF4-FFF2-40B4-BE49-F238E27FC236}">
                  <a16:creationId xmlns:a16="http://schemas.microsoft.com/office/drawing/2014/main" id="{21E1B278-3A7F-3303-BBD6-54D0894F867C}"/>
                </a:ext>
              </a:extLst>
            </p:cNvPr>
            <p:cNvSpPr>
              <a:spLocks noChangeArrowheads="1"/>
            </p:cNvSpPr>
            <p:nvPr/>
          </p:nvSpPr>
          <p:spPr bwMode="auto">
            <a:xfrm rot="-5400000">
              <a:off x="6208713"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3" name="Rectangle 104">
              <a:extLst>
                <a:ext uri="{FF2B5EF4-FFF2-40B4-BE49-F238E27FC236}">
                  <a16:creationId xmlns:a16="http://schemas.microsoft.com/office/drawing/2014/main" id="{E04D63AC-6470-C2A9-CAD7-74B10FF36EC4}"/>
                </a:ext>
              </a:extLst>
            </p:cNvPr>
            <p:cNvSpPr>
              <a:spLocks noChangeArrowheads="1"/>
            </p:cNvSpPr>
            <p:nvPr/>
          </p:nvSpPr>
          <p:spPr bwMode="auto">
            <a:xfrm rot="-5400000">
              <a:off x="6342063" y="4691062"/>
              <a:ext cx="1727200" cy="66675"/>
            </a:xfrm>
            <a:prstGeom prst="rect">
              <a:avLst/>
            </a:prstGeom>
            <a:solidFill>
              <a:schemeClr val="hlink"/>
            </a:solidFill>
            <a:ln w="9525">
              <a:solidFill>
                <a:schemeClr val="tx1"/>
              </a:solidFill>
              <a:miter lim="800000"/>
              <a:headEnd/>
              <a:tailEnd/>
            </a:ln>
          </p:spPr>
          <p:txBody>
            <a:bodyPr vert="eaVert"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4" name="Rectangle 105">
              <a:extLst>
                <a:ext uri="{FF2B5EF4-FFF2-40B4-BE49-F238E27FC236}">
                  <a16:creationId xmlns:a16="http://schemas.microsoft.com/office/drawing/2014/main" id="{BA7C3B4F-2981-EB69-7077-BB6CA738EB79}"/>
                </a:ext>
              </a:extLst>
            </p:cNvPr>
            <p:cNvSpPr>
              <a:spLocks noChangeArrowheads="1"/>
            </p:cNvSpPr>
            <p:nvPr/>
          </p:nvSpPr>
          <p:spPr bwMode="auto">
            <a:xfrm>
              <a:off x="5818188" y="1125538"/>
              <a:ext cx="130175" cy="268763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5" name="Rectangle 106">
              <a:extLst>
                <a:ext uri="{FF2B5EF4-FFF2-40B4-BE49-F238E27FC236}">
                  <a16:creationId xmlns:a16="http://schemas.microsoft.com/office/drawing/2014/main" id="{2C0F8297-07DF-4344-7178-272911208C33}"/>
                </a:ext>
              </a:extLst>
            </p:cNvPr>
            <p:cNvSpPr>
              <a:spLocks noChangeArrowheads="1"/>
            </p:cNvSpPr>
            <p:nvPr/>
          </p:nvSpPr>
          <p:spPr bwMode="auto">
            <a:xfrm>
              <a:off x="5976938" y="1125538"/>
              <a:ext cx="130175" cy="268763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6" name="Rectangle 107">
              <a:extLst>
                <a:ext uri="{FF2B5EF4-FFF2-40B4-BE49-F238E27FC236}">
                  <a16:creationId xmlns:a16="http://schemas.microsoft.com/office/drawing/2014/main" id="{1E58A237-416C-1CA5-82F9-18E4312AB5D5}"/>
                </a:ext>
              </a:extLst>
            </p:cNvPr>
            <p:cNvSpPr>
              <a:spLocks noChangeArrowheads="1"/>
            </p:cNvSpPr>
            <p:nvPr/>
          </p:nvSpPr>
          <p:spPr bwMode="auto">
            <a:xfrm>
              <a:off x="6881813" y="1125538"/>
              <a:ext cx="130175" cy="268763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7" name="Rectangle 108">
              <a:extLst>
                <a:ext uri="{FF2B5EF4-FFF2-40B4-BE49-F238E27FC236}">
                  <a16:creationId xmlns:a16="http://schemas.microsoft.com/office/drawing/2014/main" id="{B97D118E-57D2-FDCC-411F-96499203AB99}"/>
                </a:ext>
              </a:extLst>
            </p:cNvPr>
            <p:cNvSpPr>
              <a:spLocks noChangeArrowheads="1"/>
            </p:cNvSpPr>
            <p:nvPr/>
          </p:nvSpPr>
          <p:spPr bwMode="auto">
            <a:xfrm>
              <a:off x="7040563" y="1125538"/>
              <a:ext cx="131762" cy="2687637"/>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8" name="Rectangle 109">
              <a:extLst>
                <a:ext uri="{FF2B5EF4-FFF2-40B4-BE49-F238E27FC236}">
                  <a16:creationId xmlns:a16="http://schemas.microsoft.com/office/drawing/2014/main" id="{D68A508F-B546-6496-DF5B-1DC9B136A837}"/>
                </a:ext>
              </a:extLst>
            </p:cNvPr>
            <p:cNvSpPr>
              <a:spLocks noChangeArrowheads="1"/>
            </p:cNvSpPr>
            <p:nvPr/>
          </p:nvSpPr>
          <p:spPr bwMode="auto">
            <a:xfrm>
              <a:off x="4779963" y="1484313"/>
              <a:ext cx="3190875" cy="217487"/>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59" name="Rectangle 110">
              <a:extLst>
                <a:ext uri="{FF2B5EF4-FFF2-40B4-BE49-F238E27FC236}">
                  <a16:creationId xmlns:a16="http://schemas.microsoft.com/office/drawing/2014/main" id="{A993F435-B8AA-5A71-D0F0-E2CDEC6B0D3E}"/>
                </a:ext>
              </a:extLst>
            </p:cNvPr>
            <p:cNvSpPr>
              <a:spLocks noChangeArrowheads="1"/>
            </p:cNvSpPr>
            <p:nvPr/>
          </p:nvSpPr>
          <p:spPr bwMode="auto">
            <a:xfrm>
              <a:off x="4779963" y="1771650"/>
              <a:ext cx="3190875" cy="217488"/>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60" name="Rectangle 111">
              <a:extLst>
                <a:ext uri="{FF2B5EF4-FFF2-40B4-BE49-F238E27FC236}">
                  <a16:creationId xmlns:a16="http://schemas.microsoft.com/office/drawing/2014/main" id="{C4C63289-2B30-9F66-6AD3-7DC1346611CF}"/>
                </a:ext>
              </a:extLst>
            </p:cNvPr>
            <p:cNvSpPr>
              <a:spLocks noChangeArrowheads="1"/>
            </p:cNvSpPr>
            <p:nvPr/>
          </p:nvSpPr>
          <p:spPr bwMode="auto">
            <a:xfrm>
              <a:off x="4779963" y="2381250"/>
              <a:ext cx="3190875" cy="217488"/>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61" name="Rectangle 112">
              <a:extLst>
                <a:ext uri="{FF2B5EF4-FFF2-40B4-BE49-F238E27FC236}">
                  <a16:creationId xmlns:a16="http://schemas.microsoft.com/office/drawing/2014/main" id="{DEE59A59-0310-9048-9586-340C5709DCA1}"/>
                </a:ext>
              </a:extLst>
            </p:cNvPr>
            <p:cNvSpPr>
              <a:spLocks noChangeArrowheads="1"/>
            </p:cNvSpPr>
            <p:nvPr/>
          </p:nvSpPr>
          <p:spPr bwMode="auto">
            <a:xfrm>
              <a:off x="4779963" y="2668588"/>
              <a:ext cx="3190875" cy="217487"/>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62" name="Rectangle 113">
              <a:extLst>
                <a:ext uri="{FF2B5EF4-FFF2-40B4-BE49-F238E27FC236}">
                  <a16:creationId xmlns:a16="http://schemas.microsoft.com/office/drawing/2014/main" id="{2F7D02F9-B6B9-8CBD-B354-E9D787905D1C}"/>
                </a:ext>
              </a:extLst>
            </p:cNvPr>
            <p:cNvSpPr>
              <a:spLocks noChangeArrowheads="1"/>
            </p:cNvSpPr>
            <p:nvPr/>
          </p:nvSpPr>
          <p:spPr bwMode="auto">
            <a:xfrm>
              <a:off x="4802188" y="4221163"/>
              <a:ext cx="3189287" cy="217487"/>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63" name="Rectangle 114">
              <a:extLst>
                <a:ext uri="{FF2B5EF4-FFF2-40B4-BE49-F238E27FC236}">
                  <a16:creationId xmlns:a16="http://schemas.microsoft.com/office/drawing/2014/main" id="{60D86D01-9E74-F858-4EDA-FDD3EE2B527C}"/>
                </a:ext>
              </a:extLst>
            </p:cNvPr>
            <p:cNvSpPr>
              <a:spLocks noChangeArrowheads="1"/>
            </p:cNvSpPr>
            <p:nvPr/>
          </p:nvSpPr>
          <p:spPr bwMode="auto">
            <a:xfrm>
              <a:off x="4802188" y="4508500"/>
              <a:ext cx="3189287" cy="217488"/>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64" name="Rectangle 115">
              <a:extLst>
                <a:ext uri="{FF2B5EF4-FFF2-40B4-BE49-F238E27FC236}">
                  <a16:creationId xmlns:a16="http://schemas.microsoft.com/office/drawing/2014/main" id="{B3499367-DCE4-4961-54B0-BAADFF9E13E8}"/>
                </a:ext>
              </a:extLst>
            </p:cNvPr>
            <p:cNvSpPr>
              <a:spLocks noChangeArrowheads="1"/>
            </p:cNvSpPr>
            <p:nvPr/>
          </p:nvSpPr>
          <p:spPr bwMode="auto">
            <a:xfrm>
              <a:off x="4779963" y="5157788"/>
              <a:ext cx="3190875" cy="217487"/>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65" name="Rectangle 116">
              <a:extLst>
                <a:ext uri="{FF2B5EF4-FFF2-40B4-BE49-F238E27FC236}">
                  <a16:creationId xmlns:a16="http://schemas.microsoft.com/office/drawing/2014/main" id="{0C68580D-2674-02A4-053B-765918E67B14}"/>
                </a:ext>
              </a:extLst>
            </p:cNvPr>
            <p:cNvSpPr>
              <a:spLocks noChangeArrowheads="1"/>
            </p:cNvSpPr>
            <p:nvPr/>
          </p:nvSpPr>
          <p:spPr bwMode="auto">
            <a:xfrm>
              <a:off x="4779963" y="5445125"/>
              <a:ext cx="3190875" cy="217488"/>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66" name="Rectangle 117">
              <a:extLst>
                <a:ext uri="{FF2B5EF4-FFF2-40B4-BE49-F238E27FC236}">
                  <a16:creationId xmlns:a16="http://schemas.microsoft.com/office/drawing/2014/main" id="{CCF324FB-EBC5-CC25-CF66-9BD2DEAFB9F2}"/>
                </a:ext>
              </a:extLst>
            </p:cNvPr>
            <p:cNvSpPr>
              <a:spLocks noChangeArrowheads="1"/>
            </p:cNvSpPr>
            <p:nvPr/>
          </p:nvSpPr>
          <p:spPr bwMode="auto">
            <a:xfrm>
              <a:off x="8018463" y="1981200"/>
              <a:ext cx="11255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M5 pin  connects to  M6 mesh</a:t>
              </a:r>
            </a:p>
          </p:txBody>
        </p:sp>
        <p:sp>
          <p:nvSpPr>
            <p:cNvPr id="80967" name="Line 118">
              <a:extLst>
                <a:ext uri="{FF2B5EF4-FFF2-40B4-BE49-F238E27FC236}">
                  <a16:creationId xmlns:a16="http://schemas.microsoft.com/office/drawing/2014/main" id="{499B37CB-F71E-2E8B-94E7-A3D63B5C2BF2}"/>
                </a:ext>
              </a:extLst>
            </p:cNvPr>
            <p:cNvSpPr>
              <a:spLocks noChangeShapeType="1"/>
            </p:cNvSpPr>
            <p:nvPr/>
          </p:nvSpPr>
          <p:spPr bwMode="auto">
            <a:xfrm flipH="1">
              <a:off x="7010400" y="2162175"/>
              <a:ext cx="1093788"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68" name="Line 120">
              <a:extLst>
                <a:ext uri="{FF2B5EF4-FFF2-40B4-BE49-F238E27FC236}">
                  <a16:creationId xmlns:a16="http://schemas.microsoft.com/office/drawing/2014/main" id="{9788B8A9-0FCA-4E80-CF63-CE15345B5E68}"/>
                </a:ext>
              </a:extLst>
            </p:cNvPr>
            <p:cNvSpPr>
              <a:spLocks noChangeShapeType="1"/>
            </p:cNvSpPr>
            <p:nvPr/>
          </p:nvSpPr>
          <p:spPr bwMode="auto">
            <a:xfrm>
              <a:off x="6707188" y="1125538"/>
              <a:ext cx="198437"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69" name="Line 122">
              <a:extLst>
                <a:ext uri="{FF2B5EF4-FFF2-40B4-BE49-F238E27FC236}">
                  <a16:creationId xmlns:a16="http://schemas.microsoft.com/office/drawing/2014/main" id="{1C40514B-2D2D-B60E-A8AB-08D029EFB4DF}"/>
                </a:ext>
              </a:extLst>
            </p:cNvPr>
            <p:cNvSpPr>
              <a:spLocks noChangeShapeType="1"/>
            </p:cNvSpPr>
            <p:nvPr/>
          </p:nvSpPr>
          <p:spPr bwMode="auto">
            <a:xfrm flipH="1">
              <a:off x="7572375" y="1196975"/>
              <a:ext cx="198438"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70" name="Rectangle 123">
              <a:extLst>
                <a:ext uri="{FF2B5EF4-FFF2-40B4-BE49-F238E27FC236}">
                  <a16:creationId xmlns:a16="http://schemas.microsoft.com/office/drawing/2014/main" id="{4599CD42-2FBE-9781-816B-3C9678D8CAD2}"/>
                </a:ext>
              </a:extLst>
            </p:cNvPr>
            <p:cNvSpPr>
              <a:spLocks noChangeArrowheads="1"/>
            </p:cNvSpPr>
            <p:nvPr/>
          </p:nvSpPr>
          <p:spPr bwMode="auto">
            <a:xfrm>
              <a:off x="4905375" y="3392488"/>
              <a:ext cx="3332163" cy="9048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71" name="Rectangle 124">
              <a:extLst>
                <a:ext uri="{FF2B5EF4-FFF2-40B4-BE49-F238E27FC236}">
                  <a16:creationId xmlns:a16="http://schemas.microsoft.com/office/drawing/2014/main" id="{595FA669-9D27-8DAC-8F96-2A4BD02349E8}"/>
                </a:ext>
              </a:extLst>
            </p:cNvPr>
            <p:cNvSpPr>
              <a:spLocks noChangeArrowheads="1"/>
            </p:cNvSpPr>
            <p:nvPr/>
          </p:nvSpPr>
          <p:spPr bwMode="auto">
            <a:xfrm>
              <a:off x="4905375" y="3554413"/>
              <a:ext cx="3332163" cy="90487"/>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72" name="Rectangle 125">
              <a:extLst>
                <a:ext uri="{FF2B5EF4-FFF2-40B4-BE49-F238E27FC236}">
                  <a16:creationId xmlns:a16="http://schemas.microsoft.com/office/drawing/2014/main" id="{D3BBBB6F-1E47-DB06-EC09-056EFBD72A23}"/>
                </a:ext>
              </a:extLst>
            </p:cNvPr>
            <p:cNvSpPr>
              <a:spLocks noChangeArrowheads="1"/>
            </p:cNvSpPr>
            <p:nvPr/>
          </p:nvSpPr>
          <p:spPr bwMode="auto">
            <a:xfrm>
              <a:off x="4779963" y="3265488"/>
              <a:ext cx="3190875" cy="217487"/>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73" name="Rectangle 126">
              <a:extLst>
                <a:ext uri="{FF2B5EF4-FFF2-40B4-BE49-F238E27FC236}">
                  <a16:creationId xmlns:a16="http://schemas.microsoft.com/office/drawing/2014/main" id="{03D79107-381F-8EDA-C660-57623140CF71}"/>
                </a:ext>
              </a:extLst>
            </p:cNvPr>
            <p:cNvSpPr>
              <a:spLocks noChangeArrowheads="1"/>
            </p:cNvSpPr>
            <p:nvPr/>
          </p:nvSpPr>
          <p:spPr bwMode="auto">
            <a:xfrm>
              <a:off x="4779963" y="3552825"/>
              <a:ext cx="3190875" cy="217488"/>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74" name="Rectangle 127">
              <a:extLst>
                <a:ext uri="{FF2B5EF4-FFF2-40B4-BE49-F238E27FC236}">
                  <a16:creationId xmlns:a16="http://schemas.microsoft.com/office/drawing/2014/main" id="{FCB0F962-6A03-49AE-0B34-44BCE903D287}"/>
                </a:ext>
              </a:extLst>
            </p:cNvPr>
            <p:cNvSpPr>
              <a:spLocks noChangeArrowheads="1"/>
            </p:cNvSpPr>
            <p:nvPr/>
          </p:nvSpPr>
          <p:spPr bwMode="auto">
            <a:xfrm>
              <a:off x="5822950" y="5734050"/>
              <a:ext cx="123825" cy="700088"/>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75" name="Rectangle 128">
              <a:extLst>
                <a:ext uri="{FF2B5EF4-FFF2-40B4-BE49-F238E27FC236}">
                  <a16:creationId xmlns:a16="http://schemas.microsoft.com/office/drawing/2014/main" id="{DC7B5EBB-C0FF-645C-1F3F-67A0F94A0B21}"/>
                </a:ext>
              </a:extLst>
            </p:cNvPr>
            <p:cNvSpPr>
              <a:spLocks noChangeArrowheads="1"/>
            </p:cNvSpPr>
            <p:nvPr/>
          </p:nvSpPr>
          <p:spPr bwMode="auto">
            <a:xfrm>
              <a:off x="5983288" y="5734050"/>
              <a:ext cx="122237" cy="700088"/>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76" name="Rectangle 129">
              <a:extLst>
                <a:ext uri="{FF2B5EF4-FFF2-40B4-BE49-F238E27FC236}">
                  <a16:creationId xmlns:a16="http://schemas.microsoft.com/office/drawing/2014/main" id="{621CB135-4C43-4840-3359-A878988E57F9}"/>
                </a:ext>
              </a:extLst>
            </p:cNvPr>
            <p:cNvSpPr>
              <a:spLocks noChangeArrowheads="1"/>
            </p:cNvSpPr>
            <p:nvPr/>
          </p:nvSpPr>
          <p:spPr bwMode="auto">
            <a:xfrm>
              <a:off x="6886575" y="5734050"/>
              <a:ext cx="123825" cy="700088"/>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77" name="Rectangle 130">
              <a:extLst>
                <a:ext uri="{FF2B5EF4-FFF2-40B4-BE49-F238E27FC236}">
                  <a16:creationId xmlns:a16="http://schemas.microsoft.com/office/drawing/2014/main" id="{F5C7740E-B9CE-4C16-BD04-3D1EB8AE9A46}"/>
                </a:ext>
              </a:extLst>
            </p:cNvPr>
            <p:cNvSpPr>
              <a:spLocks noChangeArrowheads="1"/>
            </p:cNvSpPr>
            <p:nvPr/>
          </p:nvSpPr>
          <p:spPr bwMode="auto">
            <a:xfrm>
              <a:off x="7046913" y="5734050"/>
              <a:ext cx="123825" cy="700088"/>
            </a:xfrm>
            <a:prstGeom prst="rect">
              <a:avLst/>
            </a:prstGeom>
            <a:solidFill>
              <a:srgbClr val="99FF33">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78" name="Rectangle 131">
              <a:extLst>
                <a:ext uri="{FF2B5EF4-FFF2-40B4-BE49-F238E27FC236}">
                  <a16:creationId xmlns:a16="http://schemas.microsoft.com/office/drawing/2014/main" id="{53A895AF-DF1B-6400-B888-7EBC08A002E2}"/>
                </a:ext>
              </a:extLst>
            </p:cNvPr>
            <p:cNvSpPr>
              <a:spLocks noChangeArrowheads="1"/>
            </p:cNvSpPr>
            <p:nvPr/>
          </p:nvSpPr>
          <p:spPr bwMode="auto">
            <a:xfrm>
              <a:off x="4525963" y="6080125"/>
              <a:ext cx="3711575" cy="84138"/>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79" name="Rectangle 132">
              <a:extLst>
                <a:ext uri="{FF2B5EF4-FFF2-40B4-BE49-F238E27FC236}">
                  <a16:creationId xmlns:a16="http://schemas.microsoft.com/office/drawing/2014/main" id="{4B852000-7BDF-C826-98E4-809A69A9CB8B}"/>
                </a:ext>
              </a:extLst>
            </p:cNvPr>
            <p:cNvSpPr>
              <a:spLocks noChangeArrowheads="1"/>
            </p:cNvSpPr>
            <p:nvPr/>
          </p:nvSpPr>
          <p:spPr bwMode="auto">
            <a:xfrm>
              <a:off x="4525963" y="6237288"/>
              <a:ext cx="3711575" cy="85725"/>
            </a:xfrm>
            <a:prstGeom prst="rect">
              <a:avLst/>
            </a:prstGeom>
            <a:solidFill>
              <a:schemeClr val="hlink"/>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80" name="Rectangle 133">
              <a:extLst>
                <a:ext uri="{FF2B5EF4-FFF2-40B4-BE49-F238E27FC236}">
                  <a16:creationId xmlns:a16="http://schemas.microsoft.com/office/drawing/2014/main" id="{7B0CA8EC-D797-CBC4-7A97-949670013E3D}"/>
                </a:ext>
              </a:extLst>
            </p:cNvPr>
            <p:cNvSpPr>
              <a:spLocks noChangeArrowheads="1"/>
            </p:cNvSpPr>
            <p:nvPr/>
          </p:nvSpPr>
          <p:spPr bwMode="auto">
            <a:xfrm>
              <a:off x="4779963" y="5949950"/>
              <a:ext cx="3190875" cy="217488"/>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81" name="Rectangle 134">
              <a:extLst>
                <a:ext uri="{FF2B5EF4-FFF2-40B4-BE49-F238E27FC236}">
                  <a16:creationId xmlns:a16="http://schemas.microsoft.com/office/drawing/2014/main" id="{8C9F6716-D466-5AD0-4ECE-EB5934DB513D}"/>
                </a:ext>
              </a:extLst>
            </p:cNvPr>
            <p:cNvSpPr>
              <a:spLocks noChangeArrowheads="1"/>
            </p:cNvSpPr>
            <p:nvPr/>
          </p:nvSpPr>
          <p:spPr bwMode="auto">
            <a:xfrm>
              <a:off x="4779963" y="6237288"/>
              <a:ext cx="3190875" cy="217487"/>
            </a:xfrm>
            <a:prstGeom prst="rect">
              <a:avLst/>
            </a:prstGeom>
            <a:solidFill>
              <a:srgbClr val="0000FF">
                <a:alpha val="50195"/>
              </a:srgbClr>
            </a:solidFill>
            <a:ln w="9525">
              <a:solidFill>
                <a:schemeClr val="tx1"/>
              </a:solidFill>
              <a:miter lim="800000"/>
              <a:headEnd/>
              <a:tailEnd/>
            </a:ln>
          </p:spPr>
          <p:txBody>
            <a:bodyPr wrap="none" anchor="ct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endParaRPr lang="ko-KR" altLang="en-US" sz="1800">
                <a:ea typeface="Gulim" panose="020B0600000101010101" pitchFamily="34" charset="-127"/>
              </a:endParaRPr>
            </a:p>
          </p:txBody>
        </p:sp>
        <p:sp>
          <p:nvSpPr>
            <p:cNvPr id="80982" name="Line 136">
              <a:extLst>
                <a:ext uri="{FF2B5EF4-FFF2-40B4-BE49-F238E27FC236}">
                  <a16:creationId xmlns:a16="http://schemas.microsoft.com/office/drawing/2014/main" id="{BF515FD1-4560-09F1-F488-C464AB4FB8B2}"/>
                </a:ext>
              </a:extLst>
            </p:cNvPr>
            <p:cNvSpPr>
              <a:spLocks noChangeShapeType="1"/>
            </p:cNvSpPr>
            <p:nvPr/>
          </p:nvSpPr>
          <p:spPr bwMode="auto">
            <a:xfrm>
              <a:off x="5443538" y="1557338"/>
              <a:ext cx="0" cy="1295400"/>
            </a:xfrm>
            <a:prstGeom prst="line">
              <a:avLst/>
            </a:prstGeom>
            <a:noFill/>
            <a:ln w="38100">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83" name="Line 137">
              <a:extLst>
                <a:ext uri="{FF2B5EF4-FFF2-40B4-BE49-F238E27FC236}">
                  <a16:creationId xmlns:a16="http://schemas.microsoft.com/office/drawing/2014/main" id="{6C8393FC-8E5E-8EC8-65BE-7CE6A7F49C35}"/>
                </a:ext>
              </a:extLst>
            </p:cNvPr>
            <p:cNvSpPr>
              <a:spLocks noChangeShapeType="1"/>
            </p:cNvSpPr>
            <p:nvPr/>
          </p:nvSpPr>
          <p:spPr bwMode="auto">
            <a:xfrm>
              <a:off x="5443538" y="4292600"/>
              <a:ext cx="0" cy="1296988"/>
            </a:xfrm>
            <a:prstGeom prst="line">
              <a:avLst/>
            </a:prstGeom>
            <a:noFill/>
            <a:ln w="38100">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84" name="Line 138">
              <a:extLst>
                <a:ext uri="{FF2B5EF4-FFF2-40B4-BE49-F238E27FC236}">
                  <a16:creationId xmlns:a16="http://schemas.microsoft.com/office/drawing/2014/main" id="{26D8D2C0-C4AD-1A58-9DBE-DA70A30729CB}"/>
                </a:ext>
              </a:extLst>
            </p:cNvPr>
            <p:cNvSpPr>
              <a:spLocks noChangeShapeType="1"/>
            </p:cNvSpPr>
            <p:nvPr/>
          </p:nvSpPr>
          <p:spPr bwMode="auto">
            <a:xfrm flipV="1">
              <a:off x="4581525" y="2781300"/>
              <a:ext cx="796925"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85" name="Line 139">
              <a:extLst>
                <a:ext uri="{FF2B5EF4-FFF2-40B4-BE49-F238E27FC236}">
                  <a16:creationId xmlns:a16="http://schemas.microsoft.com/office/drawing/2014/main" id="{9D5DEFB1-9B80-CDE4-F6D1-8E4E80A4E04A}"/>
                </a:ext>
              </a:extLst>
            </p:cNvPr>
            <p:cNvSpPr>
              <a:spLocks noChangeShapeType="1"/>
            </p:cNvSpPr>
            <p:nvPr/>
          </p:nvSpPr>
          <p:spPr bwMode="auto">
            <a:xfrm>
              <a:off x="4581525" y="3789363"/>
              <a:ext cx="862013"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86" name="Text Box 140">
              <a:extLst>
                <a:ext uri="{FF2B5EF4-FFF2-40B4-BE49-F238E27FC236}">
                  <a16:creationId xmlns:a16="http://schemas.microsoft.com/office/drawing/2014/main" id="{5F3168CE-5F4D-C89C-F5FA-5B66AE06017F}"/>
                </a:ext>
              </a:extLst>
            </p:cNvPr>
            <p:cNvSpPr txBox="1">
              <a:spLocks noChangeArrowheads="1"/>
            </p:cNvSpPr>
            <p:nvPr/>
          </p:nvSpPr>
          <p:spPr bwMode="auto">
            <a:xfrm>
              <a:off x="7607157" y="3763097"/>
              <a:ext cx="13065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Pct val="100000"/>
                <a:buFontTx/>
                <a:buNone/>
              </a:pPr>
              <a:r>
                <a:rPr lang="en-US" altLang="ko-KR" sz="1000" dirty="0">
                  <a:solidFill>
                    <a:srgbClr val="FF0000"/>
                  </a:solidFill>
                  <a:ea typeface="Gulim" panose="020B0600000101010101" pitchFamily="34" charset="-127"/>
                </a:rPr>
                <a:t>M6 mesh does</a:t>
              </a:r>
              <a:br>
                <a:rPr lang="en-US" altLang="ko-KR" sz="1000" dirty="0">
                  <a:solidFill>
                    <a:srgbClr val="FF0000"/>
                  </a:solidFill>
                  <a:ea typeface="Gulim" panose="020B0600000101010101" pitchFamily="34" charset="-127"/>
                </a:rPr>
              </a:br>
              <a:r>
                <a:rPr lang="en-US" altLang="ko-KR" sz="1000" dirty="0">
                  <a:solidFill>
                    <a:srgbClr val="FF0000"/>
                  </a:solidFill>
                  <a:ea typeface="Gulim" panose="020B0600000101010101" pitchFamily="34" charset="-127"/>
                </a:rPr>
                <a:t>not run across  </a:t>
              </a:r>
              <a:br>
                <a:rPr lang="en-US" altLang="ko-KR" sz="1000" dirty="0">
                  <a:solidFill>
                    <a:srgbClr val="FF0000"/>
                  </a:solidFill>
                  <a:ea typeface="Gulim" panose="020B0600000101010101" pitchFamily="34" charset="-127"/>
                </a:rPr>
              </a:br>
              <a:r>
                <a:rPr lang="en-US" altLang="ko-KR" sz="1000" dirty="0">
                  <a:solidFill>
                    <a:srgbClr val="FF0000"/>
                  </a:solidFill>
                  <a:ea typeface="Gulim" panose="020B0600000101010101" pitchFamily="34" charset="-127"/>
                </a:rPr>
                <a:t>the macro</a:t>
              </a:r>
            </a:p>
          </p:txBody>
        </p:sp>
        <p:sp>
          <p:nvSpPr>
            <p:cNvPr id="80987" name="Line 141">
              <a:extLst>
                <a:ext uri="{FF2B5EF4-FFF2-40B4-BE49-F238E27FC236}">
                  <a16:creationId xmlns:a16="http://schemas.microsoft.com/office/drawing/2014/main" id="{78D9C2E1-A305-EC5E-735D-3BE09F29C1FB}"/>
                </a:ext>
              </a:extLst>
            </p:cNvPr>
            <p:cNvSpPr>
              <a:spLocks noChangeShapeType="1"/>
            </p:cNvSpPr>
            <p:nvPr/>
          </p:nvSpPr>
          <p:spPr bwMode="auto">
            <a:xfrm>
              <a:off x="5776913" y="3789363"/>
              <a:ext cx="1528762" cy="0"/>
            </a:xfrm>
            <a:prstGeom prst="line">
              <a:avLst/>
            </a:prstGeom>
            <a:noFill/>
            <a:ln w="38100">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88" name="Line 142">
              <a:extLst>
                <a:ext uri="{FF2B5EF4-FFF2-40B4-BE49-F238E27FC236}">
                  <a16:creationId xmlns:a16="http://schemas.microsoft.com/office/drawing/2014/main" id="{39444A6B-4B0B-8E46-EBF0-C4E1885EE2A2}"/>
                </a:ext>
              </a:extLst>
            </p:cNvPr>
            <p:cNvSpPr>
              <a:spLocks noChangeShapeType="1"/>
            </p:cNvSpPr>
            <p:nvPr/>
          </p:nvSpPr>
          <p:spPr bwMode="auto">
            <a:xfrm>
              <a:off x="5710238" y="5734050"/>
              <a:ext cx="1528762" cy="0"/>
            </a:xfrm>
            <a:prstGeom prst="line">
              <a:avLst/>
            </a:prstGeom>
            <a:noFill/>
            <a:ln w="38100">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89" name="Line 143">
              <a:extLst>
                <a:ext uri="{FF2B5EF4-FFF2-40B4-BE49-F238E27FC236}">
                  <a16:creationId xmlns:a16="http://schemas.microsoft.com/office/drawing/2014/main" id="{F066CA02-E837-4A1A-5CB6-DF3BC6F3AD6A}"/>
                </a:ext>
              </a:extLst>
            </p:cNvPr>
            <p:cNvSpPr>
              <a:spLocks noChangeShapeType="1"/>
            </p:cNvSpPr>
            <p:nvPr/>
          </p:nvSpPr>
          <p:spPr bwMode="auto">
            <a:xfrm flipH="1" flipV="1">
              <a:off x="7172325" y="3789363"/>
              <a:ext cx="40005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90" name="Line 144">
              <a:extLst>
                <a:ext uri="{FF2B5EF4-FFF2-40B4-BE49-F238E27FC236}">
                  <a16:creationId xmlns:a16="http://schemas.microsoft.com/office/drawing/2014/main" id="{AACD31F1-1ED2-8966-3B53-70BDCC8454CC}"/>
                </a:ext>
              </a:extLst>
            </p:cNvPr>
            <p:cNvSpPr>
              <a:spLocks noChangeShapeType="1"/>
            </p:cNvSpPr>
            <p:nvPr/>
          </p:nvSpPr>
          <p:spPr bwMode="auto">
            <a:xfrm flipH="1">
              <a:off x="7172325" y="4005263"/>
              <a:ext cx="400050" cy="17287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91" name="Line 145">
              <a:extLst>
                <a:ext uri="{FF2B5EF4-FFF2-40B4-BE49-F238E27FC236}">
                  <a16:creationId xmlns:a16="http://schemas.microsoft.com/office/drawing/2014/main" id="{D39C46B4-D2CA-C238-9E9D-1DFC938A9503}"/>
                </a:ext>
              </a:extLst>
            </p:cNvPr>
            <p:cNvSpPr>
              <a:spLocks noChangeShapeType="1"/>
            </p:cNvSpPr>
            <p:nvPr/>
          </p:nvSpPr>
          <p:spPr bwMode="auto">
            <a:xfrm>
              <a:off x="7372350" y="1557338"/>
              <a:ext cx="0" cy="1295400"/>
            </a:xfrm>
            <a:prstGeom prst="line">
              <a:avLst/>
            </a:prstGeom>
            <a:noFill/>
            <a:ln w="38100">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92" name="Line 146">
              <a:extLst>
                <a:ext uri="{FF2B5EF4-FFF2-40B4-BE49-F238E27FC236}">
                  <a16:creationId xmlns:a16="http://schemas.microsoft.com/office/drawing/2014/main" id="{1ADDC26C-039D-8FBC-7DFC-6822B7428DC5}"/>
                </a:ext>
              </a:extLst>
            </p:cNvPr>
            <p:cNvSpPr>
              <a:spLocks noChangeShapeType="1"/>
            </p:cNvSpPr>
            <p:nvPr/>
          </p:nvSpPr>
          <p:spPr bwMode="auto">
            <a:xfrm>
              <a:off x="7532688" y="4292600"/>
              <a:ext cx="0" cy="1223963"/>
            </a:xfrm>
            <a:prstGeom prst="line">
              <a:avLst/>
            </a:prstGeom>
            <a:noFill/>
            <a:ln w="38100">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93" name="Line 147">
              <a:extLst>
                <a:ext uri="{FF2B5EF4-FFF2-40B4-BE49-F238E27FC236}">
                  <a16:creationId xmlns:a16="http://schemas.microsoft.com/office/drawing/2014/main" id="{8A4C3539-F100-FAB6-DE36-611EF4FBA325}"/>
                </a:ext>
              </a:extLst>
            </p:cNvPr>
            <p:cNvSpPr>
              <a:spLocks noChangeShapeType="1"/>
            </p:cNvSpPr>
            <p:nvPr/>
          </p:nvSpPr>
          <p:spPr bwMode="auto">
            <a:xfrm>
              <a:off x="4581525" y="3789363"/>
              <a:ext cx="2924175"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94" name="Line 148">
              <a:extLst>
                <a:ext uri="{FF2B5EF4-FFF2-40B4-BE49-F238E27FC236}">
                  <a16:creationId xmlns:a16="http://schemas.microsoft.com/office/drawing/2014/main" id="{40648A37-2DC6-8C44-04CB-9C2247F2AC91}"/>
                </a:ext>
              </a:extLst>
            </p:cNvPr>
            <p:cNvSpPr>
              <a:spLocks noChangeShapeType="1"/>
            </p:cNvSpPr>
            <p:nvPr/>
          </p:nvSpPr>
          <p:spPr bwMode="auto">
            <a:xfrm flipV="1">
              <a:off x="4581525" y="2781300"/>
              <a:ext cx="2790825"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95" name="Rectangle 150">
              <a:extLst>
                <a:ext uri="{FF2B5EF4-FFF2-40B4-BE49-F238E27FC236}">
                  <a16:creationId xmlns:a16="http://schemas.microsoft.com/office/drawing/2014/main" id="{CAE02408-70F5-07A3-3117-8DB1CC260EFF}"/>
                </a:ext>
              </a:extLst>
            </p:cNvPr>
            <p:cNvSpPr>
              <a:spLocks noChangeArrowheads="1"/>
            </p:cNvSpPr>
            <p:nvPr/>
          </p:nvSpPr>
          <p:spPr bwMode="auto">
            <a:xfrm>
              <a:off x="8035925" y="1268413"/>
              <a:ext cx="725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M5 mesh</a:t>
              </a:r>
            </a:p>
          </p:txBody>
        </p:sp>
        <p:sp>
          <p:nvSpPr>
            <p:cNvPr id="80996" name="Line 151">
              <a:extLst>
                <a:ext uri="{FF2B5EF4-FFF2-40B4-BE49-F238E27FC236}">
                  <a16:creationId xmlns:a16="http://schemas.microsoft.com/office/drawing/2014/main" id="{00A2D64D-1D1B-417B-8898-C38FF38D5BBF}"/>
                </a:ext>
              </a:extLst>
            </p:cNvPr>
            <p:cNvSpPr>
              <a:spLocks noChangeShapeType="1"/>
            </p:cNvSpPr>
            <p:nvPr/>
          </p:nvSpPr>
          <p:spPr bwMode="auto">
            <a:xfrm flipH="1">
              <a:off x="7970838" y="1484313"/>
              <a:ext cx="133350"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97" name="Rectangle 117">
              <a:extLst>
                <a:ext uri="{FF2B5EF4-FFF2-40B4-BE49-F238E27FC236}">
                  <a16:creationId xmlns:a16="http://schemas.microsoft.com/office/drawing/2014/main" id="{8CB3932B-FC64-63B8-3FAD-4DE2F71E8EA5}"/>
                </a:ext>
              </a:extLst>
            </p:cNvPr>
            <p:cNvSpPr>
              <a:spLocks noChangeArrowheads="1"/>
            </p:cNvSpPr>
            <p:nvPr/>
          </p:nvSpPr>
          <p:spPr bwMode="auto">
            <a:xfrm>
              <a:off x="8015288" y="4603750"/>
              <a:ext cx="1125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1143000" indent="-228600">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SzPct val="100000"/>
                <a:buFontTx/>
                <a:buNone/>
              </a:pPr>
              <a:r>
                <a:rPr lang="en-US" altLang="ko-KR" sz="1000">
                  <a:ea typeface="Gulim" panose="020B0600000101010101" pitchFamily="34" charset="-127"/>
                </a:rPr>
                <a:t>Rotated block: M5 pin  connects to  M7 mesh</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F80A6785-85AF-C5D4-84B8-300CE97BC61B}"/>
            </a:ext>
          </a:extLst>
        </p:cNvPr>
        <p:cNvGrpSpPr/>
        <p:nvPr/>
      </p:nvGrpSpPr>
      <p:grpSpPr>
        <a:xfrm>
          <a:off x="0" y="0"/>
          <a:ext cx="0" cy="0"/>
          <a:chOff x="0" y="0"/>
          <a:chExt cx="0" cy="0"/>
        </a:xfrm>
      </p:grpSpPr>
      <p:sp>
        <p:nvSpPr>
          <p:cNvPr id="60" name="Google Shape;60;p14">
            <a:extLst>
              <a:ext uri="{FF2B5EF4-FFF2-40B4-BE49-F238E27FC236}">
                <a16:creationId xmlns:a16="http://schemas.microsoft.com/office/drawing/2014/main" id="{AE575D10-5C2B-796A-4742-D95C39B77DF3}"/>
              </a:ext>
            </a:extLst>
          </p:cNvPr>
          <p:cNvSpPr txBox="1">
            <a:spLocks noGrp="1"/>
          </p:cNvSpPr>
          <p:nvPr>
            <p:ph type="title"/>
          </p:nvPr>
        </p:nvSpPr>
        <p:spPr>
          <a:xfrm>
            <a:off x="31530" y="41036"/>
            <a:ext cx="8520600" cy="572700"/>
          </a:xfrm>
          <a:prstGeom prst="rect">
            <a:avLst/>
          </a:prstGeom>
        </p:spPr>
        <p:txBody>
          <a:bodyPr spcFirstLastPara="1" wrap="square" lIns="91425" tIns="91425" rIns="91425" bIns="91425" anchor="t" anchorCtr="0">
            <a:normAutofit fontScale="90000"/>
          </a:bodyPr>
          <a:lstStyle/>
          <a:p>
            <a:r>
              <a:rPr lang="en" dirty="0"/>
              <a:t>pdn  (aka </a:t>
            </a:r>
            <a:r>
              <a:rPr lang="en" b="0" i="1" dirty="0"/>
              <a:t>pdngen</a:t>
            </a:r>
            <a:r>
              <a:rPr lang="en" dirty="0"/>
              <a:t>) User Interface</a:t>
            </a:r>
            <a:endParaRPr dirty="0"/>
          </a:p>
        </p:txBody>
      </p:sp>
      <p:sp>
        <p:nvSpPr>
          <p:cNvPr id="61" name="Google Shape;61;p14">
            <a:extLst>
              <a:ext uri="{FF2B5EF4-FFF2-40B4-BE49-F238E27FC236}">
                <a16:creationId xmlns:a16="http://schemas.microsoft.com/office/drawing/2014/main" id="{150567A4-17B1-B561-4ADF-E9F05AC7AA14}"/>
              </a:ext>
            </a:extLst>
          </p:cNvPr>
          <p:cNvSpPr txBox="1">
            <a:spLocks noGrp="1"/>
          </p:cNvSpPr>
          <p:nvPr>
            <p:ph type="body" idx="1"/>
          </p:nvPr>
        </p:nvSpPr>
        <p:spPr>
          <a:xfrm>
            <a:off x="136634" y="872359"/>
            <a:ext cx="8695666" cy="4553766"/>
          </a:xfrm>
          <a:prstGeom prst="rect">
            <a:avLst/>
          </a:prstGeom>
        </p:spPr>
        <p:txBody>
          <a:bodyPr spcFirstLastPara="1" wrap="square" lIns="91425" tIns="91425" rIns="91425" bIns="91425" anchor="t" anchorCtr="0">
            <a:normAutofit/>
          </a:bodyPr>
          <a:lstStyle/>
          <a:p>
            <a:r>
              <a:rPr lang="en" dirty="0"/>
              <a:t>set_voltage_domain - define a new power domain</a:t>
            </a:r>
            <a:endParaRPr dirty="0"/>
          </a:p>
          <a:p>
            <a:r>
              <a:rPr lang="en" dirty="0"/>
              <a:t>define_pdn_grid - defines a new grid</a:t>
            </a:r>
            <a:endParaRPr dirty="0"/>
          </a:p>
          <a:p>
            <a:r>
              <a:rPr lang="en" dirty="0"/>
              <a:t>add_pdn_stripe - add straps and followpins</a:t>
            </a:r>
            <a:endParaRPr dirty="0"/>
          </a:p>
          <a:p>
            <a:r>
              <a:rPr lang="en" dirty="0"/>
              <a:t>add_pdn_ring - add rings</a:t>
            </a:r>
            <a:endParaRPr dirty="0"/>
          </a:p>
          <a:p>
            <a:r>
              <a:rPr lang="en" dirty="0"/>
              <a:t>add_pdn_connect - add layer connectivity</a:t>
            </a:r>
            <a:endParaRPr dirty="0"/>
          </a:p>
          <a:p>
            <a:r>
              <a:rPr lang="en" dirty="0"/>
              <a:t>pdngen - create grids</a:t>
            </a:r>
            <a:endParaRPr dirty="0"/>
          </a:p>
        </p:txBody>
      </p:sp>
      <p:sp>
        <p:nvSpPr>
          <p:cNvPr id="2" name="Footer Placeholder 2">
            <a:extLst>
              <a:ext uri="{FF2B5EF4-FFF2-40B4-BE49-F238E27FC236}">
                <a16:creationId xmlns:a16="http://schemas.microsoft.com/office/drawing/2014/main" id="{151E9B53-4271-BB9D-E546-BEB6109521DB}"/>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62883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24131" y="0"/>
            <a:ext cx="8520600" cy="572700"/>
          </a:xfrm>
          <a:prstGeom prst="rect">
            <a:avLst/>
          </a:prstGeom>
        </p:spPr>
        <p:txBody>
          <a:bodyPr spcFirstLastPara="1" wrap="square" lIns="91425" tIns="91425" rIns="91425" bIns="91425" anchor="t" anchorCtr="0">
            <a:normAutofit fontScale="90000"/>
          </a:bodyPr>
          <a:lstStyle/>
          <a:p>
            <a:r>
              <a:rPr lang="en" dirty="0"/>
              <a:t>Main PDN Build Steps</a:t>
            </a:r>
            <a:endParaRPr dirty="0"/>
          </a:p>
        </p:txBody>
      </p:sp>
      <p:sp>
        <p:nvSpPr>
          <p:cNvPr id="67" name="Google Shape;67;p15"/>
          <p:cNvSpPr txBox="1">
            <a:spLocks noGrp="1"/>
          </p:cNvSpPr>
          <p:nvPr>
            <p:ph type="body" idx="1"/>
          </p:nvPr>
        </p:nvSpPr>
        <p:spPr>
          <a:xfrm>
            <a:off x="311700" y="785446"/>
            <a:ext cx="8832300" cy="5943600"/>
          </a:xfrm>
          <a:prstGeom prst="rect">
            <a:avLst/>
          </a:prstGeom>
        </p:spPr>
        <p:txBody>
          <a:bodyPr spcFirstLastPara="1" wrap="square" lIns="91425" tIns="91425" rIns="91425" bIns="91425" anchor="t" anchorCtr="0">
            <a:normAutofit/>
          </a:bodyPr>
          <a:lstStyle/>
          <a:p>
            <a:pPr marL="114300" indent="0">
              <a:spcBef>
                <a:spcPts val="400"/>
              </a:spcBef>
              <a:buNone/>
            </a:pPr>
            <a:r>
              <a:rPr lang="en" sz="3200" dirty="0"/>
              <a:t>1. Extract existing routing and blockages </a:t>
            </a:r>
            <a:r>
              <a:rPr lang="en" sz="1000" dirty="0">
                <a:hlinkClick r:id="rId3"/>
              </a:rPr>
              <a:t>https://github.com/The-OpenROAD-Project/OpenROAD/blob/c34a30e0045eb68ad30c98f653e57f9b7f12d83c/src/pdn/src/PdnGen.cc#L112</a:t>
            </a:r>
            <a:endParaRPr sz="900" dirty="0"/>
          </a:p>
          <a:p>
            <a:pPr marL="114300" indent="0">
              <a:spcBef>
                <a:spcPts val="400"/>
              </a:spcBef>
              <a:buNone/>
            </a:pPr>
            <a:r>
              <a:rPr lang="en" sz="3200" dirty="0"/>
              <a:t>2. For each grid: </a:t>
            </a:r>
            <a:br>
              <a:rPr lang="en" sz="800" dirty="0"/>
            </a:br>
            <a:r>
              <a:rPr lang="en" sz="1000" dirty="0">
                <a:hlinkClick r:id="rId4"/>
              </a:rPr>
              <a:t>https://github.com/The-OpenROAD-Project/OpenROAD/blob/c34a30e0045eb68ad30c98f653e57f9b7f12d83c/src/pdn/src/PdnGen.cc#L136</a:t>
            </a:r>
            <a:endParaRPr sz="1000" dirty="0"/>
          </a:p>
          <a:p>
            <a:pPr marL="682625" lvl="1" indent="-168275">
              <a:spcBef>
                <a:spcPts val="400"/>
              </a:spcBef>
              <a:buNone/>
            </a:pPr>
            <a:r>
              <a:rPr lang="en" sz="2800" dirty="0"/>
              <a:t>a. Create rings, if requested </a:t>
            </a:r>
            <a:br>
              <a:rPr lang="en" sz="800" dirty="0"/>
            </a:br>
            <a:r>
              <a:rPr lang="en" sz="1000" dirty="0">
                <a:hlinkClick r:id="rId5"/>
              </a:rPr>
              <a:t>https://github.com/The-OpenROAD-Project/OpenROAD/blob/c545b771cfd5a7a9c1f4c71e869899ac978ffb5f/src/pdn/src/rings.cpp#L223</a:t>
            </a:r>
            <a:endParaRPr sz="800" dirty="0"/>
          </a:p>
          <a:p>
            <a:pPr marL="682625" lvl="1" indent="-168275">
              <a:spcBef>
                <a:spcPts val="400"/>
              </a:spcBef>
              <a:buNone/>
            </a:pPr>
            <a:r>
              <a:rPr lang="en" sz="2800" dirty="0"/>
              <a:t>b. Create straps </a:t>
            </a:r>
            <a:br>
              <a:rPr lang="en" sz="800" dirty="0"/>
            </a:br>
            <a:r>
              <a:rPr lang="en" sz="1000" dirty="0">
                <a:hlinkClick r:id="rId6"/>
              </a:rPr>
              <a:t>https://github.com/The-OpenROAD-Project/OpenROAD/blob/c545b771cfd5a7a9c1f4c71e869899ac978ffb5f/src/pdn/src/straps.cpp#L170</a:t>
            </a:r>
            <a:endParaRPr sz="1000" dirty="0"/>
          </a:p>
          <a:p>
            <a:pPr marL="682625" lvl="1" indent="-168275">
              <a:spcBef>
                <a:spcPts val="400"/>
              </a:spcBef>
              <a:buNone/>
            </a:pPr>
            <a:r>
              <a:rPr lang="en" sz="2800" dirty="0"/>
              <a:t>c. Check connectivity and do channel repair (slide)</a:t>
            </a:r>
            <a:endParaRPr sz="2800" dirty="0"/>
          </a:p>
          <a:p>
            <a:pPr marL="114300" indent="0">
              <a:spcBef>
                <a:spcPts val="400"/>
              </a:spcBef>
              <a:buNone/>
            </a:pPr>
            <a:r>
              <a:rPr lang="en" sz="3200" dirty="0"/>
              <a:t>3. Estimate vias </a:t>
            </a:r>
            <a:br>
              <a:rPr lang="en" sz="1000" dirty="0"/>
            </a:br>
            <a:r>
              <a:rPr lang="en" sz="1000" dirty="0">
                <a:hlinkClick r:id="rId7"/>
              </a:rPr>
              <a:t>https://github.com/The-OpenROAD-Project/OpenROAD/blob/c34a30e0045eb68ad30c98f653e57f9b7f12d83c/src/pdn/src/PdnGen.cc#L148</a:t>
            </a:r>
            <a:endParaRPr sz="1000" dirty="0"/>
          </a:p>
          <a:p>
            <a:pPr marL="114300" indent="0">
              <a:spcBef>
                <a:spcPts val="400"/>
              </a:spcBef>
              <a:buNone/>
            </a:pPr>
            <a:r>
              <a:rPr lang="en" sz="3200" dirty="0"/>
              <a:t>4. Trim excess </a:t>
            </a:r>
            <a:br>
              <a:rPr lang="en" sz="1000" dirty="0"/>
            </a:br>
            <a:r>
              <a:rPr lang="en" sz="1000" dirty="0">
                <a:hlinkClick r:id="rId8"/>
              </a:rPr>
              <a:t>https://github.com/The-OpenROAD-Project/OpenROAD/blob/c34a30e0045eb68ad30c98f653e57f9b7f12d83c/src/pdn/src/PdnGen.cc#L151</a:t>
            </a:r>
            <a:endParaRPr sz="1000" dirty="0"/>
          </a:p>
          <a:p>
            <a:pPr marL="114300" indent="0">
              <a:spcBef>
                <a:spcPts val="400"/>
              </a:spcBef>
              <a:buNone/>
            </a:pPr>
            <a:r>
              <a:rPr lang="en" sz="3200" dirty="0"/>
              <a:t>5. Commit to database </a:t>
            </a:r>
            <a:br>
              <a:rPr lang="en" sz="1000" dirty="0"/>
            </a:br>
            <a:r>
              <a:rPr lang="en" sz="1000" dirty="0">
                <a:hlinkClick r:id="rId9"/>
              </a:rPr>
              <a:t>https://github.com/The-OpenROAD-Project/OpenROAD/blob/c34a30e0045eb68ad30c98f653e57f9b7f12d83c/src/pdn/src/PdnGen.cc#L731</a:t>
            </a:r>
            <a:endParaRPr sz="1000" dirty="0"/>
          </a:p>
          <a:p>
            <a:pPr marL="682625" lvl="1" indent="-168275">
              <a:spcBef>
                <a:spcPts val="400"/>
              </a:spcBef>
              <a:buNone/>
            </a:pPr>
            <a:r>
              <a:rPr lang="en" sz="2800" dirty="0"/>
              <a:t>a. Create all vias DRC free </a:t>
            </a:r>
            <a:br>
              <a:rPr lang="en" sz="1000" dirty="0"/>
            </a:br>
            <a:r>
              <a:rPr lang="en" sz="1000" dirty="0">
                <a:hlinkClick r:id="rId10"/>
              </a:rPr>
              <a:t>https://github.com/The-OpenROAD-Project/OpenROAD/blob/c34a30e0045eb68ad30c98f653e57f9b7f12d83c/src/pdn/src/via.cpp</a:t>
            </a:r>
            <a:endParaRPr sz="1000" dirty="0"/>
          </a:p>
          <a:p>
            <a:pPr marL="682625" lvl="1" indent="-168275">
              <a:spcBef>
                <a:spcPts val="400"/>
              </a:spcBef>
              <a:buNone/>
            </a:pPr>
            <a:r>
              <a:rPr lang="en" sz="2800" dirty="0"/>
              <a:t>b. Write wires to database</a:t>
            </a:r>
            <a:endParaRPr sz="2800" dirty="0"/>
          </a:p>
        </p:txBody>
      </p:sp>
      <p:sp>
        <p:nvSpPr>
          <p:cNvPr id="2" name="Footer Placeholder 2">
            <a:extLst>
              <a:ext uri="{FF2B5EF4-FFF2-40B4-BE49-F238E27FC236}">
                <a16:creationId xmlns:a16="http://schemas.microsoft.com/office/drawing/2014/main" id="{9E9D8741-B0C0-6998-04C3-B120D8537709}"/>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p:nvPr/>
        </p:nvSpPr>
        <p:spPr>
          <a:xfrm>
            <a:off x="654625" y="1437775"/>
            <a:ext cx="4730400" cy="426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73" name="Google Shape;73;p16"/>
          <p:cNvSpPr/>
          <p:nvPr/>
        </p:nvSpPr>
        <p:spPr>
          <a:xfrm>
            <a:off x="730750" y="1524775"/>
            <a:ext cx="4534500" cy="40887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74" name="Google Shape;74;p16"/>
          <p:cNvSpPr/>
          <p:nvPr/>
        </p:nvSpPr>
        <p:spPr>
          <a:xfrm>
            <a:off x="883150" y="1677175"/>
            <a:ext cx="4240800" cy="38058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cxnSp>
        <p:nvCxnSpPr>
          <p:cNvPr id="75" name="Google Shape;75;p16"/>
          <p:cNvCxnSpPr/>
          <p:nvPr/>
        </p:nvCxnSpPr>
        <p:spPr>
          <a:xfrm flipH="1">
            <a:off x="1078725"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76" name="Google Shape;76;p16"/>
          <p:cNvCxnSpPr/>
          <p:nvPr/>
        </p:nvCxnSpPr>
        <p:spPr>
          <a:xfrm flipH="1">
            <a:off x="1231250" y="15247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77" name="Google Shape;77;p16"/>
          <p:cNvCxnSpPr/>
          <p:nvPr/>
        </p:nvCxnSpPr>
        <p:spPr>
          <a:xfrm flipH="1">
            <a:off x="1687850"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78" name="Google Shape;78;p16"/>
          <p:cNvCxnSpPr/>
          <p:nvPr/>
        </p:nvCxnSpPr>
        <p:spPr>
          <a:xfrm flipH="1">
            <a:off x="1840375" y="15247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79" name="Google Shape;79;p16"/>
          <p:cNvCxnSpPr/>
          <p:nvPr/>
        </p:nvCxnSpPr>
        <p:spPr>
          <a:xfrm flipH="1">
            <a:off x="2296975" y="17095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80" name="Google Shape;80;p16"/>
          <p:cNvCxnSpPr/>
          <p:nvPr/>
        </p:nvCxnSpPr>
        <p:spPr>
          <a:xfrm flipH="1">
            <a:off x="2449500" y="15355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81" name="Google Shape;81;p16"/>
          <p:cNvCxnSpPr/>
          <p:nvPr/>
        </p:nvCxnSpPr>
        <p:spPr>
          <a:xfrm flipH="1">
            <a:off x="2906100"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82" name="Google Shape;82;p16"/>
          <p:cNvCxnSpPr/>
          <p:nvPr/>
        </p:nvCxnSpPr>
        <p:spPr>
          <a:xfrm flipH="1">
            <a:off x="3058625" y="1524775"/>
            <a:ext cx="43200" cy="4067100"/>
          </a:xfrm>
          <a:prstGeom prst="straightConnector1">
            <a:avLst/>
          </a:prstGeom>
          <a:noFill/>
          <a:ln w="38100" cap="flat" cmpd="sng">
            <a:solidFill>
              <a:schemeClr val="dk2"/>
            </a:solidFill>
            <a:prstDash val="solid"/>
            <a:round/>
            <a:headEnd type="none" w="med" len="med"/>
            <a:tailEnd type="none" w="med" len="med"/>
          </a:ln>
        </p:spPr>
      </p:cxnSp>
      <p:sp>
        <p:nvSpPr>
          <p:cNvPr id="83" name="Google Shape;83;p16"/>
          <p:cNvSpPr/>
          <p:nvPr/>
        </p:nvSpPr>
        <p:spPr>
          <a:xfrm>
            <a:off x="3210850" y="2851350"/>
            <a:ext cx="1631100" cy="1457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cxnSp>
        <p:nvCxnSpPr>
          <p:cNvPr id="84" name="Google Shape;84;p16"/>
          <p:cNvCxnSpPr/>
          <p:nvPr/>
        </p:nvCxnSpPr>
        <p:spPr>
          <a:xfrm flipH="1">
            <a:off x="3515225"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85" name="Google Shape;85;p16"/>
          <p:cNvCxnSpPr/>
          <p:nvPr/>
        </p:nvCxnSpPr>
        <p:spPr>
          <a:xfrm flipH="1">
            <a:off x="3667750" y="15247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86" name="Google Shape;86;p16"/>
          <p:cNvCxnSpPr/>
          <p:nvPr/>
        </p:nvCxnSpPr>
        <p:spPr>
          <a:xfrm flipH="1">
            <a:off x="4276875" y="1698572"/>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87" name="Google Shape;87;p16"/>
          <p:cNvCxnSpPr/>
          <p:nvPr/>
        </p:nvCxnSpPr>
        <p:spPr>
          <a:xfrm flipH="1">
            <a:off x="4429400" y="1524597"/>
            <a:ext cx="43200" cy="4067100"/>
          </a:xfrm>
          <a:prstGeom prst="straightConnector1">
            <a:avLst/>
          </a:prstGeom>
          <a:noFill/>
          <a:ln w="38100" cap="flat" cmpd="sng">
            <a:solidFill>
              <a:schemeClr val="dk2"/>
            </a:solidFill>
            <a:prstDash val="solid"/>
            <a:round/>
            <a:headEnd type="none" w="med" len="med"/>
            <a:tailEnd type="none" w="med" len="med"/>
          </a:ln>
        </p:spPr>
      </p:cxnSp>
      <p:sp>
        <p:nvSpPr>
          <p:cNvPr id="88" name="Google Shape;88;p16"/>
          <p:cNvSpPr txBox="1"/>
          <p:nvPr/>
        </p:nvSpPr>
        <p:spPr>
          <a:xfrm>
            <a:off x="6039550" y="1307275"/>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Rings</a:t>
            </a:r>
            <a:endParaRPr sz="1800">
              <a:solidFill>
                <a:schemeClr val="dk2"/>
              </a:solidFill>
            </a:endParaRPr>
          </a:p>
        </p:txBody>
      </p:sp>
      <p:sp>
        <p:nvSpPr>
          <p:cNvPr id="89" name="Google Shape;89;p16"/>
          <p:cNvSpPr txBox="1"/>
          <p:nvPr/>
        </p:nvSpPr>
        <p:spPr>
          <a:xfrm>
            <a:off x="6039550" y="1905525"/>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Straps</a:t>
            </a:r>
            <a:endParaRPr sz="1800">
              <a:solidFill>
                <a:schemeClr val="dk2"/>
              </a:solidFill>
            </a:endParaRPr>
          </a:p>
        </p:txBody>
      </p:sp>
      <p:sp>
        <p:nvSpPr>
          <p:cNvPr id="90" name="Google Shape;90;p16"/>
          <p:cNvSpPr txBox="1"/>
          <p:nvPr/>
        </p:nvSpPr>
        <p:spPr>
          <a:xfrm>
            <a:off x="6039550" y="2851350"/>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Macro</a:t>
            </a:r>
            <a:endParaRPr sz="1800">
              <a:solidFill>
                <a:schemeClr val="dk2"/>
              </a:solidFill>
            </a:endParaRPr>
          </a:p>
        </p:txBody>
      </p:sp>
      <p:cxnSp>
        <p:nvCxnSpPr>
          <p:cNvPr id="91" name="Google Shape;91;p16"/>
          <p:cNvCxnSpPr>
            <a:endCxn id="88" idx="1"/>
          </p:cNvCxnSpPr>
          <p:nvPr/>
        </p:nvCxnSpPr>
        <p:spPr>
          <a:xfrm>
            <a:off x="5254450" y="1535725"/>
            <a:ext cx="785100" cy="2400"/>
          </a:xfrm>
          <a:prstGeom prst="straightConnector1">
            <a:avLst/>
          </a:prstGeom>
          <a:noFill/>
          <a:ln w="9525" cap="flat" cmpd="sng">
            <a:solidFill>
              <a:schemeClr val="dk2"/>
            </a:solidFill>
            <a:prstDash val="solid"/>
            <a:round/>
            <a:headEnd type="none" w="med" len="med"/>
            <a:tailEnd type="none" w="med" len="med"/>
          </a:ln>
        </p:spPr>
      </p:cxnSp>
      <p:cxnSp>
        <p:nvCxnSpPr>
          <p:cNvPr id="92" name="Google Shape;92;p16"/>
          <p:cNvCxnSpPr>
            <a:stCxn id="89" idx="1"/>
          </p:cNvCxnSpPr>
          <p:nvPr/>
        </p:nvCxnSpPr>
        <p:spPr>
          <a:xfrm flipH="1">
            <a:off x="4504150" y="2136375"/>
            <a:ext cx="1535400" cy="8100"/>
          </a:xfrm>
          <a:prstGeom prst="straightConnector1">
            <a:avLst/>
          </a:prstGeom>
          <a:noFill/>
          <a:ln w="9525" cap="flat" cmpd="sng">
            <a:solidFill>
              <a:schemeClr val="dk2"/>
            </a:solidFill>
            <a:prstDash val="solid"/>
            <a:round/>
            <a:headEnd type="none" w="med" len="med"/>
            <a:tailEnd type="none" w="med" len="med"/>
          </a:ln>
        </p:spPr>
      </p:cxnSp>
      <p:cxnSp>
        <p:nvCxnSpPr>
          <p:cNvPr id="93" name="Google Shape;93;p16"/>
          <p:cNvCxnSpPr>
            <a:stCxn id="90" idx="1"/>
            <a:endCxn id="83" idx="3"/>
          </p:cNvCxnSpPr>
          <p:nvPr/>
        </p:nvCxnSpPr>
        <p:spPr>
          <a:xfrm flipH="1">
            <a:off x="4841950" y="3082200"/>
            <a:ext cx="1197600" cy="497700"/>
          </a:xfrm>
          <a:prstGeom prst="straightConnector1">
            <a:avLst/>
          </a:prstGeom>
          <a:noFill/>
          <a:ln w="9525" cap="flat" cmpd="sng">
            <a:solidFill>
              <a:schemeClr val="dk2"/>
            </a:solidFill>
            <a:prstDash val="solid"/>
            <a:round/>
            <a:headEnd type="none" w="med" len="med"/>
            <a:tailEnd type="none" w="med" len="med"/>
          </a:ln>
        </p:spPr>
      </p:cxnSp>
      <p:sp>
        <p:nvSpPr>
          <p:cNvPr id="2" name="Footer Placeholder 2">
            <a:extLst>
              <a:ext uri="{FF2B5EF4-FFF2-40B4-BE49-F238E27FC236}">
                <a16:creationId xmlns:a16="http://schemas.microsoft.com/office/drawing/2014/main" id="{29C5AFAB-C55C-061B-8632-FAD51ADA2B33}"/>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654625" y="1437775"/>
            <a:ext cx="4730400" cy="426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99" name="Google Shape;99;p17"/>
          <p:cNvSpPr/>
          <p:nvPr/>
        </p:nvSpPr>
        <p:spPr>
          <a:xfrm>
            <a:off x="730750" y="1524775"/>
            <a:ext cx="4534500" cy="40887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100" name="Google Shape;100;p17"/>
          <p:cNvSpPr/>
          <p:nvPr/>
        </p:nvSpPr>
        <p:spPr>
          <a:xfrm>
            <a:off x="883150" y="1677175"/>
            <a:ext cx="4240800" cy="38058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cxnSp>
        <p:nvCxnSpPr>
          <p:cNvPr id="101" name="Google Shape;101;p17"/>
          <p:cNvCxnSpPr/>
          <p:nvPr/>
        </p:nvCxnSpPr>
        <p:spPr>
          <a:xfrm flipH="1">
            <a:off x="1078725"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102" name="Google Shape;102;p17"/>
          <p:cNvCxnSpPr/>
          <p:nvPr/>
        </p:nvCxnSpPr>
        <p:spPr>
          <a:xfrm flipH="1">
            <a:off x="1231250" y="15247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103" name="Google Shape;103;p17"/>
          <p:cNvCxnSpPr/>
          <p:nvPr/>
        </p:nvCxnSpPr>
        <p:spPr>
          <a:xfrm flipH="1">
            <a:off x="1687850"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104" name="Google Shape;104;p17"/>
          <p:cNvCxnSpPr/>
          <p:nvPr/>
        </p:nvCxnSpPr>
        <p:spPr>
          <a:xfrm flipH="1">
            <a:off x="1840375" y="15247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105" name="Google Shape;105;p17"/>
          <p:cNvCxnSpPr/>
          <p:nvPr/>
        </p:nvCxnSpPr>
        <p:spPr>
          <a:xfrm flipH="1">
            <a:off x="2296975" y="17095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106" name="Google Shape;106;p17"/>
          <p:cNvCxnSpPr/>
          <p:nvPr/>
        </p:nvCxnSpPr>
        <p:spPr>
          <a:xfrm flipH="1">
            <a:off x="2449500" y="15355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107" name="Google Shape;107;p17"/>
          <p:cNvCxnSpPr/>
          <p:nvPr/>
        </p:nvCxnSpPr>
        <p:spPr>
          <a:xfrm flipH="1">
            <a:off x="2906100"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108" name="Google Shape;108;p17"/>
          <p:cNvCxnSpPr/>
          <p:nvPr/>
        </p:nvCxnSpPr>
        <p:spPr>
          <a:xfrm flipH="1">
            <a:off x="3058625" y="1524775"/>
            <a:ext cx="43200" cy="4067100"/>
          </a:xfrm>
          <a:prstGeom prst="straightConnector1">
            <a:avLst/>
          </a:prstGeom>
          <a:noFill/>
          <a:ln w="38100" cap="flat" cmpd="sng">
            <a:solidFill>
              <a:schemeClr val="dk2"/>
            </a:solidFill>
            <a:prstDash val="solid"/>
            <a:round/>
            <a:headEnd type="none" w="med" len="med"/>
            <a:tailEnd type="none" w="med" len="med"/>
          </a:ln>
        </p:spPr>
      </p:cxnSp>
      <p:sp>
        <p:nvSpPr>
          <p:cNvPr id="109" name="Google Shape;109;p17"/>
          <p:cNvSpPr/>
          <p:nvPr/>
        </p:nvSpPr>
        <p:spPr>
          <a:xfrm>
            <a:off x="3210850" y="2851350"/>
            <a:ext cx="1631100" cy="1457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cxnSp>
        <p:nvCxnSpPr>
          <p:cNvPr id="110" name="Google Shape;110;p17"/>
          <p:cNvCxnSpPr/>
          <p:nvPr/>
        </p:nvCxnSpPr>
        <p:spPr>
          <a:xfrm flipH="1">
            <a:off x="3558125" y="1698750"/>
            <a:ext cx="600" cy="902700"/>
          </a:xfrm>
          <a:prstGeom prst="straightConnector1">
            <a:avLst/>
          </a:prstGeom>
          <a:noFill/>
          <a:ln w="38100" cap="flat" cmpd="sng">
            <a:solidFill>
              <a:schemeClr val="dk2"/>
            </a:solidFill>
            <a:prstDash val="solid"/>
            <a:round/>
            <a:headEnd type="none" w="med" len="med"/>
            <a:tailEnd type="none" w="med" len="med"/>
          </a:ln>
        </p:spPr>
      </p:cxnSp>
      <p:cxnSp>
        <p:nvCxnSpPr>
          <p:cNvPr id="111" name="Google Shape;111;p17"/>
          <p:cNvCxnSpPr>
            <a:cxnSpLocks/>
          </p:cNvCxnSpPr>
          <p:nvPr/>
        </p:nvCxnSpPr>
        <p:spPr>
          <a:xfrm>
            <a:off x="3710950" y="1524775"/>
            <a:ext cx="10200" cy="1076675"/>
          </a:xfrm>
          <a:prstGeom prst="straightConnector1">
            <a:avLst/>
          </a:prstGeom>
          <a:noFill/>
          <a:ln w="38100" cap="flat" cmpd="sng">
            <a:solidFill>
              <a:schemeClr val="dk2"/>
            </a:solidFill>
            <a:prstDash val="solid"/>
            <a:round/>
            <a:headEnd type="none" w="med" len="med"/>
            <a:tailEnd type="none" w="med" len="med"/>
          </a:ln>
        </p:spPr>
      </p:cxnSp>
      <p:cxnSp>
        <p:nvCxnSpPr>
          <p:cNvPr id="112" name="Google Shape;112;p17"/>
          <p:cNvCxnSpPr>
            <a:cxnSpLocks/>
          </p:cNvCxnSpPr>
          <p:nvPr/>
        </p:nvCxnSpPr>
        <p:spPr>
          <a:xfrm>
            <a:off x="4297575" y="1709550"/>
            <a:ext cx="0" cy="859322"/>
          </a:xfrm>
          <a:prstGeom prst="straightConnector1">
            <a:avLst/>
          </a:prstGeom>
          <a:noFill/>
          <a:ln w="38100" cap="flat" cmpd="sng">
            <a:solidFill>
              <a:schemeClr val="dk2"/>
            </a:solidFill>
            <a:prstDash val="solid"/>
            <a:round/>
            <a:headEnd type="none" w="med" len="med"/>
            <a:tailEnd type="none" w="med" len="med"/>
          </a:ln>
        </p:spPr>
      </p:cxnSp>
      <p:cxnSp>
        <p:nvCxnSpPr>
          <p:cNvPr id="113" name="Google Shape;113;p17"/>
          <p:cNvCxnSpPr/>
          <p:nvPr/>
        </p:nvCxnSpPr>
        <p:spPr>
          <a:xfrm flipH="1">
            <a:off x="4460600" y="1524597"/>
            <a:ext cx="12000" cy="1065900"/>
          </a:xfrm>
          <a:prstGeom prst="straightConnector1">
            <a:avLst/>
          </a:prstGeom>
          <a:noFill/>
          <a:ln w="38100" cap="flat" cmpd="sng">
            <a:solidFill>
              <a:schemeClr val="dk2"/>
            </a:solidFill>
            <a:prstDash val="solid"/>
            <a:round/>
            <a:headEnd type="none" w="med" len="med"/>
            <a:tailEnd type="none" w="med" len="med"/>
          </a:ln>
        </p:spPr>
      </p:cxnSp>
      <p:sp>
        <p:nvSpPr>
          <p:cNvPr id="114" name="Google Shape;114;p17"/>
          <p:cNvSpPr txBox="1"/>
          <p:nvPr/>
        </p:nvSpPr>
        <p:spPr>
          <a:xfrm>
            <a:off x="6039550" y="1307275"/>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Rings</a:t>
            </a:r>
            <a:endParaRPr sz="1800">
              <a:solidFill>
                <a:schemeClr val="dk2"/>
              </a:solidFill>
            </a:endParaRPr>
          </a:p>
        </p:txBody>
      </p:sp>
      <p:sp>
        <p:nvSpPr>
          <p:cNvPr id="115" name="Google Shape;115;p17"/>
          <p:cNvSpPr txBox="1"/>
          <p:nvPr/>
        </p:nvSpPr>
        <p:spPr>
          <a:xfrm>
            <a:off x="6039550" y="1905525"/>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Straps</a:t>
            </a:r>
            <a:endParaRPr sz="1800">
              <a:solidFill>
                <a:schemeClr val="dk2"/>
              </a:solidFill>
            </a:endParaRPr>
          </a:p>
        </p:txBody>
      </p:sp>
      <p:sp>
        <p:nvSpPr>
          <p:cNvPr id="116" name="Google Shape;116;p17"/>
          <p:cNvSpPr txBox="1"/>
          <p:nvPr/>
        </p:nvSpPr>
        <p:spPr>
          <a:xfrm>
            <a:off x="6039550" y="2851350"/>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Macro disconnected</a:t>
            </a:r>
            <a:endParaRPr sz="1800">
              <a:solidFill>
                <a:schemeClr val="dk2"/>
              </a:solidFill>
            </a:endParaRPr>
          </a:p>
        </p:txBody>
      </p:sp>
      <p:cxnSp>
        <p:nvCxnSpPr>
          <p:cNvPr id="117" name="Google Shape;117;p17"/>
          <p:cNvCxnSpPr>
            <a:endCxn id="114" idx="1"/>
          </p:cNvCxnSpPr>
          <p:nvPr/>
        </p:nvCxnSpPr>
        <p:spPr>
          <a:xfrm>
            <a:off x="5254450" y="1535725"/>
            <a:ext cx="785100" cy="240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p17"/>
          <p:cNvCxnSpPr>
            <a:stCxn id="115" idx="1"/>
          </p:cNvCxnSpPr>
          <p:nvPr/>
        </p:nvCxnSpPr>
        <p:spPr>
          <a:xfrm flipH="1">
            <a:off x="4504150" y="2136375"/>
            <a:ext cx="1535400" cy="8100"/>
          </a:xfrm>
          <a:prstGeom prst="straightConnector1">
            <a:avLst/>
          </a:prstGeom>
          <a:noFill/>
          <a:ln w="9525" cap="flat" cmpd="sng">
            <a:solidFill>
              <a:schemeClr val="dk2"/>
            </a:solidFill>
            <a:prstDash val="solid"/>
            <a:round/>
            <a:headEnd type="none" w="med" len="med"/>
            <a:tailEnd type="none" w="med" len="med"/>
          </a:ln>
        </p:spPr>
      </p:cxnSp>
      <p:cxnSp>
        <p:nvCxnSpPr>
          <p:cNvPr id="119" name="Google Shape;119;p17"/>
          <p:cNvCxnSpPr>
            <a:stCxn id="116" idx="1"/>
            <a:endCxn id="109" idx="3"/>
          </p:cNvCxnSpPr>
          <p:nvPr/>
        </p:nvCxnSpPr>
        <p:spPr>
          <a:xfrm flipH="1">
            <a:off x="4841950" y="3082200"/>
            <a:ext cx="1197600" cy="497700"/>
          </a:xfrm>
          <a:prstGeom prst="straightConnector1">
            <a:avLst/>
          </a:prstGeom>
          <a:noFill/>
          <a:ln w="9525" cap="flat" cmpd="sng">
            <a:solidFill>
              <a:schemeClr val="dk2"/>
            </a:solidFill>
            <a:prstDash val="solid"/>
            <a:round/>
            <a:headEnd type="none" w="med" len="med"/>
            <a:tailEnd type="none" w="med" len="med"/>
          </a:ln>
        </p:spPr>
      </p:cxnSp>
      <p:cxnSp>
        <p:nvCxnSpPr>
          <p:cNvPr id="120" name="Google Shape;120;p17"/>
          <p:cNvCxnSpPr>
            <a:cxnSpLocks/>
          </p:cNvCxnSpPr>
          <p:nvPr/>
        </p:nvCxnSpPr>
        <p:spPr>
          <a:xfrm>
            <a:off x="3547175" y="4493575"/>
            <a:ext cx="0" cy="989400"/>
          </a:xfrm>
          <a:prstGeom prst="straightConnector1">
            <a:avLst/>
          </a:prstGeom>
          <a:noFill/>
          <a:ln w="38100" cap="flat" cmpd="sng">
            <a:solidFill>
              <a:schemeClr val="dk2"/>
            </a:solidFill>
            <a:prstDash val="solid"/>
            <a:round/>
            <a:headEnd type="none" w="med" len="med"/>
            <a:tailEnd type="none" w="med" len="med"/>
          </a:ln>
        </p:spPr>
      </p:cxnSp>
      <p:cxnSp>
        <p:nvCxnSpPr>
          <p:cNvPr id="121" name="Google Shape;121;p17"/>
          <p:cNvCxnSpPr>
            <a:cxnSpLocks/>
          </p:cNvCxnSpPr>
          <p:nvPr/>
        </p:nvCxnSpPr>
        <p:spPr>
          <a:xfrm>
            <a:off x="3721150" y="4504450"/>
            <a:ext cx="0" cy="1098225"/>
          </a:xfrm>
          <a:prstGeom prst="straightConnector1">
            <a:avLst/>
          </a:prstGeom>
          <a:noFill/>
          <a:ln w="38100" cap="flat" cmpd="sng">
            <a:solidFill>
              <a:schemeClr val="dk2"/>
            </a:solidFill>
            <a:prstDash val="solid"/>
            <a:round/>
            <a:headEnd type="none" w="med" len="med"/>
            <a:tailEnd type="none" w="med" len="med"/>
          </a:ln>
        </p:spPr>
      </p:cxnSp>
      <p:cxnSp>
        <p:nvCxnSpPr>
          <p:cNvPr id="122" name="Google Shape;122;p17"/>
          <p:cNvCxnSpPr>
            <a:cxnSpLocks/>
          </p:cNvCxnSpPr>
          <p:nvPr/>
        </p:nvCxnSpPr>
        <p:spPr>
          <a:xfrm>
            <a:off x="4232625" y="4499000"/>
            <a:ext cx="0" cy="1092875"/>
          </a:xfrm>
          <a:prstGeom prst="straightConnector1">
            <a:avLst/>
          </a:prstGeom>
          <a:noFill/>
          <a:ln w="38100" cap="flat" cmpd="sng">
            <a:solidFill>
              <a:schemeClr val="dk2"/>
            </a:solidFill>
            <a:prstDash val="solid"/>
            <a:round/>
            <a:headEnd type="none" w="med" len="med"/>
            <a:tailEnd type="none" w="med" len="med"/>
          </a:ln>
        </p:spPr>
      </p:cxnSp>
      <p:cxnSp>
        <p:nvCxnSpPr>
          <p:cNvPr id="123" name="Google Shape;123;p17"/>
          <p:cNvCxnSpPr>
            <a:cxnSpLocks/>
          </p:cNvCxnSpPr>
          <p:nvPr/>
        </p:nvCxnSpPr>
        <p:spPr>
          <a:xfrm>
            <a:off x="4406600" y="4509875"/>
            <a:ext cx="0" cy="1103600"/>
          </a:xfrm>
          <a:prstGeom prst="straightConnector1">
            <a:avLst/>
          </a:prstGeom>
          <a:noFill/>
          <a:ln w="38100" cap="flat" cmpd="sng">
            <a:solidFill>
              <a:schemeClr val="dk2"/>
            </a:solidFill>
            <a:prstDash val="solid"/>
            <a:round/>
            <a:headEnd type="none" w="med" len="med"/>
            <a:tailEnd type="none" w="med" len="med"/>
          </a:ln>
        </p:spPr>
      </p:cxnSp>
      <p:sp>
        <p:nvSpPr>
          <p:cNvPr id="8" name="Footer Placeholder 2">
            <a:extLst>
              <a:ext uri="{FF2B5EF4-FFF2-40B4-BE49-F238E27FC236}">
                <a16:creationId xmlns:a16="http://schemas.microsoft.com/office/drawing/2014/main" id="{2F18E487-01B1-4550-169C-411A8A310D1A}"/>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p:nvPr/>
        </p:nvSpPr>
        <p:spPr>
          <a:xfrm>
            <a:off x="654625" y="1437775"/>
            <a:ext cx="4730400" cy="426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129" name="Google Shape;129;p18"/>
          <p:cNvSpPr/>
          <p:nvPr/>
        </p:nvSpPr>
        <p:spPr>
          <a:xfrm>
            <a:off x="730750" y="1524775"/>
            <a:ext cx="4534500" cy="40887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130" name="Google Shape;130;p18"/>
          <p:cNvSpPr/>
          <p:nvPr/>
        </p:nvSpPr>
        <p:spPr>
          <a:xfrm>
            <a:off x="883150" y="1677175"/>
            <a:ext cx="4240800" cy="38058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cxnSp>
        <p:nvCxnSpPr>
          <p:cNvPr id="131" name="Google Shape;131;p18"/>
          <p:cNvCxnSpPr/>
          <p:nvPr/>
        </p:nvCxnSpPr>
        <p:spPr>
          <a:xfrm flipH="1">
            <a:off x="1078725"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132" name="Google Shape;132;p18"/>
          <p:cNvCxnSpPr/>
          <p:nvPr/>
        </p:nvCxnSpPr>
        <p:spPr>
          <a:xfrm flipH="1">
            <a:off x="1231250" y="15247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133" name="Google Shape;133;p18"/>
          <p:cNvCxnSpPr/>
          <p:nvPr/>
        </p:nvCxnSpPr>
        <p:spPr>
          <a:xfrm flipH="1">
            <a:off x="1687850"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134" name="Google Shape;134;p18"/>
          <p:cNvCxnSpPr/>
          <p:nvPr/>
        </p:nvCxnSpPr>
        <p:spPr>
          <a:xfrm flipH="1">
            <a:off x="1840375" y="15247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135" name="Google Shape;135;p18"/>
          <p:cNvCxnSpPr/>
          <p:nvPr/>
        </p:nvCxnSpPr>
        <p:spPr>
          <a:xfrm flipH="1">
            <a:off x="2296975" y="17095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136" name="Google Shape;136;p18"/>
          <p:cNvCxnSpPr/>
          <p:nvPr/>
        </p:nvCxnSpPr>
        <p:spPr>
          <a:xfrm flipH="1">
            <a:off x="2449500" y="1535575"/>
            <a:ext cx="43200" cy="4067100"/>
          </a:xfrm>
          <a:prstGeom prst="straightConnector1">
            <a:avLst/>
          </a:prstGeom>
          <a:noFill/>
          <a:ln w="38100" cap="flat" cmpd="sng">
            <a:solidFill>
              <a:schemeClr val="dk2"/>
            </a:solidFill>
            <a:prstDash val="solid"/>
            <a:round/>
            <a:headEnd type="none" w="med" len="med"/>
            <a:tailEnd type="none" w="med" len="med"/>
          </a:ln>
        </p:spPr>
      </p:cxnSp>
      <p:cxnSp>
        <p:nvCxnSpPr>
          <p:cNvPr id="137" name="Google Shape;137;p18"/>
          <p:cNvCxnSpPr/>
          <p:nvPr/>
        </p:nvCxnSpPr>
        <p:spPr>
          <a:xfrm flipH="1">
            <a:off x="2906100" y="1698750"/>
            <a:ext cx="43500" cy="3740700"/>
          </a:xfrm>
          <a:prstGeom prst="straightConnector1">
            <a:avLst/>
          </a:prstGeom>
          <a:noFill/>
          <a:ln w="38100" cap="flat" cmpd="sng">
            <a:solidFill>
              <a:schemeClr val="dk2"/>
            </a:solidFill>
            <a:prstDash val="solid"/>
            <a:round/>
            <a:headEnd type="none" w="med" len="med"/>
            <a:tailEnd type="none" w="med" len="med"/>
          </a:ln>
        </p:spPr>
      </p:cxnSp>
      <p:cxnSp>
        <p:nvCxnSpPr>
          <p:cNvPr id="138" name="Google Shape;138;p18"/>
          <p:cNvCxnSpPr/>
          <p:nvPr/>
        </p:nvCxnSpPr>
        <p:spPr>
          <a:xfrm flipH="1">
            <a:off x="3058625" y="1524775"/>
            <a:ext cx="43200" cy="4067100"/>
          </a:xfrm>
          <a:prstGeom prst="straightConnector1">
            <a:avLst/>
          </a:prstGeom>
          <a:noFill/>
          <a:ln w="38100" cap="flat" cmpd="sng">
            <a:solidFill>
              <a:schemeClr val="dk2"/>
            </a:solidFill>
            <a:prstDash val="solid"/>
            <a:round/>
            <a:headEnd type="none" w="med" len="med"/>
            <a:tailEnd type="none" w="med" len="med"/>
          </a:ln>
        </p:spPr>
      </p:cxnSp>
      <p:sp>
        <p:nvSpPr>
          <p:cNvPr id="139" name="Google Shape;139;p18"/>
          <p:cNvSpPr/>
          <p:nvPr/>
        </p:nvSpPr>
        <p:spPr>
          <a:xfrm>
            <a:off x="3210850" y="2851350"/>
            <a:ext cx="1631100" cy="1457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cxnSp>
        <p:nvCxnSpPr>
          <p:cNvPr id="140" name="Google Shape;140;p18"/>
          <p:cNvCxnSpPr>
            <a:cxnSpLocks/>
          </p:cNvCxnSpPr>
          <p:nvPr/>
        </p:nvCxnSpPr>
        <p:spPr>
          <a:xfrm>
            <a:off x="3547325" y="1709550"/>
            <a:ext cx="0" cy="576600"/>
          </a:xfrm>
          <a:prstGeom prst="straightConnector1">
            <a:avLst/>
          </a:prstGeom>
          <a:noFill/>
          <a:ln w="38100" cap="flat" cmpd="sng">
            <a:solidFill>
              <a:schemeClr val="dk2"/>
            </a:solidFill>
            <a:prstDash val="solid"/>
            <a:round/>
            <a:headEnd type="none" w="med" len="med"/>
            <a:tailEnd type="none" w="med" len="med"/>
          </a:ln>
        </p:spPr>
      </p:cxnSp>
      <p:cxnSp>
        <p:nvCxnSpPr>
          <p:cNvPr id="141" name="Google Shape;141;p18"/>
          <p:cNvCxnSpPr>
            <a:cxnSpLocks/>
          </p:cNvCxnSpPr>
          <p:nvPr/>
        </p:nvCxnSpPr>
        <p:spPr>
          <a:xfrm>
            <a:off x="3710950" y="1524775"/>
            <a:ext cx="0" cy="619922"/>
          </a:xfrm>
          <a:prstGeom prst="straightConnector1">
            <a:avLst/>
          </a:prstGeom>
          <a:noFill/>
          <a:ln w="38100" cap="flat" cmpd="sng">
            <a:solidFill>
              <a:schemeClr val="dk2"/>
            </a:solidFill>
            <a:prstDash val="solid"/>
            <a:round/>
            <a:headEnd type="none" w="med" len="med"/>
            <a:tailEnd type="none" w="med" len="med"/>
          </a:ln>
        </p:spPr>
      </p:cxnSp>
      <p:cxnSp>
        <p:nvCxnSpPr>
          <p:cNvPr id="142" name="Google Shape;142;p18"/>
          <p:cNvCxnSpPr>
            <a:cxnSpLocks/>
          </p:cNvCxnSpPr>
          <p:nvPr/>
        </p:nvCxnSpPr>
        <p:spPr>
          <a:xfrm>
            <a:off x="4297575" y="1698750"/>
            <a:ext cx="0" cy="587522"/>
          </a:xfrm>
          <a:prstGeom prst="straightConnector1">
            <a:avLst/>
          </a:prstGeom>
          <a:noFill/>
          <a:ln w="38100" cap="flat" cmpd="sng">
            <a:solidFill>
              <a:schemeClr val="dk2"/>
            </a:solidFill>
            <a:prstDash val="solid"/>
            <a:round/>
            <a:headEnd type="none" w="med" len="med"/>
            <a:tailEnd type="none" w="med" len="med"/>
          </a:ln>
        </p:spPr>
      </p:cxnSp>
      <p:cxnSp>
        <p:nvCxnSpPr>
          <p:cNvPr id="143" name="Google Shape;143;p18"/>
          <p:cNvCxnSpPr>
            <a:cxnSpLocks/>
          </p:cNvCxnSpPr>
          <p:nvPr/>
        </p:nvCxnSpPr>
        <p:spPr>
          <a:xfrm>
            <a:off x="4472600" y="1524597"/>
            <a:ext cx="0" cy="620100"/>
          </a:xfrm>
          <a:prstGeom prst="straightConnector1">
            <a:avLst/>
          </a:prstGeom>
          <a:noFill/>
          <a:ln w="38100" cap="flat" cmpd="sng">
            <a:solidFill>
              <a:schemeClr val="dk2"/>
            </a:solidFill>
            <a:prstDash val="solid"/>
            <a:round/>
            <a:headEnd type="none" w="med" len="med"/>
            <a:tailEnd type="none" w="med" len="med"/>
          </a:ln>
        </p:spPr>
      </p:cxnSp>
      <p:sp>
        <p:nvSpPr>
          <p:cNvPr id="144" name="Google Shape;144;p18"/>
          <p:cNvSpPr txBox="1"/>
          <p:nvPr/>
        </p:nvSpPr>
        <p:spPr>
          <a:xfrm>
            <a:off x="6039550" y="1307275"/>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Rings</a:t>
            </a:r>
            <a:endParaRPr sz="1800">
              <a:solidFill>
                <a:schemeClr val="dk2"/>
              </a:solidFill>
            </a:endParaRPr>
          </a:p>
        </p:txBody>
      </p:sp>
      <p:sp>
        <p:nvSpPr>
          <p:cNvPr id="145" name="Google Shape;145;p18"/>
          <p:cNvSpPr txBox="1"/>
          <p:nvPr/>
        </p:nvSpPr>
        <p:spPr>
          <a:xfrm>
            <a:off x="6039550" y="1905525"/>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Straps</a:t>
            </a:r>
            <a:endParaRPr sz="1800">
              <a:solidFill>
                <a:schemeClr val="dk2"/>
              </a:solidFill>
            </a:endParaRPr>
          </a:p>
        </p:txBody>
      </p:sp>
      <p:sp>
        <p:nvSpPr>
          <p:cNvPr id="146" name="Google Shape;146;p18"/>
          <p:cNvSpPr txBox="1"/>
          <p:nvPr/>
        </p:nvSpPr>
        <p:spPr>
          <a:xfrm>
            <a:off x="6039550" y="2851350"/>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Macro connected</a:t>
            </a:r>
            <a:endParaRPr sz="1800">
              <a:solidFill>
                <a:schemeClr val="dk2"/>
              </a:solidFill>
            </a:endParaRPr>
          </a:p>
        </p:txBody>
      </p:sp>
      <p:cxnSp>
        <p:nvCxnSpPr>
          <p:cNvPr id="147" name="Google Shape;147;p18"/>
          <p:cNvCxnSpPr>
            <a:endCxn id="144" idx="1"/>
          </p:cNvCxnSpPr>
          <p:nvPr/>
        </p:nvCxnSpPr>
        <p:spPr>
          <a:xfrm>
            <a:off x="5254450" y="1535725"/>
            <a:ext cx="785100" cy="24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18"/>
          <p:cNvCxnSpPr>
            <a:stCxn id="145" idx="1"/>
          </p:cNvCxnSpPr>
          <p:nvPr/>
        </p:nvCxnSpPr>
        <p:spPr>
          <a:xfrm rot="10800000">
            <a:off x="4514950" y="1938075"/>
            <a:ext cx="1524600" cy="198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18"/>
          <p:cNvCxnSpPr>
            <a:stCxn id="146" idx="1"/>
            <a:endCxn id="139" idx="3"/>
          </p:cNvCxnSpPr>
          <p:nvPr/>
        </p:nvCxnSpPr>
        <p:spPr>
          <a:xfrm flipH="1">
            <a:off x="4841950" y="3082200"/>
            <a:ext cx="1197600" cy="4977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18"/>
          <p:cNvCxnSpPr>
            <a:cxnSpLocks/>
          </p:cNvCxnSpPr>
          <p:nvPr/>
        </p:nvCxnSpPr>
        <p:spPr>
          <a:xfrm>
            <a:off x="3525950" y="5025925"/>
            <a:ext cx="0" cy="542750"/>
          </a:xfrm>
          <a:prstGeom prst="straightConnector1">
            <a:avLst/>
          </a:prstGeom>
          <a:noFill/>
          <a:ln w="38100" cap="flat" cmpd="sng">
            <a:solidFill>
              <a:schemeClr val="dk2"/>
            </a:solidFill>
            <a:prstDash val="solid"/>
            <a:round/>
            <a:headEnd type="none" w="med" len="med"/>
            <a:tailEnd type="none" w="med" len="med"/>
          </a:ln>
        </p:spPr>
      </p:cxnSp>
      <p:cxnSp>
        <p:nvCxnSpPr>
          <p:cNvPr id="151" name="Google Shape;151;p18"/>
          <p:cNvCxnSpPr/>
          <p:nvPr/>
        </p:nvCxnSpPr>
        <p:spPr>
          <a:xfrm flipH="1">
            <a:off x="3678325" y="4863300"/>
            <a:ext cx="10200" cy="750600"/>
          </a:xfrm>
          <a:prstGeom prst="straightConnector1">
            <a:avLst/>
          </a:prstGeom>
          <a:noFill/>
          <a:ln w="38100" cap="flat" cmpd="sng">
            <a:solidFill>
              <a:schemeClr val="dk2"/>
            </a:solidFill>
            <a:prstDash val="solid"/>
            <a:round/>
            <a:headEnd type="none" w="med" len="med"/>
            <a:tailEnd type="none" w="med" len="med"/>
          </a:ln>
        </p:spPr>
      </p:cxnSp>
      <p:cxnSp>
        <p:nvCxnSpPr>
          <p:cNvPr id="152" name="Google Shape;152;p18"/>
          <p:cNvCxnSpPr>
            <a:cxnSpLocks/>
          </p:cNvCxnSpPr>
          <p:nvPr/>
        </p:nvCxnSpPr>
        <p:spPr>
          <a:xfrm>
            <a:off x="4211325" y="5025925"/>
            <a:ext cx="0" cy="548225"/>
          </a:xfrm>
          <a:prstGeom prst="straightConnector1">
            <a:avLst/>
          </a:prstGeom>
          <a:noFill/>
          <a:ln w="38100" cap="flat" cmpd="sng">
            <a:solidFill>
              <a:schemeClr val="dk2"/>
            </a:solidFill>
            <a:prstDash val="solid"/>
            <a:round/>
            <a:headEnd type="none" w="med" len="med"/>
            <a:tailEnd type="none" w="med" len="med"/>
          </a:ln>
        </p:spPr>
      </p:cxnSp>
      <p:cxnSp>
        <p:nvCxnSpPr>
          <p:cNvPr id="153" name="Google Shape;153;p18"/>
          <p:cNvCxnSpPr>
            <a:cxnSpLocks/>
          </p:cNvCxnSpPr>
          <p:nvPr/>
        </p:nvCxnSpPr>
        <p:spPr>
          <a:xfrm>
            <a:off x="4384475" y="4863300"/>
            <a:ext cx="0" cy="750175"/>
          </a:xfrm>
          <a:prstGeom prst="straightConnector1">
            <a:avLst/>
          </a:prstGeom>
          <a:noFill/>
          <a:ln w="38100" cap="flat" cmpd="sng">
            <a:solidFill>
              <a:schemeClr val="dk2"/>
            </a:solidFill>
            <a:prstDash val="solid"/>
            <a:round/>
            <a:headEnd type="none" w="med" len="med"/>
            <a:tailEnd type="none" w="med" len="med"/>
          </a:ln>
        </p:spPr>
      </p:cxnSp>
      <p:cxnSp>
        <p:nvCxnSpPr>
          <p:cNvPr id="154" name="Google Shape;154;p18"/>
          <p:cNvCxnSpPr/>
          <p:nvPr/>
        </p:nvCxnSpPr>
        <p:spPr>
          <a:xfrm>
            <a:off x="741625" y="2133875"/>
            <a:ext cx="4523700" cy="0"/>
          </a:xfrm>
          <a:prstGeom prst="straightConnector1">
            <a:avLst/>
          </a:prstGeom>
          <a:noFill/>
          <a:ln w="76200" cap="flat" cmpd="sng">
            <a:solidFill>
              <a:srgbClr val="FF9900"/>
            </a:solidFill>
            <a:prstDash val="solid"/>
            <a:round/>
            <a:headEnd type="none" w="med" len="med"/>
            <a:tailEnd type="none" w="med" len="med"/>
          </a:ln>
        </p:spPr>
      </p:cxnSp>
      <p:cxnSp>
        <p:nvCxnSpPr>
          <p:cNvPr id="155" name="Google Shape;155;p18"/>
          <p:cNvCxnSpPr/>
          <p:nvPr/>
        </p:nvCxnSpPr>
        <p:spPr>
          <a:xfrm>
            <a:off x="861225" y="2275250"/>
            <a:ext cx="4262700" cy="10800"/>
          </a:xfrm>
          <a:prstGeom prst="straightConnector1">
            <a:avLst/>
          </a:prstGeom>
          <a:noFill/>
          <a:ln w="76200" cap="flat" cmpd="sng">
            <a:solidFill>
              <a:srgbClr val="FF9900"/>
            </a:solidFill>
            <a:prstDash val="solid"/>
            <a:round/>
            <a:headEnd type="none" w="med" len="med"/>
            <a:tailEnd type="none" w="med" len="med"/>
          </a:ln>
        </p:spPr>
      </p:cxnSp>
      <p:cxnSp>
        <p:nvCxnSpPr>
          <p:cNvPr id="156" name="Google Shape;156;p18"/>
          <p:cNvCxnSpPr/>
          <p:nvPr/>
        </p:nvCxnSpPr>
        <p:spPr>
          <a:xfrm>
            <a:off x="757975" y="3006100"/>
            <a:ext cx="4523700" cy="0"/>
          </a:xfrm>
          <a:prstGeom prst="straightConnector1">
            <a:avLst/>
          </a:prstGeom>
          <a:noFill/>
          <a:ln w="76200" cap="flat" cmpd="sng">
            <a:solidFill>
              <a:srgbClr val="FF9900"/>
            </a:solidFill>
            <a:prstDash val="solid"/>
            <a:round/>
            <a:headEnd type="none" w="med" len="med"/>
            <a:tailEnd type="none" w="med" len="med"/>
          </a:ln>
        </p:spPr>
      </p:cxnSp>
      <p:cxnSp>
        <p:nvCxnSpPr>
          <p:cNvPr id="157" name="Google Shape;157;p18"/>
          <p:cNvCxnSpPr/>
          <p:nvPr/>
        </p:nvCxnSpPr>
        <p:spPr>
          <a:xfrm>
            <a:off x="877575" y="3147475"/>
            <a:ext cx="4262700" cy="10800"/>
          </a:xfrm>
          <a:prstGeom prst="straightConnector1">
            <a:avLst/>
          </a:prstGeom>
          <a:noFill/>
          <a:ln w="76200" cap="flat" cmpd="sng">
            <a:solidFill>
              <a:srgbClr val="FF9900"/>
            </a:solidFill>
            <a:prstDash val="solid"/>
            <a:round/>
            <a:headEnd type="none" w="med" len="med"/>
            <a:tailEnd type="none" w="med" len="med"/>
          </a:ln>
        </p:spPr>
      </p:cxnSp>
      <p:cxnSp>
        <p:nvCxnSpPr>
          <p:cNvPr id="158" name="Google Shape;158;p18"/>
          <p:cNvCxnSpPr/>
          <p:nvPr/>
        </p:nvCxnSpPr>
        <p:spPr>
          <a:xfrm>
            <a:off x="730725" y="3968800"/>
            <a:ext cx="4523700" cy="0"/>
          </a:xfrm>
          <a:prstGeom prst="straightConnector1">
            <a:avLst/>
          </a:prstGeom>
          <a:noFill/>
          <a:ln w="76200" cap="flat" cmpd="sng">
            <a:solidFill>
              <a:srgbClr val="FF9900"/>
            </a:solidFill>
            <a:prstDash val="solid"/>
            <a:round/>
            <a:headEnd type="none" w="med" len="med"/>
            <a:tailEnd type="none" w="med" len="med"/>
          </a:ln>
        </p:spPr>
      </p:cxnSp>
      <p:cxnSp>
        <p:nvCxnSpPr>
          <p:cNvPr id="159" name="Google Shape;159;p18"/>
          <p:cNvCxnSpPr/>
          <p:nvPr/>
        </p:nvCxnSpPr>
        <p:spPr>
          <a:xfrm>
            <a:off x="850325" y="4110175"/>
            <a:ext cx="4262700" cy="10800"/>
          </a:xfrm>
          <a:prstGeom prst="straightConnector1">
            <a:avLst/>
          </a:prstGeom>
          <a:noFill/>
          <a:ln w="76200" cap="flat" cmpd="sng">
            <a:solidFill>
              <a:srgbClr val="FF9900"/>
            </a:solidFill>
            <a:prstDash val="solid"/>
            <a:round/>
            <a:headEnd type="none" w="med" len="med"/>
            <a:tailEnd type="none" w="med" len="med"/>
          </a:ln>
        </p:spPr>
      </p:cxnSp>
      <p:cxnSp>
        <p:nvCxnSpPr>
          <p:cNvPr id="160" name="Google Shape;160;p18"/>
          <p:cNvCxnSpPr/>
          <p:nvPr/>
        </p:nvCxnSpPr>
        <p:spPr>
          <a:xfrm>
            <a:off x="757975" y="4873750"/>
            <a:ext cx="4523700" cy="0"/>
          </a:xfrm>
          <a:prstGeom prst="straightConnector1">
            <a:avLst/>
          </a:prstGeom>
          <a:noFill/>
          <a:ln w="76200" cap="flat" cmpd="sng">
            <a:solidFill>
              <a:srgbClr val="FF9900"/>
            </a:solidFill>
            <a:prstDash val="solid"/>
            <a:round/>
            <a:headEnd type="none" w="med" len="med"/>
            <a:tailEnd type="none" w="med" len="med"/>
          </a:ln>
        </p:spPr>
      </p:cxnSp>
      <p:cxnSp>
        <p:nvCxnSpPr>
          <p:cNvPr id="161" name="Google Shape;161;p18"/>
          <p:cNvCxnSpPr/>
          <p:nvPr/>
        </p:nvCxnSpPr>
        <p:spPr>
          <a:xfrm>
            <a:off x="877575" y="5015125"/>
            <a:ext cx="4262700" cy="10800"/>
          </a:xfrm>
          <a:prstGeom prst="straightConnector1">
            <a:avLst/>
          </a:prstGeom>
          <a:noFill/>
          <a:ln w="76200" cap="flat" cmpd="sng">
            <a:solidFill>
              <a:srgbClr val="FF9900"/>
            </a:solidFill>
            <a:prstDash val="solid"/>
            <a:round/>
            <a:headEnd type="none" w="med" len="med"/>
            <a:tailEnd type="none" w="med" len="med"/>
          </a:ln>
        </p:spPr>
      </p:cxnSp>
      <p:sp>
        <p:nvSpPr>
          <p:cNvPr id="162" name="Google Shape;162;p18"/>
          <p:cNvSpPr txBox="1"/>
          <p:nvPr/>
        </p:nvSpPr>
        <p:spPr>
          <a:xfrm>
            <a:off x="6039550" y="2188425"/>
            <a:ext cx="3292800" cy="461700"/>
          </a:xfrm>
          <a:prstGeom prst="rect">
            <a:avLst/>
          </a:prstGeom>
          <a:noFill/>
          <a:ln>
            <a:noFill/>
          </a:ln>
        </p:spPr>
        <p:txBody>
          <a:bodyPr spcFirstLastPara="1" wrap="square" lIns="91425" tIns="91425" rIns="91425" bIns="91425" anchor="t" anchorCtr="0">
            <a:spAutoFit/>
          </a:bodyPr>
          <a:lstStyle/>
          <a:p>
            <a:r>
              <a:rPr lang="en" sz="1800">
                <a:solidFill>
                  <a:schemeClr val="dk2"/>
                </a:solidFill>
              </a:rPr>
              <a:t>Straps trimmed for routing</a:t>
            </a:r>
            <a:endParaRPr sz="1800">
              <a:solidFill>
                <a:schemeClr val="dk2"/>
              </a:solidFill>
            </a:endParaRPr>
          </a:p>
        </p:txBody>
      </p:sp>
      <p:cxnSp>
        <p:nvCxnSpPr>
          <p:cNvPr id="163" name="Google Shape;163;p18"/>
          <p:cNvCxnSpPr>
            <a:stCxn id="162" idx="1"/>
          </p:cNvCxnSpPr>
          <p:nvPr/>
        </p:nvCxnSpPr>
        <p:spPr>
          <a:xfrm rot="10800000">
            <a:off x="3557950" y="2296875"/>
            <a:ext cx="2481600" cy="122400"/>
          </a:xfrm>
          <a:prstGeom prst="straightConnector1">
            <a:avLst/>
          </a:prstGeom>
          <a:noFill/>
          <a:ln w="9525" cap="flat" cmpd="sng">
            <a:solidFill>
              <a:schemeClr val="dk2"/>
            </a:solidFill>
            <a:prstDash val="solid"/>
            <a:round/>
            <a:headEnd type="none" w="med" len="med"/>
            <a:tailEnd type="none" w="med" len="med"/>
          </a:ln>
        </p:spPr>
      </p:cxnSp>
      <p:sp>
        <p:nvSpPr>
          <p:cNvPr id="9" name="Footer Placeholder 2">
            <a:extLst>
              <a:ext uri="{FF2B5EF4-FFF2-40B4-BE49-F238E27FC236}">
                <a16:creationId xmlns:a16="http://schemas.microsoft.com/office/drawing/2014/main" id="{A039668B-9D16-80A1-741B-9A6E9E637BEC}"/>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100684" y="46892"/>
            <a:ext cx="8520600" cy="514802"/>
          </a:xfrm>
          <a:prstGeom prst="rect">
            <a:avLst/>
          </a:prstGeom>
        </p:spPr>
        <p:txBody>
          <a:bodyPr spcFirstLastPara="1" wrap="square" lIns="91425" tIns="91425" rIns="91425" bIns="91425" anchor="t" anchorCtr="0">
            <a:noAutofit/>
          </a:bodyPr>
          <a:lstStyle/>
          <a:p>
            <a:r>
              <a:rPr lang="en" dirty="0"/>
              <a:t>Channel Repair</a:t>
            </a:r>
            <a:endParaRPr dirty="0"/>
          </a:p>
        </p:txBody>
      </p:sp>
      <p:sp>
        <p:nvSpPr>
          <p:cNvPr id="169" name="Google Shape;169;p19"/>
          <p:cNvSpPr txBox="1">
            <a:spLocks noGrp="1"/>
          </p:cNvSpPr>
          <p:nvPr>
            <p:ph type="body" idx="1"/>
          </p:nvPr>
        </p:nvSpPr>
        <p:spPr>
          <a:xfrm>
            <a:off x="311700" y="879231"/>
            <a:ext cx="8520600" cy="4546894"/>
          </a:xfrm>
          <a:prstGeom prst="rect">
            <a:avLst/>
          </a:prstGeom>
        </p:spPr>
        <p:txBody>
          <a:bodyPr spcFirstLastPara="1" wrap="square" lIns="91425" tIns="91425" rIns="91425" bIns="91425" anchor="t" anchorCtr="0">
            <a:normAutofit fontScale="92500" lnSpcReduction="10000"/>
          </a:bodyPr>
          <a:lstStyle/>
          <a:p>
            <a:pPr marL="0" indent="0">
              <a:lnSpc>
                <a:spcPct val="130000"/>
              </a:lnSpc>
              <a:spcBef>
                <a:spcPts val="600"/>
              </a:spcBef>
              <a:buNone/>
            </a:pPr>
            <a:r>
              <a:rPr lang="en" sz="1300" dirty="0">
                <a:hlinkClick r:id="rId3"/>
              </a:rPr>
              <a:t>https://github.com/The-OpenROAD-Project/OpenROAD/blob/c34a30e0045eb68ad30c98f653e57f9b7f12d83c/src/pdn/src/straps.cpp#L1532</a:t>
            </a:r>
            <a:endParaRPr sz="1300" dirty="0"/>
          </a:p>
          <a:p>
            <a:pPr marL="515938" indent="-401638">
              <a:lnSpc>
                <a:spcPct val="130000"/>
              </a:lnSpc>
              <a:spcBef>
                <a:spcPts val="600"/>
              </a:spcBef>
              <a:buNone/>
            </a:pPr>
            <a:r>
              <a:rPr lang="en" dirty="0"/>
              <a:t>1. Find disconnected channels (floating power grid shapes)</a:t>
            </a:r>
            <a:endParaRPr dirty="0"/>
          </a:p>
          <a:p>
            <a:pPr marL="515938" indent="-401638">
              <a:lnSpc>
                <a:spcPct val="130000"/>
              </a:lnSpc>
              <a:spcBef>
                <a:spcPts val="600"/>
              </a:spcBef>
              <a:buNone/>
            </a:pPr>
            <a:r>
              <a:rPr lang="en" dirty="0"/>
              <a:t>2. For each channel:</a:t>
            </a:r>
            <a:endParaRPr dirty="0"/>
          </a:p>
          <a:p>
            <a:pPr lvl="1">
              <a:lnSpc>
                <a:spcPct val="130000"/>
              </a:lnSpc>
              <a:spcBef>
                <a:spcPts val="600"/>
              </a:spcBef>
              <a:buNone/>
            </a:pPr>
            <a:r>
              <a:rPr lang="en" dirty="0"/>
              <a:t>a. Find appropriate connection layers</a:t>
            </a:r>
            <a:endParaRPr dirty="0"/>
          </a:p>
          <a:p>
            <a:pPr lvl="1">
              <a:lnSpc>
                <a:spcPct val="130000"/>
              </a:lnSpc>
              <a:spcBef>
                <a:spcPts val="600"/>
              </a:spcBef>
              <a:buNone/>
            </a:pPr>
            <a:r>
              <a:rPr lang="en" dirty="0"/>
              <a:t>b. Attempt repair in the center of the channels, if success, stop</a:t>
            </a:r>
            <a:endParaRPr dirty="0"/>
          </a:p>
          <a:p>
            <a:pPr lvl="1">
              <a:lnSpc>
                <a:spcPct val="130000"/>
              </a:lnSpc>
              <a:spcBef>
                <a:spcPts val="600"/>
              </a:spcBef>
              <a:buNone/>
            </a:pPr>
            <a:r>
              <a:rPr lang="en" dirty="0"/>
              <a:t>c. Bisect channel and attempt repair in on left and right side of channel, if success, stop, else keep trying</a:t>
            </a:r>
            <a:endParaRPr dirty="0"/>
          </a:p>
          <a:p>
            <a:pPr marL="1054100" lvl="2" indent="0">
              <a:lnSpc>
                <a:spcPct val="130000"/>
              </a:lnSpc>
              <a:spcBef>
                <a:spcPts val="600"/>
              </a:spcBef>
              <a:buNone/>
            </a:pPr>
            <a:r>
              <a:rPr lang="en" dirty="0"/>
              <a:t>i. Stop when bisection no longer can make progress</a:t>
            </a:r>
            <a:endParaRPr dirty="0"/>
          </a:p>
          <a:p>
            <a:pPr marL="0" indent="0">
              <a:lnSpc>
                <a:spcPct val="130000"/>
              </a:lnSpc>
              <a:spcBef>
                <a:spcPts val="600"/>
              </a:spcBef>
              <a:spcAft>
                <a:spcPts val="1200"/>
              </a:spcAft>
              <a:buNone/>
            </a:pPr>
            <a:endParaRPr dirty="0"/>
          </a:p>
        </p:txBody>
      </p:sp>
      <p:sp>
        <p:nvSpPr>
          <p:cNvPr id="2" name="Footer Placeholder 2">
            <a:extLst>
              <a:ext uri="{FF2B5EF4-FFF2-40B4-BE49-F238E27FC236}">
                <a16:creationId xmlns:a16="http://schemas.microsoft.com/office/drawing/2014/main" id="{33D31936-F6AE-596B-2A46-52A60D9AC455}"/>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6899" y="0"/>
            <a:ext cx="9042507" cy="572700"/>
          </a:xfrm>
          <a:prstGeom prst="rect">
            <a:avLst/>
          </a:prstGeom>
        </p:spPr>
        <p:txBody>
          <a:bodyPr spcFirstLastPara="1" wrap="square" lIns="91425" tIns="91425" rIns="91425" bIns="91425" anchor="t" anchorCtr="0">
            <a:noAutofit/>
          </a:bodyPr>
          <a:lstStyle/>
          <a:p>
            <a:r>
              <a:rPr lang="en-US" dirty="0"/>
              <a:t>p</a:t>
            </a:r>
            <a:r>
              <a:rPr lang="en" dirty="0"/>
              <a:t>dngen Improvements / Problem Statements</a:t>
            </a:r>
            <a:endParaRPr dirty="0"/>
          </a:p>
        </p:txBody>
      </p:sp>
      <p:sp>
        <p:nvSpPr>
          <p:cNvPr id="175" name="Google Shape;175;p20"/>
          <p:cNvSpPr txBox="1">
            <a:spLocks noGrp="1"/>
          </p:cNvSpPr>
          <p:nvPr>
            <p:ph type="body" idx="1"/>
          </p:nvPr>
        </p:nvSpPr>
        <p:spPr>
          <a:xfrm>
            <a:off x="168166" y="726831"/>
            <a:ext cx="8664134" cy="6037384"/>
          </a:xfrm>
          <a:prstGeom prst="rect">
            <a:avLst/>
          </a:prstGeom>
        </p:spPr>
        <p:txBody>
          <a:bodyPr spcFirstLastPara="1" wrap="square" lIns="91425" tIns="91425" rIns="91425" bIns="91425" anchor="t" anchorCtr="0">
            <a:normAutofit fontScale="77500" lnSpcReduction="20000"/>
          </a:bodyPr>
          <a:lstStyle/>
          <a:p>
            <a:pPr indent="-334327">
              <a:lnSpc>
                <a:spcPct val="120000"/>
              </a:lnSpc>
              <a:buSzPct val="100000"/>
            </a:pPr>
            <a:r>
              <a:rPr lang="en" dirty="0"/>
              <a:t>Automatic connectivity rules (add_pdn_connect)</a:t>
            </a:r>
            <a:endParaRPr dirty="0"/>
          </a:p>
          <a:p>
            <a:pPr marL="738188" lvl="1" indent="-280988">
              <a:lnSpc>
                <a:spcPct val="120000"/>
              </a:lnSpc>
              <a:buSzPct val="100000"/>
            </a:pPr>
            <a:r>
              <a:rPr lang="en" dirty="0"/>
              <a:t>Create rules automatically for defining grid connectivity based on layers used, instances present, etc.</a:t>
            </a:r>
            <a:endParaRPr dirty="0"/>
          </a:p>
          <a:p>
            <a:pPr indent="-334327">
              <a:lnSpc>
                <a:spcPct val="120000"/>
              </a:lnSpc>
              <a:buSzPct val="100000"/>
            </a:pPr>
            <a:r>
              <a:rPr lang="en" dirty="0"/>
              <a:t>Edge connectivity</a:t>
            </a:r>
            <a:endParaRPr dirty="0"/>
          </a:p>
          <a:p>
            <a:pPr marL="738188" lvl="1" indent="-280988">
              <a:lnSpc>
                <a:spcPct val="120000"/>
              </a:lnSpc>
              <a:buSzPct val="100000"/>
            </a:pPr>
            <a:r>
              <a:rPr lang="en" dirty="0"/>
              <a:t>Enable the power grid to connect to edge ports for macros, right now this is only possible on pad cells and standard cells, for macros we only connect from the top which requires macros use lower metals for power and routing. This is not a huge problem in nodes with a large number of metal layers, but for sky130, ihp130, etc, this imposes a large penalty.</a:t>
            </a:r>
            <a:endParaRPr dirty="0"/>
          </a:p>
          <a:p>
            <a:pPr indent="-334327">
              <a:lnSpc>
                <a:spcPct val="120000"/>
              </a:lnSpc>
              <a:buSzPct val="100000"/>
            </a:pPr>
            <a:r>
              <a:rPr lang="en" dirty="0"/>
              <a:t>Power grid reinforcement (eco power grid)</a:t>
            </a:r>
            <a:endParaRPr dirty="0"/>
          </a:p>
          <a:p>
            <a:pPr marL="738188" lvl="1" indent="-280988">
              <a:lnSpc>
                <a:spcPct val="120000"/>
              </a:lnSpc>
              <a:buSzPct val="100000"/>
            </a:pPr>
            <a:r>
              <a:rPr lang="en" dirty="0"/>
              <a:t>Later in most flows, after detailed placement, it may be possible to determine if additional wires are needed to ensure IR drop stays within limits based on the power requirements of those areas. On the opposite side, it maybe possible to prune the grid if IR drop is not an issue and free up routing resources.   [cf. </a:t>
            </a:r>
            <a:r>
              <a:rPr lang="en-US" dirty="0">
                <a:hlinkClick r:id="rId3"/>
              </a:rPr>
              <a:t>https://arxiv.org/abs/2110.14184</a:t>
            </a:r>
            <a:r>
              <a:rPr lang="en-US" dirty="0"/>
              <a:t>]</a:t>
            </a:r>
            <a:endParaRPr dirty="0"/>
          </a:p>
          <a:p>
            <a:pPr indent="-334327">
              <a:lnSpc>
                <a:spcPct val="120000"/>
              </a:lnSpc>
              <a:buSzPct val="100000"/>
            </a:pPr>
            <a:r>
              <a:rPr lang="en" dirty="0"/>
              <a:t>Automatic power grid definition (hard)</a:t>
            </a:r>
            <a:endParaRPr dirty="0"/>
          </a:p>
          <a:p>
            <a:pPr marL="738188" lvl="1" indent="-280988">
              <a:lnSpc>
                <a:spcPct val="120000"/>
              </a:lnSpc>
              <a:buSzPct val="100000"/>
            </a:pPr>
            <a:r>
              <a:rPr lang="en" dirty="0"/>
              <a:t>Given an IR drop goal, create a power grid that meets this requirement based on the parasitic resistances and estimated power (either from placement or good guesses)</a:t>
            </a:r>
            <a:endParaRPr dirty="0"/>
          </a:p>
        </p:txBody>
      </p:sp>
      <p:sp>
        <p:nvSpPr>
          <p:cNvPr id="2" name="Footer Placeholder 2">
            <a:extLst>
              <a:ext uri="{FF2B5EF4-FFF2-40B4-BE49-F238E27FC236}">
                <a16:creationId xmlns:a16="http://schemas.microsoft.com/office/drawing/2014/main" id="{D63CABF1-18C3-A7C9-9DA6-F0CF7F9627C4}"/>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
                                            <p:txEl>
                                              <p:pRg st="1" end="1"/>
                                            </p:txEl>
                                          </p:spTgt>
                                        </p:tgtEl>
                                        <p:attrNameLst>
                                          <p:attrName>style.visibility</p:attrName>
                                        </p:attrNameLst>
                                      </p:cBhvr>
                                      <p:to>
                                        <p:strVal val="visible"/>
                                      </p:to>
                                    </p:set>
                                    <p:animEffect transition="in" filter="fade">
                                      <p:cBhvr>
                                        <p:cTn id="10" dur="500"/>
                                        <p:tgtEl>
                                          <p:spTgt spid="1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5">
                                            <p:txEl>
                                              <p:pRg st="2" end="2"/>
                                            </p:txEl>
                                          </p:spTgt>
                                        </p:tgtEl>
                                        <p:attrNameLst>
                                          <p:attrName>style.visibility</p:attrName>
                                        </p:attrNameLst>
                                      </p:cBhvr>
                                      <p:to>
                                        <p:strVal val="visible"/>
                                      </p:to>
                                    </p:set>
                                    <p:animEffect transition="in" filter="fade">
                                      <p:cBhvr>
                                        <p:cTn id="15" dur="500"/>
                                        <p:tgtEl>
                                          <p:spTgt spid="17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5">
                                            <p:txEl>
                                              <p:pRg st="3" end="3"/>
                                            </p:txEl>
                                          </p:spTgt>
                                        </p:tgtEl>
                                        <p:attrNameLst>
                                          <p:attrName>style.visibility</p:attrName>
                                        </p:attrNameLst>
                                      </p:cBhvr>
                                      <p:to>
                                        <p:strVal val="visible"/>
                                      </p:to>
                                    </p:set>
                                    <p:animEffect transition="in" filter="fade">
                                      <p:cBhvr>
                                        <p:cTn id="18" dur="500"/>
                                        <p:tgtEl>
                                          <p:spTgt spid="1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5">
                                            <p:txEl>
                                              <p:pRg st="4" end="4"/>
                                            </p:txEl>
                                          </p:spTgt>
                                        </p:tgtEl>
                                        <p:attrNameLst>
                                          <p:attrName>style.visibility</p:attrName>
                                        </p:attrNameLst>
                                      </p:cBhvr>
                                      <p:to>
                                        <p:strVal val="visible"/>
                                      </p:to>
                                    </p:set>
                                    <p:animEffect transition="in" filter="fade">
                                      <p:cBhvr>
                                        <p:cTn id="23" dur="500"/>
                                        <p:tgtEl>
                                          <p:spTgt spid="17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5">
                                            <p:txEl>
                                              <p:pRg st="5" end="5"/>
                                            </p:txEl>
                                          </p:spTgt>
                                        </p:tgtEl>
                                        <p:attrNameLst>
                                          <p:attrName>style.visibility</p:attrName>
                                        </p:attrNameLst>
                                      </p:cBhvr>
                                      <p:to>
                                        <p:strVal val="visible"/>
                                      </p:to>
                                    </p:set>
                                    <p:animEffect transition="in" filter="fade">
                                      <p:cBhvr>
                                        <p:cTn id="26" dur="500"/>
                                        <p:tgtEl>
                                          <p:spTgt spid="17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5">
                                            <p:txEl>
                                              <p:pRg st="6" end="6"/>
                                            </p:txEl>
                                          </p:spTgt>
                                        </p:tgtEl>
                                        <p:attrNameLst>
                                          <p:attrName>style.visibility</p:attrName>
                                        </p:attrNameLst>
                                      </p:cBhvr>
                                      <p:to>
                                        <p:strVal val="visible"/>
                                      </p:to>
                                    </p:set>
                                    <p:animEffect transition="in" filter="fade">
                                      <p:cBhvr>
                                        <p:cTn id="31" dur="500"/>
                                        <p:tgtEl>
                                          <p:spTgt spid="17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5">
                                            <p:txEl>
                                              <p:pRg st="7" end="7"/>
                                            </p:txEl>
                                          </p:spTgt>
                                        </p:tgtEl>
                                        <p:attrNameLst>
                                          <p:attrName>style.visibility</p:attrName>
                                        </p:attrNameLst>
                                      </p:cBhvr>
                                      <p:to>
                                        <p:strVal val="visible"/>
                                      </p:to>
                                    </p:set>
                                    <p:animEffect transition="in" filter="fade">
                                      <p:cBhvr>
                                        <p:cTn id="34" dur="500"/>
                                        <p:tgtEl>
                                          <p:spTgt spid="1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601825"/>
            <a:ext cx="8520600" cy="1088823"/>
          </a:xfrm>
          <a:prstGeom prst="rect">
            <a:avLst/>
          </a:prstGeom>
        </p:spPr>
        <p:txBody>
          <a:bodyPr spcFirstLastPara="1" wrap="square" lIns="91425" tIns="91425" rIns="91425" bIns="91425" anchor="b" anchorCtr="0">
            <a:normAutofit/>
          </a:bodyPr>
          <a:lstStyle/>
          <a:p>
            <a:r>
              <a:rPr lang="en" dirty="0"/>
              <a:t>Pin Placement (ppo)</a:t>
            </a:r>
            <a:endParaRPr dirty="0"/>
          </a:p>
        </p:txBody>
      </p:sp>
      <p:pic>
        <p:nvPicPr>
          <p:cNvPr id="7" name="Picture 6">
            <a:extLst>
              <a:ext uri="{FF2B5EF4-FFF2-40B4-BE49-F238E27FC236}">
                <a16:creationId xmlns:a16="http://schemas.microsoft.com/office/drawing/2014/main" id="{2F935D1B-9A7C-282E-B1E6-FE4AFFB6A0D9}"/>
              </a:ext>
            </a:extLst>
          </p:cNvPr>
          <p:cNvPicPr>
            <a:picLocks noChangeAspect="1"/>
          </p:cNvPicPr>
          <p:nvPr/>
        </p:nvPicPr>
        <p:blipFill>
          <a:blip r:embed="rId3"/>
          <a:stretch>
            <a:fillRect/>
          </a:stretch>
        </p:blipFill>
        <p:spPr>
          <a:xfrm>
            <a:off x="1285290" y="3089300"/>
            <a:ext cx="6573418" cy="3156044"/>
          </a:xfrm>
          <a:prstGeom prst="rect">
            <a:avLst/>
          </a:prstGeom>
          <a:ln w="12700">
            <a:solidFill>
              <a:srgbClr val="C00000"/>
            </a:solidFill>
          </a:ln>
        </p:spPr>
      </p:pic>
      <p:sp>
        <p:nvSpPr>
          <p:cNvPr id="8" name="TextBox 7">
            <a:extLst>
              <a:ext uri="{FF2B5EF4-FFF2-40B4-BE49-F238E27FC236}">
                <a16:creationId xmlns:a16="http://schemas.microsoft.com/office/drawing/2014/main" id="{8EFF0ECD-2374-D4D3-ADFB-BF349DF202E2}"/>
              </a:ext>
            </a:extLst>
          </p:cNvPr>
          <p:cNvSpPr txBox="1"/>
          <p:nvPr/>
        </p:nvSpPr>
        <p:spPr>
          <a:xfrm>
            <a:off x="2669626" y="6340012"/>
            <a:ext cx="3804746" cy="307777"/>
          </a:xfrm>
          <a:prstGeom prst="rect">
            <a:avLst/>
          </a:prstGeom>
          <a:noFill/>
        </p:spPr>
        <p:txBody>
          <a:bodyPr wrap="square" rtlCol="0">
            <a:spAutoFit/>
          </a:bodyPr>
          <a:lstStyle/>
          <a:p>
            <a:r>
              <a:rPr lang="en-US" dirty="0">
                <a:hlinkClick r:id="rId4"/>
              </a:rPr>
              <a:t>https://ieeexplore.ieee.org/document/9159791</a:t>
            </a:r>
            <a:r>
              <a:rPr lang="en-US" dirty="0"/>
              <a:t> </a:t>
            </a:r>
          </a:p>
        </p:txBody>
      </p:sp>
      <p:pic>
        <p:nvPicPr>
          <p:cNvPr id="9" name="Picture 8">
            <a:extLst>
              <a:ext uri="{FF2B5EF4-FFF2-40B4-BE49-F238E27FC236}">
                <a16:creationId xmlns:a16="http://schemas.microsoft.com/office/drawing/2014/main" id="{5407EA1A-EB3B-4149-42C1-CEA18017AC69}"/>
              </a:ext>
            </a:extLst>
          </p:cNvPr>
          <p:cNvPicPr>
            <a:picLocks noChangeAspect="1"/>
          </p:cNvPicPr>
          <p:nvPr/>
        </p:nvPicPr>
        <p:blipFill>
          <a:blip r:embed="rId5"/>
          <a:stretch>
            <a:fillRect/>
          </a:stretch>
        </p:blipFill>
        <p:spPr>
          <a:xfrm>
            <a:off x="4677506" y="104704"/>
            <a:ext cx="4333726" cy="1391614"/>
          </a:xfrm>
          <a:prstGeom prst="rect">
            <a:avLst/>
          </a:prstGeom>
        </p:spPr>
      </p:pic>
      <p:sp>
        <p:nvSpPr>
          <p:cNvPr id="10" name="Footer Placeholder 2">
            <a:extLst>
              <a:ext uri="{FF2B5EF4-FFF2-40B4-BE49-F238E27FC236}">
                <a16:creationId xmlns:a16="http://schemas.microsoft.com/office/drawing/2014/main" id="{B34FD231-FFE8-6E22-7D38-B85C63BBD602}"/>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a:t>Kahng ECE 260C SP25</a:t>
            </a:r>
            <a:endParaRPr lang="en-IN" sz="1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68A591-37BE-F10D-4D27-1D0059BE96FB}"/>
              </a:ext>
            </a:extLst>
          </p:cNvPr>
          <p:cNvSpPr>
            <a:spLocks noGrp="1"/>
          </p:cNvSpPr>
          <p:nvPr>
            <p:ph type="title"/>
          </p:nvPr>
        </p:nvSpPr>
        <p:spPr/>
        <p:txBody>
          <a:bodyPr/>
          <a:lstStyle/>
          <a:p>
            <a:r>
              <a:rPr lang="en-US" altLang="en-US" dirty="0"/>
              <a:t>Paper References  </a:t>
            </a:r>
            <a:endParaRPr lang="en-IN" dirty="0"/>
          </a:p>
        </p:txBody>
      </p:sp>
      <p:sp>
        <p:nvSpPr>
          <p:cNvPr id="2" name="Footer Placeholder 1">
            <a:extLst>
              <a:ext uri="{FF2B5EF4-FFF2-40B4-BE49-F238E27FC236}">
                <a16:creationId xmlns:a16="http://schemas.microsoft.com/office/drawing/2014/main" id="{38C06D4E-BA03-71FE-4054-AB7D3DC909B3}"/>
              </a:ext>
            </a:extLst>
          </p:cNvPr>
          <p:cNvSpPr>
            <a:spLocks noGrp="1"/>
          </p:cNvSpPr>
          <p:nvPr>
            <p:ph type="ftr" sz="quarter" idx="10"/>
          </p:nvPr>
        </p:nvSpPr>
        <p:spPr/>
        <p:txBody>
          <a:bodyPr/>
          <a:lstStyle/>
          <a:p>
            <a:r>
              <a:rPr lang="en-IN" dirty="0"/>
              <a:t>Kahng ECE 260C SP25</a:t>
            </a:r>
          </a:p>
        </p:txBody>
      </p:sp>
      <p:sp>
        <p:nvSpPr>
          <p:cNvPr id="6" name="Text Placeholder 5">
            <a:extLst>
              <a:ext uri="{FF2B5EF4-FFF2-40B4-BE49-F238E27FC236}">
                <a16:creationId xmlns:a16="http://schemas.microsoft.com/office/drawing/2014/main" id="{A54AC4A4-899C-B8FF-B7F1-84EAB4CD557D}"/>
              </a:ext>
            </a:extLst>
          </p:cNvPr>
          <p:cNvSpPr>
            <a:spLocks noGrp="1"/>
          </p:cNvSpPr>
          <p:nvPr>
            <p:ph type="body" idx="4294967295"/>
          </p:nvPr>
        </p:nvSpPr>
        <p:spPr>
          <a:xfrm>
            <a:off x="0" y="763588"/>
            <a:ext cx="8923338" cy="5637212"/>
          </a:xfrm>
        </p:spPr>
        <p:txBody>
          <a:bodyPr/>
          <a:lstStyle/>
          <a:p>
            <a:pPr marL="358775" indent="-242888"/>
            <a:r>
              <a:rPr lang="en-US" sz="2000" dirty="0">
                <a:latin typeface="+mj-lt"/>
                <a:ea typeface="+mj-ea"/>
                <a:cs typeface="+mj-cs"/>
              </a:rPr>
              <a:t>H. Murata, K. Fujiyoshi, S. </a:t>
            </a:r>
            <a:r>
              <a:rPr lang="en-US" sz="2000" dirty="0" err="1">
                <a:latin typeface="+mj-lt"/>
                <a:ea typeface="+mj-ea"/>
                <a:cs typeface="+mj-cs"/>
              </a:rPr>
              <a:t>Nakatake</a:t>
            </a:r>
            <a:r>
              <a:rPr lang="en-US" sz="2000" dirty="0">
                <a:latin typeface="+mj-lt"/>
                <a:ea typeface="+mj-ea"/>
                <a:cs typeface="+mj-cs"/>
              </a:rPr>
              <a:t> and Y. Kajitani, “VLSI module placement based on rectangle-packing by the sequence-pair”, IEEE Trans. on CAD, 15(12), 1996, pp. 1518-1524.</a:t>
            </a:r>
          </a:p>
          <a:p>
            <a:pPr marL="358775" indent="-242888">
              <a:buFont typeface="Arial" panose="020B0604020202020204" pitchFamily="34" charset="0"/>
              <a:buChar char="•"/>
              <a:defRPr/>
            </a:pPr>
            <a:r>
              <a:rPr lang="en-US" sz="2000" dirty="0">
                <a:latin typeface="+mj-lt"/>
                <a:ea typeface="+mj-ea"/>
                <a:cs typeface="+mj-cs"/>
              </a:rPr>
              <a:t>X. Tang and D. F. Wong, “FAST-SP: a fast algorithm for block placement based on sequence pair”, Proc. ASP-DAC, 2001, pp. 521-526.</a:t>
            </a:r>
          </a:p>
          <a:p>
            <a:pPr marL="358775" indent="-242888"/>
            <a:r>
              <a:rPr lang="en-US" sz="2000" dirty="0">
                <a:latin typeface="+mj-lt"/>
                <a:ea typeface="+mj-ea"/>
                <a:cs typeface="+mj-cs"/>
              </a:rPr>
              <a:t>S. N. Adya and I. L. Markov, “Fixed-outline </a:t>
            </a:r>
            <a:r>
              <a:rPr lang="en-US" sz="2000" dirty="0" err="1">
                <a:latin typeface="+mj-lt"/>
                <a:ea typeface="+mj-ea"/>
                <a:cs typeface="+mj-cs"/>
              </a:rPr>
              <a:t>Floorplanning</a:t>
            </a:r>
            <a:r>
              <a:rPr lang="en-US" sz="2000" dirty="0">
                <a:latin typeface="+mj-lt"/>
                <a:ea typeface="+mj-ea"/>
                <a:cs typeface="+mj-cs"/>
              </a:rPr>
              <a:t> : Enabling Hierarchical Design”, IEEE Trans. on VLSI Systems, 11(6),  2003, pp. 1120-1135.</a:t>
            </a:r>
          </a:p>
          <a:p>
            <a:pPr marL="358775" indent="-242888"/>
            <a:r>
              <a:rPr lang="en-US" sz="2000" dirty="0">
                <a:latin typeface="+mj-lt"/>
                <a:ea typeface="+mj-ea"/>
                <a:cs typeface="+mj-cs"/>
              </a:rPr>
              <a:t>S. Kirkpatrick, C. D. Gelatt, Jr. and M. P. Vecchi, “Optimization by Simulated Annealing”, Science 220(4598) 1983, pp. 671-680.</a:t>
            </a:r>
          </a:p>
          <a:p>
            <a:pPr marL="358775" indent="-242888"/>
            <a:endParaRPr lang="en-US" sz="2000" dirty="0">
              <a:latin typeface="+mj-lt"/>
              <a:ea typeface="+mj-ea"/>
              <a:cs typeface="+mj-cs"/>
            </a:endParaRPr>
          </a:p>
          <a:p>
            <a:pPr marL="0" indent="0">
              <a:buNone/>
            </a:pPr>
            <a:endParaRPr lang="en-IN"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52"/>
          <p:cNvSpPr txBox="1">
            <a:spLocks noGrp="1"/>
          </p:cNvSpPr>
          <p:nvPr>
            <p:ph type="ctrTitle"/>
          </p:nvPr>
        </p:nvSpPr>
        <p:spPr>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SzPts val="1400"/>
              <a:buNone/>
            </a:pPr>
            <a:r>
              <a:rPr lang="en-US" dirty="0"/>
              <a:t>BACKUP</a:t>
            </a:r>
            <a:endParaRPr dirty="0"/>
          </a:p>
        </p:txBody>
      </p:sp>
      <p:sp>
        <p:nvSpPr>
          <p:cNvPr id="3" name="Footer Placeholder 2">
            <a:extLst>
              <a:ext uri="{FF2B5EF4-FFF2-40B4-BE49-F238E27FC236}">
                <a16:creationId xmlns:a16="http://schemas.microsoft.com/office/drawing/2014/main" id="{04FA0E47-14B1-8289-25F5-737953724D3B}"/>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a:t>Kahng ECE 260C SP25</a:t>
            </a:r>
            <a:endParaRPr lang="en-IN" sz="1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F7B74C3-D5E9-121B-C531-5D4CB181D09D}"/>
              </a:ext>
            </a:extLst>
          </p:cNvPr>
          <p:cNvSpPr>
            <a:spLocks noGrp="1" noChangeArrowheads="1"/>
          </p:cNvSpPr>
          <p:nvPr>
            <p:ph type="title"/>
          </p:nvPr>
        </p:nvSpPr>
        <p:spPr>
          <a:noFill/>
        </p:spPr>
        <p:txBody>
          <a:bodyPr lIns="90488" tIns="44450" rIns="90488" bIns="44450" anchor="b"/>
          <a:lstStyle/>
          <a:p>
            <a:r>
              <a:rPr lang="en-US" altLang="en-US" i="1" dirty="0"/>
              <a:t>B*-Tree </a:t>
            </a:r>
            <a:r>
              <a:rPr lang="en-US" altLang="en-US" dirty="0"/>
              <a:t>Floorplan </a:t>
            </a:r>
            <a:r>
              <a:rPr lang="en-US" altLang="en-US" sz="3200" dirty="0">
                <a:solidFill>
                  <a:srgbClr val="FF0000"/>
                </a:solidFill>
              </a:rPr>
              <a:t>Representation</a:t>
            </a:r>
            <a:endParaRPr lang="en-US" altLang="en-US" dirty="0">
              <a:solidFill>
                <a:srgbClr val="FF0000"/>
              </a:solidFill>
            </a:endParaRPr>
          </a:p>
        </p:txBody>
      </p:sp>
      <p:sp>
        <p:nvSpPr>
          <p:cNvPr id="55299" name="Rectangle 3">
            <a:extLst>
              <a:ext uri="{FF2B5EF4-FFF2-40B4-BE49-F238E27FC236}">
                <a16:creationId xmlns:a16="http://schemas.microsoft.com/office/drawing/2014/main" id="{4795F77D-627F-5FB6-3A7E-AA0EC4C47A2F}"/>
              </a:ext>
            </a:extLst>
          </p:cNvPr>
          <p:cNvSpPr>
            <a:spLocks noGrp="1" noChangeArrowheads="1"/>
          </p:cNvSpPr>
          <p:nvPr>
            <p:ph type="body" sz="quarter" idx="11"/>
          </p:nvPr>
        </p:nvSpPr>
        <p:spPr>
          <a:xfrm>
            <a:off x="88900" y="915007"/>
            <a:ext cx="8966200" cy="2903121"/>
          </a:xfrm>
        </p:spPr>
        <p:txBody>
          <a:bodyPr lIns="90488" tIns="44450" rIns="90488" bIns="44450"/>
          <a:lstStyle/>
          <a:p>
            <a:pPr>
              <a:lnSpc>
                <a:spcPct val="80000"/>
              </a:lnSpc>
              <a:defRPr/>
            </a:pPr>
            <a:r>
              <a:rPr lang="en-US" altLang="en-US" sz="2200" dirty="0"/>
              <a:t>Ordered binary tree  (cf. “Packing Tree”, “O-Tree”)</a:t>
            </a:r>
          </a:p>
          <a:p>
            <a:pPr>
              <a:lnSpc>
                <a:spcPct val="80000"/>
              </a:lnSpc>
              <a:defRPr/>
            </a:pPr>
            <a:r>
              <a:rPr lang="en-US" altLang="en-US" sz="2200" dirty="0"/>
              <a:t>Root represents the block on the left-bottom corner</a:t>
            </a:r>
          </a:p>
          <a:p>
            <a:pPr>
              <a:lnSpc>
                <a:spcPct val="80000"/>
              </a:lnSpc>
              <a:defRPr/>
            </a:pPr>
            <a:r>
              <a:rPr lang="en-US" altLang="en-US" sz="2200" dirty="0"/>
              <a:t>Left child of node </a:t>
            </a:r>
            <a:r>
              <a:rPr lang="en-US" altLang="en-US" sz="2200" dirty="0" err="1"/>
              <a:t>n</a:t>
            </a:r>
            <a:r>
              <a:rPr lang="en-US" altLang="en-US" sz="2200" baseline="-25000" dirty="0" err="1"/>
              <a:t>i</a:t>
            </a:r>
            <a:r>
              <a:rPr lang="en-US" altLang="en-US" sz="2200" dirty="0"/>
              <a:t> represents the lowest unvisited block that belongs to the set of blocks located on the right-hand side of and adjacent to b</a:t>
            </a:r>
            <a:r>
              <a:rPr lang="en-US" altLang="en-US" sz="2200" baseline="-25000" dirty="0"/>
              <a:t>i</a:t>
            </a:r>
            <a:r>
              <a:rPr lang="en-US" altLang="en-US" sz="2200" dirty="0"/>
              <a:t> 				</a:t>
            </a:r>
          </a:p>
          <a:p>
            <a:pPr marL="0" indent="0">
              <a:lnSpc>
                <a:spcPct val="80000"/>
              </a:lnSpc>
              <a:buFont typeface="Wingdings" panose="05000000000000000000" pitchFamily="2" charset="2"/>
              <a:buNone/>
              <a:defRPr/>
            </a:pPr>
            <a:r>
              <a:rPr lang="en-US" altLang="en-US" sz="2200" dirty="0"/>
              <a:t>				</a:t>
            </a:r>
            <a:r>
              <a:rPr lang="en-US" altLang="en-US" sz="2200" dirty="0" err="1"/>
              <a:t>x</a:t>
            </a:r>
            <a:r>
              <a:rPr lang="en-US" altLang="en-US" sz="2200" baseline="-25000" dirty="0" err="1"/>
              <a:t>j</a:t>
            </a:r>
            <a:r>
              <a:rPr lang="en-US" altLang="en-US" sz="2200" dirty="0"/>
              <a:t>  = x</a:t>
            </a:r>
            <a:r>
              <a:rPr lang="en-US" altLang="en-US" sz="2200" baseline="-25000" dirty="0"/>
              <a:t>i</a:t>
            </a:r>
            <a:r>
              <a:rPr lang="en-US" altLang="en-US" sz="2200" dirty="0"/>
              <a:t> + </a:t>
            </a:r>
            <a:r>
              <a:rPr lang="en-US" altLang="en-US" sz="2200" dirty="0" err="1"/>
              <a:t>w</a:t>
            </a:r>
            <a:r>
              <a:rPr lang="en-US" altLang="en-US" sz="2200" baseline="-25000" dirty="0" err="1"/>
              <a:t>i</a:t>
            </a:r>
            <a:r>
              <a:rPr lang="en-US" altLang="en-US" sz="2200" dirty="0"/>
              <a:t> </a:t>
            </a:r>
          </a:p>
          <a:p>
            <a:pPr>
              <a:lnSpc>
                <a:spcPct val="80000"/>
              </a:lnSpc>
              <a:defRPr/>
            </a:pPr>
            <a:r>
              <a:rPr lang="en-US" altLang="en-US" sz="2200" dirty="0"/>
              <a:t>Right child of the node </a:t>
            </a:r>
            <a:r>
              <a:rPr lang="en-US" altLang="en-US" sz="2200" dirty="0" err="1"/>
              <a:t>n</a:t>
            </a:r>
            <a:r>
              <a:rPr lang="en-US" altLang="en-US" sz="2200" baseline="-25000" dirty="0" err="1"/>
              <a:t>i</a:t>
            </a:r>
            <a:r>
              <a:rPr lang="en-US" altLang="en-US" sz="2200" dirty="0"/>
              <a:t> represents the lowest block located above and with x-coordinate equal to that of b</a:t>
            </a:r>
            <a:r>
              <a:rPr lang="en-US" altLang="en-US" sz="2200" baseline="-25000" dirty="0"/>
              <a:t>i</a:t>
            </a:r>
            <a:r>
              <a:rPr lang="en-US" altLang="en-US" sz="2200" dirty="0"/>
              <a:t> 		</a:t>
            </a:r>
          </a:p>
          <a:p>
            <a:pPr marL="0" indent="0">
              <a:lnSpc>
                <a:spcPct val="80000"/>
              </a:lnSpc>
              <a:buFont typeface="Wingdings" panose="05000000000000000000" pitchFamily="2" charset="2"/>
              <a:buNone/>
              <a:defRPr/>
            </a:pPr>
            <a:r>
              <a:rPr lang="en-US" altLang="en-US" sz="2200" dirty="0"/>
              <a:t>				   </a:t>
            </a:r>
            <a:r>
              <a:rPr lang="en-US" altLang="en-US" sz="2200" dirty="0" err="1"/>
              <a:t>x</a:t>
            </a:r>
            <a:r>
              <a:rPr lang="en-US" altLang="en-US" sz="2200" baseline="-25000" dirty="0" err="1"/>
              <a:t>j</a:t>
            </a:r>
            <a:r>
              <a:rPr lang="en-US" altLang="en-US" sz="2200" dirty="0"/>
              <a:t>  = x</a:t>
            </a:r>
            <a:r>
              <a:rPr lang="en-US" altLang="en-US" sz="2200" baseline="-25000" dirty="0"/>
              <a:t>i</a:t>
            </a:r>
          </a:p>
        </p:txBody>
      </p:sp>
      <p:grpSp>
        <p:nvGrpSpPr>
          <p:cNvPr id="63492" name="Group 3">
            <a:extLst>
              <a:ext uri="{FF2B5EF4-FFF2-40B4-BE49-F238E27FC236}">
                <a16:creationId xmlns:a16="http://schemas.microsoft.com/office/drawing/2014/main" id="{0DE80226-FCF7-B161-B546-D71EFDBA8BEC}"/>
              </a:ext>
            </a:extLst>
          </p:cNvPr>
          <p:cNvGrpSpPr>
            <a:grpSpLocks/>
          </p:cNvGrpSpPr>
          <p:nvPr/>
        </p:nvGrpSpPr>
        <p:grpSpPr bwMode="auto">
          <a:xfrm>
            <a:off x="2209800" y="4757738"/>
            <a:ext cx="1946275" cy="1447800"/>
            <a:chOff x="1411544" y="4854674"/>
            <a:chExt cx="1946999" cy="1446610"/>
          </a:xfrm>
        </p:grpSpPr>
        <p:sp>
          <p:nvSpPr>
            <p:cNvPr id="63529" name="Text Box 9">
              <a:extLst>
                <a:ext uri="{FF2B5EF4-FFF2-40B4-BE49-F238E27FC236}">
                  <a16:creationId xmlns:a16="http://schemas.microsoft.com/office/drawing/2014/main" id="{AD57125D-8869-096A-AF6A-6F8101F12D00}"/>
                </a:ext>
              </a:extLst>
            </p:cNvPr>
            <p:cNvSpPr txBox="1">
              <a:spLocks noChangeArrowheads="1"/>
            </p:cNvSpPr>
            <p:nvPr/>
          </p:nvSpPr>
          <p:spPr bwMode="auto">
            <a:xfrm>
              <a:off x="1414720" y="5861908"/>
              <a:ext cx="935386" cy="439376"/>
            </a:xfrm>
            <a:prstGeom prst="rect">
              <a:avLst/>
            </a:prstGeom>
            <a:solidFill>
              <a:srgbClr val="B2B2B2"/>
            </a:solidFill>
            <a:ln w="158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de-DE" altLang="ko-KR" sz="1700" b="0" i="1">
                  <a:ea typeface="ＭＳ Ｐゴシック" panose="020B0600070205080204" pitchFamily="34" charset="-128"/>
                  <a:cs typeface="Arial" panose="020B0604020202020204" pitchFamily="34" charset="0"/>
                </a:rPr>
                <a:t>    b</a:t>
              </a:r>
              <a:r>
                <a:rPr lang="de-DE" altLang="ko-KR" sz="1700" b="0" i="1" baseline="-25000">
                  <a:ea typeface="ＭＳ Ｐゴシック" panose="020B0600070205080204" pitchFamily="34" charset="-128"/>
                  <a:cs typeface="Arial" panose="020B0604020202020204" pitchFamily="34" charset="0"/>
                </a:rPr>
                <a:t>0</a:t>
              </a:r>
              <a:endParaRPr lang="de-DE" altLang="ko-KR" sz="1700" b="0" i="1">
                <a:ea typeface="ＭＳ Ｐゴシック" panose="020B0600070205080204" pitchFamily="34" charset="-128"/>
                <a:cs typeface="Arial" panose="020B0604020202020204" pitchFamily="34" charset="0"/>
              </a:endParaRPr>
            </a:p>
          </p:txBody>
        </p:sp>
        <p:sp>
          <p:nvSpPr>
            <p:cNvPr id="63530" name="Text Box 9">
              <a:extLst>
                <a:ext uri="{FF2B5EF4-FFF2-40B4-BE49-F238E27FC236}">
                  <a16:creationId xmlns:a16="http://schemas.microsoft.com/office/drawing/2014/main" id="{179B2C15-FE54-DB43-C721-DDCB13C40550}"/>
                </a:ext>
              </a:extLst>
            </p:cNvPr>
            <p:cNvSpPr txBox="1">
              <a:spLocks noChangeArrowheads="1"/>
            </p:cNvSpPr>
            <p:nvPr/>
          </p:nvSpPr>
          <p:spPr bwMode="auto">
            <a:xfrm>
              <a:off x="2358046" y="6057010"/>
              <a:ext cx="1000497" cy="244274"/>
            </a:xfrm>
            <a:prstGeom prst="rect">
              <a:avLst/>
            </a:prstGeom>
            <a:solidFill>
              <a:srgbClr val="B2B2B2"/>
            </a:solidFill>
            <a:ln w="158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de-DE" altLang="ko-KR" sz="1200" b="0" i="1">
                  <a:ea typeface="ＭＳ Ｐゴシック" panose="020B0600070205080204" pitchFamily="34" charset="-128"/>
                  <a:cs typeface="Arial" panose="020B0604020202020204" pitchFamily="34" charset="0"/>
                </a:rPr>
                <a:t>b</a:t>
              </a:r>
              <a:r>
                <a:rPr lang="de-DE" altLang="ko-KR" sz="1200" b="0" i="1" baseline="-25000">
                  <a:ea typeface="ＭＳ Ｐゴシック" panose="020B0600070205080204" pitchFamily="34" charset="-128"/>
                  <a:cs typeface="Arial" panose="020B0604020202020204" pitchFamily="34" charset="0"/>
                </a:rPr>
                <a:t>1</a:t>
              </a:r>
              <a:endParaRPr lang="de-DE" altLang="ko-KR" sz="1200" b="0" i="1">
                <a:ea typeface="ＭＳ Ｐゴシック" panose="020B0600070205080204" pitchFamily="34" charset="-128"/>
                <a:cs typeface="Arial" panose="020B0604020202020204" pitchFamily="34" charset="0"/>
              </a:endParaRPr>
            </a:p>
          </p:txBody>
        </p:sp>
        <p:sp>
          <p:nvSpPr>
            <p:cNvPr id="63531" name="Text Box 9">
              <a:extLst>
                <a:ext uri="{FF2B5EF4-FFF2-40B4-BE49-F238E27FC236}">
                  <a16:creationId xmlns:a16="http://schemas.microsoft.com/office/drawing/2014/main" id="{F8B86864-D445-391F-F56D-6A98C51B636C}"/>
                </a:ext>
              </a:extLst>
            </p:cNvPr>
            <p:cNvSpPr txBox="1">
              <a:spLocks noChangeArrowheads="1"/>
            </p:cNvSpPr>
            <p:nvPr/>
          </p:nvSpPr>
          <p:spPr bwMode="auto">
            <a:xfrm>
              <a:off x="1422661" y="5214741"/>
              <a:ext cx="495484" cy="647168"/>
            </a:xfrm>
            <a:prstGeom prst="rect">
              <a:avLst/>
            </a:prstGeom>
            <a:solidFill>
              <a:srgbClr val="B2B2B2"/>
            </a:solidFill>
            <a:ln w="158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de-DE" altLang="ko-KR" sz="1700" b="0" i="1">
                  <a:ea typeface="ＭＳ Ｐゴシック" panose="020B0600070205080204" pitchFamily="34" charset="-128"/>
                  <a:cs typeface="Arial" panose="020B0604020202020204" pitchFamily="34" charset="0"/>
                </a:rPr>
                <a:t> b</a:t>
              </a:r>
              <a:r>
                <a:rPr lang="de-DE" altLang="ko-KR" sz="1700" b="0" i="1" baseline="-25000">
                  <a:ea typeface="ＭＳ Ｐゴシック" panose="020B0600070205080204" pitchFamily="34" charset="-128"/>
                  <a:cs typeface="Arial" panose="020B0604020202020204" pitchFamily="34" charset="0"/>
                </a:rPr>
                <a:t>2</a:t>
              </a:r>
              <a:endParaRPr lang="de-DE" altLang="ko-KR" sz="1700" b="0" i="1">
                <a:ea typeface="ＭＳ Ｐゴシック" panose="020B0600070205080204" pitchFamily="34" charset="-128"/>
                <a:cs typeface="Arial" panose="020B0604020202020204" pitchFamily="34" charset="0"/>
              </a:endParaRPr>
            </a:p>
          </p:txBody>
        </p:sp>
        <p:sp>
          <p:nvSpPr>
            <p:cNvPr id="63532" name="Text Box 9">
              <a:extLst>
                <a:ext uri="{FF2B5EF4-FFF2-40B4-BE49-F238E27FC236}">
                  <a16:creationId xmlns:a16="http://schemas.microsoft.com/office/drawing/2014/main" id="{222BCAD0-8E40-E6BB-55FC-A43F7F11EE8D}"/>
                </a:ext>
              </a:extLst>
            </p:cNvPr>
            <p:cNvSpPr txBox="1">
              <a:spLocks noChangeArrowheads="1"/>
            </p:cNvSpPr>
            <p:nvPr/>
          </p:nvSpPr>
          <p:spPr bwMode="auto">
            <a:xfrm>
              <a:off x="2358046" y="5609703"/>
              <a:ext cx="497073" cy="436204"/>
            </a:xfrm>
            <a:prstGeom prst="rect">
              <a:avLst/>
            </a:prstGeom>
            <a:solidFill>
              <a:srgbClr val="B2B2B2"/>
            </a:solidFill>
            <a:ln w="158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de-DE" altLang="ko-KR" sz="1700" b="0" i="1">
                  <a:ea typeface="ＭＳ Ｐゴシック" panose="020B0600070205080204" pitchFamily="34" charset="-128"/>
                  <a:cs typeface="Arial" panose="020B0604020202020204" pitchFamily="34" charset="0"/>
                </a:rPr>
                <a:t> b</a:t>
              </a:r>
              <a:r>
                <a:rPr lang="de-DE" altLang="ko-KR" sz="1700" b="0" i="1" baseline="-25000">
                  <a:ea typeface="ＭＳ Ｐゴシック" panose="020B0600070205080204" pitchFamily="34" charset="-128"/>
                  <a:cs typeface="Arial" panose="020B0604020202020204" pitchFamily="34" charset="0"/>
                </a:rPr>
                <a:t>3</a:t>
              </a:r>
              <a:endParaRPr lang="de-DE" altLang="ko-KR" sz="1700" b="0" i="1">
                <a:ea typeface="ＭＳ Ｐゴシック" panose="020B0600070205080204" pitchFamily="34" charset="-128"/>
                <a:cs typeface="Arial" panose="020B0604020202020204" pitchFamily="34" charset="0"/>
              </a:endParaRPr>
            </a:p>
          </p:txBody>
        </p:sp>
        <p:sp>
          <p:nvSpPr>
            <p:cNvPr id="63533" name="Text Box 9">
              <a:extLst>
                <a:ext uri="{FF2B5EF4-FFF2-40B4-BE49-F238E27FC236}">
                  <a16:creationId xmlns:a16="http://schemas.microsoft.com/office/drawing/2014/main" id="{34FBA13B-880A-42F7-8D42-D8E037A30A0D}"/>
                </a:ext>
              </a:extLst>
            </p:cNvPr>
            <p:cNvSpPr txBox="1">
              <a:spLocks noChangeArrowheads="1"/>
            </p:cNvSpPr>
            <p:nvPr/>
          </p:nvSpPr>
          <p:spPr bwMode="auto">
            <a:xfrm>
              <a:off x="2855119" y="5790529"/>
              <a:ext cx="439901" cy="264895"/>
            </a:xfrm>
            <a:prstGeom prst="rect">
              <a:avLst/>
            </a:prstGeom>
            <a:solidFill>
              <a:srgbClr val="B2B2B2"/>
            </a:solidFill>
            <a:ln w="158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de-DE" altLang="ko-KR" sz="1200" b="0" i="1">
                  <a:ea typeface="ＭＳ Ｐゴシック" panose="020B0600070205080204" pitchFamily="34" charset="-128"/>
                  <a:cs typeface="Arial" panose="020B0604020202020204" pitchFamily="34" charset="0"/>
                </a:rPr>
                <a:t>b</a:t>
              </a:r>
              <a:r>
                <a:rPr lang="de-DE" altLang="ko-KR" sz="1200" b="0" i="1" baseline="-25000">
                  <a:ea typeface="ＭＳ Ｐゴシック" panose="020B0600070205080204" pitchFamily="34" charset="-128"/>
                  <a:cs typeface="Arial" panose="020B0604020202020204" pitchFamily="34" charset="0"/>
                </a:rPr>
                <a:t>4</a:t>
              </a:r>
              <a:endParaRPr lang="de-DE" altLang="ko-KR" sz="1200" b="0" i="1">
                <a:ea typeface="ＭＳ Ｐゴシック" panose="020B0600070205080204" pitchFamily="34" charset="-128"/>
                <a:cs typeface="Arial" panose="020B0604020202020204" pitchFamily="34" charset="0"/>
              </a:endParaRPr>
            </a:p>
          </p:txBody>
        </p:sp>
        <p:sp>
          <p:nvSpPr>
            <p:cNvPr id="63534" name="Text Box 9">
              <a:extLst>
                <a:ext uri="{FF2B5EF4-FFF2-40B4-BE49-F238E27FC236}">
                  <a16:creationId xmlns:a16="http://schemas.microsoft.com/office/drawing/2014/main" id="{A5082794-A084-96BC-BC0C-97BC03D0F808}"/>
                </a:ext>
              </a:extLst>
            </p:cNvPr>
            <p:cNvSpPr txBox="1">
              <a:spLocks noChangeArrowheads="1"/>
            </p:cNvSpPr>
            <p:nvPr/>
          </p:nvSpPr>
          <p:spPr bwMode="auto">
            <a:xfrm>
              <a:off x="1918145" y="5367016"/>
              <a:ext cx="1000497" cy="242687"/>
            </a:xfrm>
            <a:prstGeom prst="rect">
              <a:avLst/>
            </a:prstGeom>
            <a:solidFill>
              <a:srgbClr val="B2B2B2"/>
            </a:solidFill>
            <a:ln w="158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de-DE" altLang="ko-KR" sz="1200" b="0" i="1">
                  <a:ea typeface="ＭＳ Ｐゴシック" panose="020B0600070205080204" pitchFamily="34" charset="-128"/>
                  <a:cs typeface="Arial" panose="020B0604020202020204" pitchFamily="34" charset="0"/>
                </a:rPr>
                <a:t>b</a:t>
              </a:r>
              <a:r>
                <a:rPr lang="de-DE" altLang="ko-KR" sz="1200" b="0" i="1" baseline="-25000">
                  <a:ea typeface="ＭＳ Ｐゴシック" panose="020B0600070205080204" pitchFamily="34" charset="-128"/>
                  <a:cs typeface="Arial" panose="020B0604020202020204" pitchFamily="34" charset="0"/>
                </a:rPr>
                <a:t>5</a:t>
              </a:r>
              <a:endParaRPr lang="de-DE" altLang="ko-KR" sz="1200" b="0" i="1">
                <a:ea typeface="ＭＳ Ｐゴシック" panose="020B0600070205080204" pitchFamily="34" charset="-128"/>
                <a:cs typeface="Arial" panose="020B0604020202020204" pitchFamily="34" charset="0"/>
              </a:endParaRPr>
            </a:p>
          </p:txBody>
        </p:sp>
        <p:sp>
          <p:nvSpPr>
            <p:cNvPr id="63535" name="Text Box 9">
              <a:extLst>
                <a:ext uri="{FF2B5EF4-FFF2-40B4-BE49-F238E27FC236}">
                  <a16:creationId xmlns:a16="http://schemas.microsoft.com/office/drawing/2014/main" id="{0836155F-4FAD-7366-A94F-CCA45F57C505}"/>
                </a:ext>
              </a:extLst>
            </p:cNvPr>
            <p:cNvSpPr txBox="1">
              <a:spLocks noChangeArrowheads="1"/>
            </p:cNvSpPr>
            <p:nvPr/>
          </p:nvSpPr>
          <p:spPr bwMode="auto">
            <a:xfrm>
              <a:off x="1411544" y="4854674"/>
              <a:ext cx="935386" cy="360067"/>
            </a:xfrm>
            <a:prstGeom prst="rect">
              <a:avLst/>
            </a:prstGeom>
            <a:solidFill>
              <a:srgbClr val="B2B2B2"/>
            </a:solidFill>
            <a:ln w="158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de-DE" altLang="ko-KR" sz="1700" b="0" i="1">
                  <a:ea typeface="ＭＳ Ｐゴシック" panose="020B0600070205080204" pitchFamily="34" charset="-128"/>
                  <a:cs typeface="Arial" panose="020B0604020202020204" pitchFamily="34" charset="0"/>
                </a:rPr>
                <a:t>    b</a:t>
              </a:r>
              <a:r>
                <a:rPr lang="de-DE" altLang="ko-KR" sz="1700" b="0" i="1" baseline="-25000">
                  <a:ea typeface="ＭＳ Ｐゴシック" panose="020B0600070205080204" pitchFamily="34" charset="-128"/>
                  <a:cs typeface="Arial" panose="020B0604020202020204" pitchFamily="34" charset="0"/>
                </a:rPr>
                <a:t>6</a:t>
              </a:r>
              <a:endParaRPr lang="de-DE" altLang="ko-KR" sz="1700" b="0" i="1">
                <a:ea typeface="ＭＳ Ｐゴシック" panose="020B0600070205080204" pitchFamily="34" charset="-128"/>
                <a:cs typeface="Arial" panose="020B0604020202020204" pitchFamily="34" charset="0"/>
              </a:endParaRPr>
            </a:p>
          </p:txBody>
        </p:sp>
        <p:sp>
          <p:nvSpPr>
            <p:cNvPr id="63536" name="Text Box 9">
              <a:extLst>
                <a:ext uri="{FF2B5EF4-FFF2-40B4-BE49-F238E27FC236}">
                  <a16:creationId xmlns:a16="http://schemas.microsoft.com/office/drawing/2014/main" id="{E4CA92B6-15FD-7143-D8E9-32242983AA78}"/>
                </a:ext>
              </a:extLst>
            </p:cNvPr>
            <p:cNvSpPr txBox="1">
              <a:spLocks noChangeArrowheads="1"/>
            </p:cNvSpPr>
            <p:nvPr/>
          </p:nvSpPr>
          <p:spPr bwMode="auto">
            <a:xfrm>
              <a:off x="2346930" y="4926053"/>
              <a:ext cx="936973" cy="440962"/>
            </a:xfrm>
            <a:prstGeom prst="rect">
              <a:avLst/>
            </a:prstGeom>
            <a:solidFill>
              <a:srgbClr val="B2B2B2"/>
            </a:solidFill>
            <a:ln w="158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de-DE" altLang="ko-KR" sz="1700" b="0" i="1">
                  <a:ea typeface="ＭＳ Ｐゴシック" panose="020B0600070205080204" pitchFamily="34" charset="-128"/>
                  <a:cs typeface="Arial" panose="020B0604020202020204" pitchFamily="34" charset="0"/>
                </a:rPr>
                <a:t>    b</a:t>
              </a:r>
              <a:r>
                <a:rPr lang="de-DE" altLang="ko-KR" sz="1700" b="0" i="1" baseline="-25000">
                  <a:ea typeface="ＭＳ Ｐゴシック" panose="020B0600070205080204" pitchFamily="34" charset="-128"/>
                  <a:cs typeface="Arial" panose="020B0604020202020204" pitchFamily="34" charset="0"/>
                </a:rPr>
                <a:t>7</a:t>
              </a:r>
              <a:endParaRPr lang="de-DE" altLang="ko-KR" sz="1700" b="0" i="1">
                <a:ea typeface="ＭＳ Ｐゴシック" panose="020B0600070205080204" pitchFamily="34" charset="-128"/>
                <a:cs typeface="Arial" panose="020B0604020202020204" pitchFamily="34" charset="0"/>
              </a:endParaRPr>
            </a:p>
          </p:txBody>
        </p:sp>
      </p:grpSp>
      <p:grpSp>
        <p:nvGrpSpPr>
          <p:cNvPr id="44" name="Group 50189">
            <a:extLst>
              <a:ext uri="{FF2B5EF4-FFF2-40B4-BE49-F238E27FC236}">
                <a16:creationId xmlns:a16="http://schemas.microsoft.com/office/drawing/2014/main" id="{FA592538-9BEE-B7FD-930D-474B78EC9444}"/>
              </a:ext>
            </a:extLst>
          </p:cNvPr>
          <p:cNvGrpSpPr>
            <a:grpSpLocks/>
          </p:cNvGrpSpPr>
          <p:nvPr/>
        </p:nvGrpSpPr>
        <p:grpSpPr bwMode="auto">
          <a:xfrm>
            <a:off x="4889500" y="4268788"/>
            <a:ext cx="2246313" cy="2284412"/>
            <a:chOff x="5088377" y="4221088"/>
            <a:chExt cx="2386627" cy="2349108"/>
          </a:xfrm>
        </p:grpSpPr>
        <p:sp>
          <p:nvSpPr>
            <p:cNvPr id="63494" name="Oval 1">
              <a:extLst>
                <a:ext uri="{FF2B5EF4-FFF2-40B4-BE49-F238E27FC236}">
                  <a16:creationId xmlns:a16="http://schemas.microsoft.com/office/drawing/2014/main" id="{29D24D0B-4FB4-2B62-C8DA-403694620A93}"/>
                </a:ext>
              </a:extLst>
            </p:cNvPr>
            <p:cNvSpPr>
              <a:spLocks noChangeArrowheads="1"/>
            </p:cNvSpPr>
            <p:nvPr/>
          </p:nvSpPr>
          <p:spPr bwMode="auto">
            <a:xfrm>
              <a:off x="5088377" y="4437112"/>
              <a:ext cx="263388" cy="505617"/>
            </a:xfrm>
            <a:prstGeom prst="ellipse">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495" name="Oval 2">
              <a:extLst>
                <a:ext uri="{FF2B5EF4-FFF2-40B4-BE49-F238E27FC236}">
                  <a16:creationId xmlns:a16="http://schemas.microsoft.com/office/drawing/2014/main" id="{63FDB5A6-F265-269F-317B-1B201846F783}"/>
                </a:ext>
              </a:extLst>
            </p:cNvPr>
            <p:cNvSpPr>
              <a:spLocks noChangeArrowheads="1"/>
            </p:cNvSpPr>
            <p:nvPr/>
          </p:nvSpPr>
          <p:spPr bwMode="auto">
            <a:xfrm>
              <a:off x="5448418" y="4645893"/>
              <a:ext cx="263388" cy="505617"/>
            </a:xfrm>
            <a:prstGeom prst="ellipse">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496" name="Oval 4">
              <a:extLst>
                <a:ext uri="{FF2B5EF4-FFF2-40B4-BE49-F238E27FC236}">
                  <a16:creationId xmlns:a16="http://schemas.microsoft.com/office/drawing/2014/main" id="{BE47764A-3A68-B652-C20E-FE87D53C62D3}"/>
                </a:ext>
              </a:extLst>
            </p:cNvPr>
            <p:cNvSpPr>
              <a:spLocks noChangeArrowheads="1"/>
            </p:cNvSpPr>
            <p:nvPr/>
          </p:nvSpPr>
          <p:spPr bwMode="auto">
            <a:xfrm>
              <a:off x="6456530" y="5086196"/>
              <a:ext cx="263388" cy="505617"/>
            </a:xfrm>
            <a:prstGeom prst="ellipse">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grpSp>
          <p:nvGrpSpPr>
            <p:cNvPr id="63497" name="Group 18">
              <a:extLst>
                <a:ext uri="{FF2B5EF4-FFF2-40B4-BE49-F238E27FC236}">
                  <a16:creationId xmlns:a16="http://schemas.microsoft.com/office/drawing/2014/main" id="{3A71DA7D-394D-FB2C-EF60-028311E756C0}"/>
                </a:ext>
              </a:extLst>
            </p:cNvPr>
            <p:cNvGrpSpPr>
              <a:grpSpLocks/>
            </p:cNvGrpSpPr>
            <p:nvPr/>
          </p:nvGrpSpPr>
          <p:grpSpPr bwMode="auto">
            <a:xfrm>
              <a:off x="5842108" y="4221088"/>
              <a:ext cx="504056" cy="505617"/>
              <a:chOff x="4572000" y="5034694"/>
              <a:chExt cx="504056" cy="505617"/>
            </a:xfrm>
          </p:grpSpPr>
          <p:sp>
            <p:nvSpPr>
              <p:cNvPr id="63527" name="Oval 16">
                <a:extLst>
                  <a:ext uri="{FF2B5EF4-FFF2-40B4-BE49-F238E27FC236}">
                    <a16:creationId xmlns:a16="http://schemas.microsoft.com/office/drawing/2014/main" id="{C33379CB-A2C1-40DE-5CAD-AFAD549E6212}"/>
                  </a:ext>
                </a:extLst>
              </p:cNvPr>
              <p:cNvSpPr>
                <a:spLocks noChangeArrowheads="1"/>
              </p:cNvSpPr>
              <p:nvPr/>
            </p:nvSpPr>
            <p:spPr bwMode="auto">
              <a:xfrm>
                <a:off x="4572000" y="5034694"/>
                <a:ext cx="504056" cy="505617"/>
              </a:xfrm>
              <a:prstGeom prst="ellipse">
                <a:avLst/>
              </a:pr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528" name="TextBox 17">
                <a:extLst>
                  <a:ext uri="{FF2B5EF4-FFF2-40B4-BE49-F238E27FC236}">
                    <a16:creationId xmlns:a16="http://schemas.microsoft.com/office/drawing/2014/main" id="{2663F52A-EB79-2FAA-93DC-EC666433B884}"/>
                  </a:ext>
                </a:extLst>
              </p:cNvPr>
              <p:cNvSpPr txBox="1">
                <a:spLocks noChangeArrowheads="1"/>
              </p:cNvSpPr>
              <p:nvPr/>
            </p:nvSpPr>
            <p:spPr bwMode="auto">
              <a:xfrm>
                <a:off x="4630706" y="5099096"/>
                <a:ext cx="422632" cy="3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de-DE" altLang="ko-KR" b="0" i="1">
                    <a:ea typeface="굴림" panose="020B0600000101010101" pitchFamily="34" charset="-127"/>
                  </a:rPr>
                  <a:t>n</a:t>
                </a:r>
                <a:r>
                  <a:rPr lang="de-DE" altLang="ko-KR" b="0" i="1" baseline="-25000">
                    <a:ea typeface="굴림" panose="020B0600000101010101" pitchFamily="34" charset="-127"/>
                  </a:rPr>
                  <a:t>0</a:t>
                </a:r>
                <a:endParaRPr lang="de-DE" altLang="ko-KR" b="0" i="1">
                  <a:ea typeface="굴림" panose="020B0600000101010101" pitchFamily="34" charset="-127"/>
                </a:endParaRPr>
              </a:p>
            </p:txBody>
          </p:sp>
        </p:grpSp>
        <p:grpSp>
          <p:nvGrpSpPr>
            <p:cNvPr id="63498" name="Group 21">
              <a:extLst>
                <a:ext uri="{FF2B5EF4-FFF2-40B4-BE49-F238E27FC236}">
                  <a16:creationId xmlns:a16="http://schemas.microsoft.com/office/drawing/2014/main" id="{66851442-3703-A4EA-89CF-6DB35E1B8A13}"/>
                </a:ext>
              </a:extLst>
            </p:cNvPr>
            <p:cNvGrpSpPr>
              <a:grpSpLocks/>
            </p:cNvGrpSpPr>
            <p:nvPr/>
          </p:nvGrpSpPr>
          <p:grpSpPr bwMode="auto">
            <a:xfrm>
              <a:off x="5143663" y="4678288"/>
              <a:ext cx="504056" cy="505617"/>
              <a:chOff x="4572000" y="5034694"/>
              <a:chExt cx="504056" cy="505617"/>
            </a:xfrm>
          </p:grpSpPr>
          <p:sp>
            <p:nvSpPr>
              <p:cNvPr id="63525" name="Oval 22">
                <a:extLst>
                  <a:ext uri="{FF2B5EF4-FFF2-40B4-BE49-F238E27FC236}">
                    <a16:creationId xmlns:a16="http://schemas.microsoft.com/office/drawing/2014/main" id="{5680F9A6-6EBE-E9CB-1BCC-13DFE31C6611}"/>
                  </a:ext>
                </a:extLst>
              </p:cNvPr>
              <p:cNvSpPr>
                <a:spLocks noChangeArrowheads="1"/>
              </p:cNvSpPr>
              <p:nvPr/>
            </p:nvSpPr>
            <p:spPr bwMode="auto">
              <a:xfrm>
                <a:off x="4572000" y="5034694"/>
                <a:ext cx="504056" cy="505617"/>
              </a:xfrm>
              <a:prstGeom prst="ellipse">
                <a:avLst/>
              </a:pr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526" name="TextBox 23">
                <a:extLst>
                  <a:ext uri="{FF2B5EF4-FFF2-40B4-BE49-F238E27FC236}">
                    <a16:creationId xmlns:a16="http://schemas.microsoft.com/office/drawing/2014/main" id="{01A469A0-5F97-2340-F1A4-1705FF340813}"/>
                  </a:ext>
                </a:extLst>
              </p:cNvPr>
              <p:cNvSpPr txBox="1">
                <a:spLocks noChangeArrowheads="1"/>
              </p:cNvSpPr>
              <p:nvPr/>
            </p:nvSpPr>
            <p:spPr bwMode="auto">
              <a:xfrm>
                <a:off x="4630706" y="5099096"/>
                <a:ext cx="422632" cy="3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de-DE" altLang="ko-KR" b="0" i="1">
                    <a:ea typeface="굴림" panose="020B0600000101010101" pitchFamily="34" charset="-127"/>
                  </a:rPr>
                  <a:t>n</a:t>
                </a:r>
                <a:r>
                  <a:rPr lang="de-DE" altLang="ko-KR" b="0" i="1" baseline="-25000">
                    <a:ea typeface="굴림" panose="020B0600000101010101" pitchFamily="34" charset="-127"/>
                  </a:rPr>
                  <a:t>1</a:t>
                </a:r>
                <a:endParaRPr lang="de-DE" altLang="ko-KR" b="0" i="1">
                  <a:ea typeface="굴림" panose="020B0600000101010101" pitchFamily="34" charset="-127"/>
                </a:endParaRPr>
              </a:p>
            </p:txBody>
          </p:sp>
        </p:grpSp>
        <p:grpSp>
          <p:nvGrpSpPr>
            <p:cNvPr id="63499" name="Group 24">
              <a:extLst>
                <a:ext uri="{FF2B5EF4-FFF2-40B4-BE49-F238E27FC236}">
                  <a16:creationId xmlns:a16="http://schemas.microsoft.com/office/drawing/2014/main" id="{F997B4CB-5165-6AC9-3B8C-A669033CC05D}"/>
                </a:ext>
              </a:extLst>
            </p:cNvPr>
            <p:cNvGrpSpPr>
              <a:grpSpLocks/>
            </p:cNvGrpSpPr>
            <p:nvPr/>
          </p:nvGrpSpPr>
          <p:grpSpPr bwMode="auto">
            <a:xfrm>
              <a:off x="5608733" y="5317213"/>
              <a:ext cx="504056" cy="505617"/>
              <a:chOff x="4572000" y="5034694"/>
              <a:chExt cx="504056" cy="505617"/>
            </a:xfrm>
          </p:grpSpPr>
          <p:sp>
            <p:nvSpPr>
              <p:cNvPr id="63523" name="Oval 25">
                <a:extLst>
                  <a:ext uri="{FF2B5EF4-FFF2-40B4-BE49-F238E27FC236}">
                    <a16:creationId xmlns:a16="http://schemas.microsoft.com/office/drawing/2014/main" id="{FA01BA50-0413-5D29-C935-A895B6F78596}"/>
                  </a:ext>
                </a:extLst>
              </p:cNvPr>
              <p:cNvSpPr>
                <a:spLocks noChangeArrowheads="1"/>
              </p:cNvSpPr>
              <p:nvPr/>
            </p:nvSpPr>
            <p:spPr bwMode="auto">
              <a:xfrm>
                <a:off x="4572000" y="5034694"/>
                <a:ext cx="504056" cy="505617"/>
              </a:xfrm>
              <a:prstGeom prst="ellipse">
                <a:avLst/>
              </a:pr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524" name="TextBox 26">
                <a:extLst>
                  <a:ext uri="{FF2B5EF4-FFF2-40B4-BE49-F238E27FC236}">
                    <a16:creationId xmlns:a16="http://schemas.microsoft.com/office/drawing/2014/main" id="{1052C40D-6E02-6216-DE62-47383B500861}"/>
                  </a:ext>
                </a:extLst>
              </p:cNvPr>
              <p:cNvSpPr txBox="1">
                <a:spLocks noChangeArrowheads="1"/>
              </p:cNvSpPr>
              <p:nvPr/>
            </p:nvSpPr>
            <p:spPr bwMode="auto">
              <a:xfrm>
                <a:off x="4630706" y="5099096"/>
                <a:ext cx="422632" cy="3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de-DE" altLang="ko-KR" b="0" i="1">
                    <a:ea typeface="굴림" panose="020B0600000101010101" pitchFamily="34" charset="-127"/>
                  </a:rPr>
                  <a:t>n</a:t>
                </a:r>
                <a:r>
                  <a:rPr lang="de-DE" altLang="ko-KR" b="0" i="1" baseline="-25000">
                    <a:ea typeface="굴림" panose="020B0600000101010101" pitchFamily="34" charset="-127"/>
                  </a:rPr>
                  <a:t>3</a:t>
                </a:r>
                <a:endParaRPr lang="de-DE" altLang="ko-KR" b="0" i="1">
                  <a:ea typeface="굴림" panose="020B0600000101010101" pitchFamily="34" charset="-127"/>
                </a:endParaRPr>
              </a:p>
            </p:txBody>
          </p:sp>
        </p:grpSp>
        <p:grpSp>
          <p:nvGrpSpPr>
            <p:cNvPr id="63500" name="Group 27">
              <a:extLst>
                <a:ext uri="{FF2B5EF4-FFF2-40B4-BE49-F238E27FC236}">
                  <a16:creationId xmlns:a16="http://schemas.microsoft.com/office/drawing/2014/main" id="{008FD9E7-64F2-BC86-1C15-5B6CD8ADC061}"/>
                </a:ext>
              </a:extLst>
            </p:cNvPr>
            <p:cNvGrpSpPr>
              <a:grpSpLocks/>
            </p:cNvGrpSpPr>
            <p:nvPr/>
          </p:nvGrpSpPr>
          <p:grpSpPr bwMode="auto">
            <a:xfrm>
              <a:off x="5202294" y="6045250"/>
              <a:ext cx="504056" cy="505617"/>
              <a:chOff x="4572000" y="5034694"/>
              <a:chExt cx="504056" cy="505617"/>
            </a:xfrm>
          </p:grpSpPr>
          <p:sp>
            <p:nvSpPr>
              <p:cNvPr id="63521" name="Oval 28">
                <a:extLst>
                  <a:ext uri="{FF2B5EF4-FFF2-40B4-BE49-F238E27FC236}">
                    <a16:creationId xmlns:a16="http://schemas.microsoft.com/office/drawing/2014/main" id="{9D8DFC4B-65B9-4D5C-EF0A-87E63853E972}"/>
                  </a:ext>
                </a:extLst>
              </p:cNvPr>
              <p:cNvSpPr>
                <a:spLocks noChangeArrowheads="1"/>
              </p:cNvSpPr>
              <p:nvPr/>
            </p:nvSpPr>
            <p:spPr bwMode="auto">
              <a:xfrm>
                <a:off x="4572000" y="5034694"/>
                <a:ext cx="504056" cy="505617"/>
              </a:xfrm>
              <a:prstGeom prst="ellipse">
                <a:avLst/>
              </a:pr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522" name="TextBox 29">
                <a:extLst>
                  <a:ext uri="{FF2B5EF4-FFF2-40B4-BE49-F238E27FC236}">
                    <a16:creationId xmlns:a16="http://schemas.microsoft.com/office/drawing/2014/main" id="{291F44E1-8D7E-0FED-E0D7-5F41E4F2CB7E}"/>
                  </a:ext>
                </a:extLst>
              </p:cNvPr>
              <p:cNvSpPr txBox="1">
                <a:spLocks noChangeArrowheads="1"/>
              </p:cNvSpPr>
              <p:nvPr/>
            </p:nvSpPr>
            <p:spPr bwMode="auto">
              <a:xfrm>
                <a:off x="4630706" y="5099096"/>
                <a:ext cx="422632" cy="3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de-DE" altLang="ko-KR" b="0" i="1">
                    <a:ea typeface="굴림" panose="020B0600000101010101" pitchFamily="34" charset="-127"/>
                  </a:rPr>
                  <a:t>n</a:t>
                </a:r>
                <a:r>
                  <a:rPr lang="de-DE" altLang="ko-KR" b="0" i="1" baseline="-25000">
                    <a:ea typeface="굴림" panose="020B0600000101010101" pitchFamily="34" charset="-127"/>
                  </a:rPr>
                  <a:t>4</a:t>
                </a:r>
                <a:endParaRPr lang="de-DE" altLang="ko-KR" b="0" i="1">
                  <a:ea typeface="굴림" panose="020B0600000101010101" pitchFamily="34" charset="-127"/>
                </a:endParaRPr>
              </a:p>
            </p:txBody>
          </p:sp>
        </p:grpSp>
        <p:grpSp>
          <p:nvGrpSpPr>
            <p:cNvPr id="63501" name="Group 30">
              <a:extLst>
                <a:ext uri="{FF2B5EF4-FFF2-40B4-BE49-F238E27FC236}">
                  <a16:creationId xmlns:a16="http://schemas.microsoft.com/office/drawing/2014/main" id="{C53E805F-F4CD-37EA-50BD-4D65005E3885}"/>
                </a:ext>
              </a:extLst>
            </p:cNvPr>
            <p:cNvGrpSpPr>
              <a:grpSpLocks/>
            </p:cNvGrpSpPr>
            <p:nvPr/>
          </p:nvGrpSpPr>
          <p:grpSpPr bwMode="auto">
            <a:xfrm>
              <a:off x="6466892" y="4674926"/>
              <a:ext cx="504056" cy="505617"/>
              <a:chOff x="4572000" y="5034694"/>
              <a:chExt cx="504056" cy="505617"/>
            </a:xfrm>
          </p:grpSpPr>
          <p:sp>
            <p:nvSpPr>
              <p:cNvPr id="63519" name="Oval 31">
                <a:extLst>
                  <a:ext uri="{FF2B5EF4-FFF2-40B4-BE49-F238E27FC236}">
                    <a16:creationId xmlns:a16="http://schemas.microsoft.com/office/drawing/2014/main" id="{91B600E0-E30B-F107-81AC-40E1C3E43CE4}"/>
                  </a:ext>
                </a:extLst>
              </p:cNvPr>
              <p:cNvSpPr>
                <a:spLocks noChangeArrowheads="1"/>
              </p:cNvSpPr>
              <p:nvPr/>
            </p:nvSpPr>
            <p:spPr bwMode="auto">
              <a:xfrm>
                <a:off x="4572000" y="5034694"/>
                <a:ext cx="504056" cy="505617"/>
              </a:xfrm>
              <a:prstGeom prst="ellipse">
                <a:avLst/>
              </a:pr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520" name="TextBox 32">
                <a:extLst>
                  <a:ext uri="{FF2B5EF4-FFF2-40B4-BE49-F238E27FC236}">
                    <a16:creationId xmlns:a16="http://schemas.microsoft.com/office/drawing/2014/main" id="{B21FFD38-E2E8-1A2D-EC3F-2988E8200BC0}"/>
                  </a:ext>
                </a:extLst>
              </p:cNvPr>
              <p:cNvSpPr txBox="1">
                <a:spLocks noChangeArrowheads="1"/>
              </p:cNvSpPr>
              <p:nvPr/>
            </p:nvSpPr>
            <p:spPr bwMode="auto">
              <a:xfrm>
                <a:off x="4630706" y="5099096"/>
                <a:ext cx="422632" cy="3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de-DE" altLang="ko-KR" b="0" i="1">
                    <a:ea typeface="굴림" panose="020B0600000101010101" pitchFamily="34" charset="-127"/>
                  </a:rPr>
                  <a:t>n</a:t>
                </a:r>
                <a:r>
                  <a:rPr lang="de-DE" altLang="ko-KR" b="0" i="1" baseline="-25000">
                    <a:ea typeface="굴림" panose="020B0600000101010101" pitchFamily="34" charset="-127"/>
                  </a:rPr>
                  <a:t>2</a:t>
                </a:r>
                <a:endParaRPr lang="de-DE" altLang="ko-KR" b="0" i="1">
                  <a:ea typeface="굴림" panose="020B0600000101010101" pitchFamily="34" charset="-127"/>
                </a:endParaRPr>
              </a:p>
            </p:txBody>
          </p:sp>
        </p:grpSp>
        <p:grpSp>
          <p:nvGrpSpPr>
            <p:cNvPr id="63502" name="Group 33">
              <a:extLst>
                <a:ext uri="{FF2B5EF4-FFF2-40B4-BE49-F238E27FC236}">
                  <a16:creationId xmlns:a16="http://schemas.microsoft.com/office/drawing/2014/main" id="{C6439BF2-2080-688E-F38A-DD7980487339}"/>
                </a:ext>
              </a:extLst>
            </p:cNvPr>
            <p:cNvGrpSpPr>
              <a:grpSpLocks/>
            </p:cNvGrpSpPr>
            <p:nvPr/>
          </p:nvGrpSpPr>
          <p:grpSpPr bwMode="auto">
            <a:xfrm>
              <a:off x="6214864" y="5358441"/>
              <a:ext cx="504056" cy="505617"/>
              <a:chOff x="4572000" y="5034694"/>
              <a:chExt cx="504056" cy="505617"/>
            </a:xfrm>
          </p:grpSpPr>
          <p:sp>
            <p:nvSpPr>
              <p:cNvPr id="63517" name="Oval 34">
                <a:extLst>
                  <a:ext uri="{FF2B5EF4-FFF2-40B4-BE49-F238E27FC236}">
                    <a16:creationId xmlns:a16="http://schemas.microsoft.com/office/drawing/2014/main" id="{0D1401B2-63C3-7DCC-C5A5-36EEC9E09808}"/>
                  </a:ext>
                </a:extLst>
              </p:cNvPr>
              <p:cNvSpPr>
                <a:spLocks noChangeArrowheads="1"/>
              </p:cNvSpPr>
              <p:nvPr/>
            </p:nvSpPr>
            <p:spPr bwMode="auto">
              <a:xfrm>
                <a:off x="4572000" y="5034694"/>
                <a:ext cx="504056" cy="505617"/>
              </a:xfrm>
              <a:prstGeom prst="ellipse">
                <a:avLst/>
              </a:pr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518" name="TextBox 35">
                <a:extLst>
                  <a:ext uri="{FF2B5EF4-FFF2-40B4-BE49-F238E27FC236}">
                    <a16:creationId xmlns:a16="http://schemas.microsoft.com/office/drawing/2014/main" id="{4EFAC649-744C-1CD7-92C9-00DDCE5A7F02}"/>
                  </a:ext>
                </a:extLst>
              </p:cNvPr>
              <p:cNvSpPr txBox="1">
                <a:spLocks noChangeArrowheads="1"/>
              </p:cNvSpPr>
              <p:nvPr/>
            </p:nvSpPr>
            <p:spPr bwMode="auto">
              <a:xfrm>
                <a:off x="4630706" y="5099096"/>
                <a:ext cx="422632" cy="3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de-DE" altLang="ko-KR" b="0" i="1">
                    <a:ea typeface="굴림" panose="020B0600000101010101" pitchFamily="34" charset="-127"/>
                  </a:rPr>
                  <a:t>n</a:t>
                </a:r>
                <a:r>
                  <a:rPr lang="de-DE" altLang="ko-KR" b="0" i="1" baseline="-25000">
                    <a:ea typeface="굴림" panose="020B0600000101010101" pitchFamily="34" charset="-127"/>
                  </a:rPr>
                  <a:t>5</a:t>
                </a:r>
                <a:endParaRPr lang="de-DE" altLang="ko-KR" b="0" i="1">
                  <a:ea typeface="굴림" panose="020B0600000101010101" pitchFamily="34" charset="-127"/>
                </a:endParaRPr>
              </a:p>
            </p:txBody>
          </p:sp>
        </p:grpSp>
        <p:grpSp>
          <p:nvGrpSpPr>
            <p:cNvPr id="63503" name="Group 36">
              <a:extLst>
                <a:ext uri="{FF2B5EF4-FFF2-40B4-BE49-F238E27FC236}">
                  <a16:creationId xmlns:a16="http://schemas.microsoft.com/office/drawing/2014/main" id="{CBDFDBD1-F15E-E01A-202F-FF626F490B58}"/>
                </a:ext>
              </a:extLst>
            </p:cNvPr>
            <p:cNvGrpSpPr>
              <a:grpSpLocks/>
            </p:cNvGrpSpPr>
            <p:nvPr/>
          </p:nvGrpSpPr>
          <p:grpSpPr bwMode="auto">
            <a:xfrm>
              <a:off x="6625226" y="6064579"/>
              <a:ext cx="504056" cy="505617"/>
              <a:chOff x="4572000" y="5034694"/>
              <a:chExt cx="504056" cy="505617"/>
            </a:xfrm>
          </p:grpSpPr>
          <p:sp>
            <p:nvSpPr>
              <p:cNvPr id="63515" name="Oval 37">
                <a:extLst>
                  <a:ext uri="{FF2B5EF4-FFF2-40B4-BE49-F238E27FC236}">
                    <a16:creationId xmlns:a16="http://schemas.microsoft.com/office/drawing/2014/main" id="{C48112FD-9781-79A9-6D65-3D1D2DB3C83F}"/>
                  </a:ext>
                </a:extLst>
              </p:cNvPr>
              <p:cNvSpPr>
                <a:spLocks noChangeArrowheads="1"/>
              </p:cNvSpPr>
              <p:nvPr/>
            </p:nvSpPr>
            <p:spPr bwMode="auto">
              <a:xfrm>
                <a:off x="4572000" y="5034694"/>
                <a:ext cx="504056" cy="505617"/>
              </a:xfrm>
              <a:prstGeom prst="ellipse">
                <a:avLst/>
              </a:pr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516" name="TextBox 38">
                <a:extLst>
                  <a:ext uri="{FF2B5EF4-FFF2-40B4-BE49-F238E27FC236}">
                    <a16:creationId xmlns:a16="http://schemas.microsoft.com/office/drawing/2014/main" id="{41E85528-3838-7EE4-FB5C-5162D46D728E}"/>
                  </a:ext>
                </a:extLst>
              </p:cNvPr>
              <p:cNvSpPr txBox="1">
                <a:spLocks noChangeArrowheads="1"/>
              </p:cNvSpPr>
              <p:nvPr/>
            </p:nvSpPr>
            <p:spPr bwMode="auto">
              <a:xfrm>
                <a:off x="4630706" y="5099096"/>
                <a:ext cx="422632" cy="3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de-DE" altLang="ko-KR" b="0" i="1">
                    <a:ea typeface="굴림" panose="020B0600000101010101" pitchFamily="34" charset="-127"/>
                  </a:rPr>
                  <a:t>n</a:t>
                </a:r>
                <a:r>
                  <a:rPr lang="de-DE" altLang="ko-KR" b="0" i="1" baseline="-25000">
                    <a:ea typeface="굴림" panose="020B0600000101010101" pitchFamily="34" charset="-127"/>
                  </a:rPr>
                  <a:t>7</a:t>
                </a:r>
                <a:endParaRPr lang="de-DE" altLang="ko-KR" b="0" i="1">
                  <a:ea typeface="굴림" panose="020B0600000101010101" pitchFamily="34" charset="-127"/>
                </a:endParaRPr>
              </a:p>
            </p:txBody>
          </p:sp>
        </p:grpSp>
        <p:grpSp>
          <p:nvGrpSpPr>
            <p:cNvPr id="63504" name="Group 39">
              <a:extLst>
                <a:ext uri="{FF2B5EF4-FFF2-40B4-BE49-F238E27FC236}">
                  <a16:creationId xmlns:a16="http://schemas.microsoft.com/office/drawing/2014/main" id="{448A1818-DF33-17FE-20E1-88D73588DD6D}"/>
                </a:ext>
              </a:extLst>
            </p:cNvPr>
            <p:cNvGrpSpPr>
              <a:grpSpLocks/>
            </p:cNvGrpSpPr>
            <p:nvPr/>
          </p:nvGrpSpPr>
          <p:grpSpPr bwMode="auto">
            <a:xfrm>
              <a:off x="6970948" y="5381615"/>
              <a:ext cx="504056" cy="505618"/>
              <a:chOff x="4572000" y="5034694"/>
              <a:chExt cx="504056" cy="505618"/>
            </a:xfrm>
          </p:grpSpPr>
          <p:sp>
            <p:nvSpPr>
              <p:cNvPr id="63513" name="Oval 40">
                <a:extLst>
                  <a:ext uri="{FF2B5EF4-FFF2-40B4-BE49-F238E27FC236}">
                    <a16:creationId xmlns:a16="http://schemas.microsoft.com/office/drawing/2014/main" id="{0EF42D65-D567-6080-30CB-B225131E4612}"/>
                  </a:ext>
                </a:extLst>
              </p:cNvPr>
              <p:cNvSpPr>
                <a:spLocks noChangeArrowheads="1"/>
              </p:cNvSpPr>
              <p:nvPr/>
            </p:nvSpPr>
            <p:spPr bwMode="auto">
              <a:xfrm>
                <a:off x="4572000" y="5034694"/>
                <a:ext cx="504056" cy="505618"/>
              </a:xfrm>
              <a:prstGeom prst="ellipse">
                <a:avLst/>
              </a:prstGeom>
              <a:noFill/>
              <a:ln w="9525">
                <a:solidFill>
                  <a:srgbClr val="5F5F5F"/>
                </a:solidFill>
                <a:round/>
                <a:headEnd/>
                <a:tailEnd/>
              </a:ln>
              <a:extLst>
                <a:ext uri="{909E8E84-426E-40DD-AFC4-6F175D3DCCD1}">
                  <a14:hiddenFill xmlns:a14="http://schemas.microsoft.com/office/drawing/2010/main">
                    <a:solidFill>
                      <a:srgbClr val="FFFFFF"/>
                    </a:solidFill>
                  </a14:hiddenFill>
                </a:ext>
              </a:extLst>
            </p:spPr>
            <p:txBody>
              <a:bodyPr lIns="87281" tIns="43641" rIns="87281" bIns="43641">
                <a:spAutoFit/>
              </a:bodyPr>
              <a:lstStyle>
                <a:lvl1pPr defTabSz="898525">
                  <a:defRPr b="1">
                    <a:solidFill>
                      <a:schemeClr val="tx1"/>
                    </a:solidFill>
                    <a:latin typeface="Arial" panose="020B0604020202020204" pitchFamily="34" charset="0"/>
                  </a:defRPr>
                </a:lvl1pPr>
                <a:lvl2pPr marL="742950" indent="-285750" defTabSz="898525">
                  <a:defRPr b="1">
                    <a:solidFill>
                      <a:schemeClr val="tx1"/>
                    </a:solidFill>
                    <a:latin typeface="Arial" panose="020B0604020202020204" pitchFamily="34" charset="0"/>
                  </a:defRPr>
                </a:lvl2pPr>
                <a:lvl3pPr marL="1143000" indent="-228600" defTabSz="898525">
                  <a:defRPr b="1">
                    <a:solidFill>
                      <a:schemeClr val="tx1"/>
                    </a:solidFill>
                    <a:latin typeface="Arial" panose="020B0604020202020204" pitchFamily="34" charset="0"/>
                  </a:defRPr>
                </a:lvl3pPr>
                <a:lvl4pPr marL="1600200" indent="-228600" defTabSz="898525">
                  <a:defRPr b="1">
                    <a:solidFill>
                      <a:schemeClr val="tx1"/>
                    </a:solidFill>
                    <a:latin typeface="Arial" panose="020B0604020202020204" pitchFamily="34" charset="0"/>
                  </a:defRPr>
                </a:lvl4pPr>
                <a:lvl5pPr marL="2057400" indent="-228600" defTabSz="898525">
                  <a:defRPr b="1">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b="1">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b="1">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b="1">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b="1">
                    <a:solidFill>
                      <a:schemeClr val="tx1"/>
                    </a:solidFill>
                    <a:latin typeface="Arial" panose="020B0604020202020204" pitchFamily="34" charset="0"/>
                  </a:defRPr>
                </a:lvl9pPr>
              </a:lstStyle>
              <a:p>
                <a:pPr algn="ctr"/>
                <a:endParaRPr lang="ko-KR" altLang="ko-KR" sz="1700" b="0">
                  <a:ea typeface="굴림" panose="020B0600000101010101" pitchFamily="34" charset="-127"/>
                </a:endParaRPr>
              </a:p>
            </p:txBody>
          </p:sp>
          <p:sp>
            <p:nvSpPr>
              <p:cNvPr id="63514" name="TextBox 41">
                <a:extLst>
                  <a:ext uri="{FF2B5EF4-FFF2-40B4-BE49-F238E27FC236}">
                    <a16:creationId xmlns:a16="http://schemas.microsoft.com/office/drawing/2014/main" id="{F243E9C9-DC69-4ED7-7E0C-59B510112F0F}"/>
                  </a:ext>
                </a:extLst>
              </p:cNvPr>
              <p:cNvSpPr txBox="1">
                <a:spLocks noChangeArrowheads="1"/>
              </p:cNvSpPr>
              <p:nvPr/>
            </p:nvSpPr>
            <p:spPr bwMode="auto">
              <a:xfrm>
                <a:off x="4630706" y="5099096"/>
                <a:ext cx="422632" cy="3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de-DE" altLang="ko-KR" b="0" i="1">
                    <a:ea typeface="굴림" panose="020B0600000101010101" pitchFamily="34" charset="-127"/>
                  </a:rPr>
                  <a:t>n</a:t>
                </a:r>
                <a:r>
                  <a:rPr lang="de-DE" altLang="ko-KR" b="0" i="1" baseline="-25000">
                    <a:ea typeface="굴림" panose="020B0600000101010101" pitchFamily="34" charset="-127"/>
                  </a:rPr>
                  <a:t>6</a:t>
                </a:r>
                <a:endParaRPr lang="de-DE" altLang="ko-KR" b="0" i="1">
                  <a:ea typeface="굴림" panose="020B0600000101010101" pitchFamily="34" charset="-127"/>
                </a:endParaRPr>
              </a:p>
            </p:txBody>
          </p:sp>
        </p:grpSp>
        <p:cxnSp>
          <p:nvCxnSpPr>
            <p:cNvPr id="63505" name="Straight Connector 20">
              <a:extLst>
                <a:ext uri="{FF2B5EF4-FFF2-40B4-BE49-F238E27FC236}">
                  <a16:creationId xmlns:a16="http://schemas.microsoft.com/office/drawing/2014/main" id="{6048274A-C56B-9154-C646-1D08EE955649}"/>
                </a:ext>
              </a:extLst>
            </p:cNvPr>
            <p:cNvCxnSpPr>
              <a:cxnSpLocks noChangeShapeType="1"/>
              <a:stCxn id="63525" idx="7"/>
            </p:cNvCxnSpPr>
            <p:nvPr/>
          </p:nvCxnSpPr>
          <p:spPr bwMode="auto">
            <a:xfrm flipV="1">
              <a:off x="5573901" y="4742691"/>
              <a:ext cx="34832" cy="964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506" name="Straight Connector 50178">
              <a:extLst>
                <a:ext uri="{FF2B5EF4-FFF2-40B4-BE49-F238E27FC236}">
                  <a16:creationId xmlns:a16="http://schemas.microsoft.com/office/drawing/2014/main" id="{B997F28E-709B-03E9-7BF9-6863079299B3}"/>
                </a:ext>
              </a:extLst>
            </p:cNvPr>
            <p:cNvCxnSpPr>
              <a:cxnSpLocks noChangeShapeType="1"/>
              <a:stCxn id="63525" idx="7"/>
              <a:endCxn id="63527" idx="2"/>
            </p:cNvCxnSpPr>
            <p:nvPr/>
          </p:nvCxnSpPr>
          <p:spPr bwMode="auto">
            <a:xfrm flipV="1">
              <a:off x="5573901" y="4473897"/>
              <a:ext cx="268207" cy="278436"/>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507" name="Straight Connector 51">
              <a:extLst>
                <a:ext uri="{FF2B5EF4-FFF2-40B4-BE49-F238E27FC236}">
                  <a16:creationId xmlns:a16="http://schemas.microsoft.com/office/drawing/2014/main" id="{B72791FA-D0D3-40E5-6280-15DB816A0D5D}"/>
                </a:ext>
              </a:extLst>
            </p:cNvPr>
            <p:cNvCxnSpPr>
              <a:cxnSpLocks noChangeShapeType="1"/>
            </p:cNvCxnSpPr>
            <p:nvPr/>
          </p:nvCxnSpPr>
          <p:spPr bwMode="auto">
            <a:xfrm flipV="1">
              <a:off x="5458096" y="5766611"/>
              <a:ext cx="268206" cy="279208"/>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508" name="Straight Connector 52">
              <a:extLst>
                <a:ext uri="{FF2B5EF4-FFF2-40B4-BE49-F238E27FC236}">
                  <a16:creationId xmlns:a16="http://schemas.microsoft.com/office/drawing/2014/main" id="{C81137D2-DCEA-926F-3A35-5875CC7179B7}"/>
                </a:ext>
              </a:extLst>
            </p:cNvPr>
            <p:cNvCxnSpPr>
              <a:cxnSpLocks noChangeShapeType="1"/>
              <a:stCxn id="63515" idx="0"/>
            </p:cNvCxnSpPr>
            <p:nvPr/>
          </p:nvCxnSpPr>
          <p:spPr bwMode="auto">
            <a:xfrm flipV="1">
              <a:off x="6877255" y="5799961"/>
              <a:ext cx="169090" cy="264618"/>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509" name="Straight Connector 53">
              <a:extLst>
                <a:ext uri="{FF2B5EF4-FFF2-40B4-BE49-F238E27FC236}">
                  <a16:creationId xmlns:a16="http://schemas.microsoft.com/office/drawing/2014/main" id="{6740EDE0-6997-C719-3ECC-9B9BFE70DE8D}"/>
                </a:ext>
              </a:extLst>
            </p:cNvPr>
            <p:cNvCxnSpPr>
              <a:cxnSpLocks noChangeShapeType="1"/>
            </p:cNvCxnSpPr>
            <p:nvPr/>
          </p:nvCxnSpPr>
          <p:spPr bwMode="auto">
            <a:xfrm>
              <a:off x="6346164" y="4472806"/>
              <a:ext cx="179434" cy="279208"/>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510" name="Straight Connector 58">
              <a:extLst>
                <a:ext uri="{FF2B5EF4-FFF2-40B4-BE49-F238E27FC236}">
                  <a16:creationId xmlns:a16="http://schemas.microsoft.com/office/drawing/2014/main" id="{13837864-09BF-5288-3032-535ADAA9AD13}"/>
                </a:ext>
              </a:extLst>
            </p:cNvPr>
            <p:cNvCxnSpPr>
              <a:cxnSpLocks noChangeShapeType="1"/>
            </p:cNvCxnSpPr>
            <p:nvPr/>
          </p:nvCxnSpPr>
          <p:spPr bwMode="auto">
            <a:xfrm>
              <a:off x="5636585" y="5042120"/>
              <a:ext cx="179434" cy="279208"/>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511" name="Straight Connector 59">
              <a:extLst>
                <a:ext uri="{FF2B5EF4-FFF2-40B4-BE49-F238E27FC236}">
                  <a16:creationId xmlns:a16="http://schemas.microsoft.com/office/drawing/2014/main" id="{66766810-3236-2FC4-E546-9F73F6A7B810}"/>
                </a:ext>
              </a:extLst>
            </p:cNvPr>
            <p:cNvCxnSpPr>
              <a:cxnSpLocks noChangeShapeType="1"/>
            </p:cNvCxnSpPr>
            <p:nvPr/>
          </p:nvCxnSpPr>
          <p:spPr bwMode="auto">
            <a:xfrm>
              <a:off x="6866366" y="5143635"/>
              <a:ext cx="179434" cy="279208"/>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512" name="Straight Connector 60">
              <a:extLst>
                <a:ext uri="{FF2B5EF4-FFF2-40B4-BE49-F238E27FC236}">
                  <a16:creationId xmlns:a16="http://schemas.microsoft.com/office/drawing/2014/main" id="{99792057-B403-2E89-987B-8BAB3D11FF94}"/>
                </a:ext>
              </a:extLst>
            </p:cNvPr>
            <p:cNvCxnSpPr>
              <a:cxnSpLocks noChangeShapeType="1"/>
              <a:stCxn id="63517" idx="0"/>
            </p:cNvCxnSpPr>
            <p:nvPr/>
          </p:nvCxnSpPr>
          <p:spPr bwMode="auto">
            <a:xfrm flipV="1">
              <a:off x="6466892" y="5143636"/>
              <a:ext cx="111419" cy="214805"/>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 name="Footer Placeholder 1">
            <a:extLst>
              <a:ext uri="{FF2B5EF4-FFF2-40B4-BE49-F238E27FC236}">
                <a16:creationId xmlns:a16="http://schemas.microsoft.com/office/drawing/2014/main" id="{2673E175-E5A7-D13A-7596-57C2625279C9}"/>
              </a:ext>
            </a:extLst>
          </p:cNvPr>
          <p:cNvSpPr>
            <a:spLocks noGrp="1"/>
          </p:cNvSpPr>
          <p:nvPr>
            <p:ph type="ftr" sz="quarter" idx="10"/>
          </p:nvPr>
        </p:nvSpPr>
        <p:spPr/>
        <p:txBody>
          <a:bodyPr/>
          <a:lstStyle/>
          <a:p>
            <a:r>
              <a:rPr lang="en-IN"/>
              <a:t>Kahng CSE 241A SP25</a:t>
            </a:r>
            <a:endParaRPr lang="en-IN"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530" y="41036"/>
            <a:ext cx="8520600" cy="572700"/>
          </a:xfrm>
          <a:prstGeom prst="rect">
            <a:avLst/>
          </a:prstGeom>
        </p:spPr>
        <p:txBody>
          <a:bodyPr spcFirstLastPara="1" wrap="square" lIns="91425" tIns="91425" rIns="91425" bIns="91425" anchor="t" anchorCtr="0">
            <a:normAutofit fontScale="90000"/>
          </a:bodyPr>
          <a:lstStyle/>
          <a:p>
            <a:r>
              <a:rPr lang="en" dirty="0"/>
              <a:t>ppo  = pin placement optimizer</a:t>
            </a:r>
            <a:endParaRPr dirty="0"/>
          </a:p>
        </p:txBody>
      </p:sp>
      <p:sp>
        <p:nvSpPr>
          <p:cNvPr id="61" name="Google Shape;61;p14"/>
          <p:cNvSpPr txBox="1">
            <a:spLocks noGrp="1"/>
          </p:cNvSpPr>
          <p:nvPr>
            <p:ph type="body" idx="1"/>
          </p:nvPr>
        </p:nvSpPr>
        <p:spPr>
          <a:xfrm>
            <a:off x="31530" y="872359"/>
            <a:ext cx="8996856" cy="4553766"/>
          </a:xfrm>
          <a:prstGeom prst="rect">
            <a:avLst/>
          </a:prstGeom>
        </p:spPr>
        <p:txBody>
          <a:bodyPr spcFirstLastPara="1" wrap="square" lIns="91425" tIns="91425" rIns="91425" bIns="91425" anchor="t" anchorCtr="0">
            <a:normAutofit/>
          </a:bodyPr>
          <a:lstStyle/>
          <a:p>
            <a:pPr marL="346075" indent="-231775"/>
            <a:r>
              <a:rPr lang="en-US" dirty="0"/>
              <a:t>Where should pins be placed?</a:t>
            </a:r>
          </a:p>
          <a:p>
            <a:pPr marL="630238" lvl="1" indent="-230188"/>
            <a:r>
              <a:rPr lang="en-US" dirty="0"/>
              <a:t>Chicken-egg: core determines periphery, and vice-versa!</a:t>
            </a:r>
          </a:p>
          <a:p>
            <a:pPr marL="1087438" lvl="2" indent="-230188"/>
            <a:r>
              <a:rPr lang="en-US" dirty="0"/>
              <a:t>Basic approach: “iterate until convergence …”</a:t>
            </a:r>
          </a:p>
          <a:p>
            <a:pPr marL="630238" lvl="1" indent="-230188"/>
            <a:r>
              <a:rPr lang="en-US" dirty="0"/>
              <a:t>Sometimes, designer wants to provide guidance/constraints</a:t>
            </a:r>
          </a:p>
          <a:p>
            <a:pPr marL="1087438" lvl="2" indent="-230188"/>
            <a:r>
              <a:rPr lang="en-US" dirty="0"/>
              <a:t>Sometimes, the guidance/constraints are wrong (!) </a:t>
            </a:r>
            <a:r>
              <a:rPr lang="en-US" sz="1600" dirty="0">
                <a:solidFill>
                  <a:srgbClr val="00B0F0"/>
                </a:solidFill>
              </a:rPr>
              <a:t>e.g., infeasible</a:t>
            </a:r>
            <a:endParaRPr dirty="0"/>
          </a:p>
        </p:txBody>
      </p:sp>
      <p:pic>
        <p:nvPicPr>
          <p:cNvPr id="2" name="Picture 1">
            <a:extLst>
              <a:ext uri="{FF2B5EF4-FFF2-40B4-BE49-F238E27FC236}">
                <a16:creationId xmlns:a16="http://schemas.microsoft.com/office/drawing/2014/main" id="{3DB6E91E-D7AC-EEB1-8FB8-3FBE1CFB349F}"/>
              </a:ext>
            </a:extLst>
          </p:cNvPr>
          <p:cNvPicPr>
            <a:picLocks noChangeAspect="1"/>
          </p:cNvPicPr>
          <p:nvPr/>
        </p:nvPicPr>
        <p:blipFill>
          <a:blip r:embed="rId3"/>
          <a:srcRect r="1120"/>
          <a:stretch/>
        </p:blipFill>
        <p:spPr>
          <a:xfrm>
            <a:off x="1324304" y="2668620"/>
            <a:ext cx="6495392" cy="3922168"/>
          </a:xfrm>
          <a:prstGeom prst="rect">
            <a:avLst/>
          </a:prstGeom>
          <a:ln>
            <a:solidFill>
              <a:srgbClr val="C00000"/>
            </a:solidFill>
          </a:ln>
        </p:spPr>
      </p:pic>
      <p:sp>
        <p:nvSpPr>
          <p:cNvPr id="3" name="Footer Placeholder 2">
            <a:extLst>
              <a:ext uri="{FF2B5EF4-FFF2-40B4-BE49-F238E27FC236}">
                <a16:creationId xmlns:a16="http://schemas.microsoft.com/office/drawing/2014/main" id="{2C40699D-17D3-E069-807D-2C2DD6CC148D}"/>
              </a:ext>
            </a:extLst>
          </p:cNvPr>
          <p:cNvSpPr>
            <a:spLocks noGrp="1"/>
          </p:cNvSpPr>
          <p:nvPr>
            <p:ph type="ftr" sz="quarter" idx="10"/>
          </p:nvPr>
        </p:nvSpPr>
        <p:spPr>
          <a:xfrm>
            <a:off x="343152" y="6591988"/>
            <a:ext cx="1706577"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D72E15D0-D513-0A69-2ED9-A2CB87CE1BCE}"/>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1E25F1E9-B2BA-B00D-3D11-C63DF60FD65A}"/>
              </a:ext>
            </a:extLst>
          </p:cNvPr>
          <p:cNvSpPr txBox="1">
            <a:spLocks noGrp="1"/>
          </p:cNvSpPr>
          <p:nvPr>
            <p:ph type="ctrTitle"/>
          </p:nvPr>
        </p:nvSpPr>
        <p:spPr>
          <a:xfrm>
            <a:off x="0" y="1601825"/>
            <a:ext cx="9144000" cy="1088823"/>
          </a:xfrm>
          <a:prstGeom prst="rect">
            <a:avLst/>
          </a:prstGeom>
        </p:spPr>
        <p:txBody>
          <a:bodyPr spcFirstLastPara="1" wrap="square" lIns="91425" tIns="91425" rIns="91425" bIns="91425" anchor="b" anchorCtr="0">
            <a:normAutofit/>
          </a:bodyPr>
          <a:lstStyle/>
          <a:p>
            <a:r>
              <a:rPr lang="en" dirty="0"/>
              <a:t>Macro Placement: Hier-RTLMP (mpl)</a:t>
            </a:r>
            <a:endParaRPr dirty="0"/>
          </a:p>
        </p:txBody>
      </p:sp>
      <p:sp>
        <p:nvSpPr>
          <p:cNvPr id="55" name="Google Shape;55;p13">
            <a:extLst>
              <a:ext uri="{FF2B5EF4-FFF2-40B4-BE49-F238E27FC236}">
                <a16:creationId xmlns:a16="http://schemas.microsoft.com/office/drawing/2014/main" id="{3780CA7E-C02A-3230-9298-B5FAB0BF4DAF}"/>
              </a:ext>
            </a:extLst>
          </p:cNvPr>
          <p:cNvSpPr txBox="1">
            <a:spLocks noGrp="1"/>
          </p:cNvSpPr>
          <p:nvPr>
            <p:ph type="subTitle" idx="1"/>
          </p:nvPr>
        </p:nvSpPr>
        <p:spPr>
          <a:xfrm>
            <a:off x="311700" y="3691375"/>
            <a:ext cx="8520600" cy="1088824"/>
          </a:xfrm>
          <a:prstGeom prst="rect">
            <a:avLst/>
          </a:prstGeom>
        </p:spPr>
        <p:txBody>
          <a:bodyPr spcFirstLastPara="1" wrap="square" lIns="91425" tIns="91425" rIns="91425" bIns="91425" anchor="t" anchorCtr="0">
            <a:normAutofit/>
          </a:bodyPr>
          <a:lstStyle/>
          <a:p>
            <a:pPr marL="0" indent="0">
              <a:lnSpc>
                <a:spcPct val="160000"/>
              </a:lnSpc>
              <a:spcBef>
                <a:spcPts val="0"/>
              </a:spcBef>
            </a:pPr>
            <a:r>
              <a:rPr lang="en-US" b="0" dirty="0"/>
              <a:t>Thanks to Dr. </a:t>
            </a:r>
            <a:r>
              <a:rPr lang="en-US" b="0" dirty="0" err="1"/>
              <a:t>Zhiang</a:t>
            </a:r>
            <a:r>
              <a:rPr lang="en-US" b="0" dirty="0"/>
              <a:t> Wang  </a:t>
            </a:r>
            <a:r>
              <a:rPr lang="en-US" b="0" dirty="0">
                <a:hlinkClick r:id="rId3"/>
              </a:rPr>
              <a:t>zhw033@ucsd.edu</a:t>
            </a:r>
            <a:r>
              <a:rPr lang="en-US" b="0" dirty="0"/>
              <a:t> </a:t>
            </a:r>
          </a:p>
        </p:txBody>
      </p:sp>
      <p:sp>
        <p:nvSpPr>
          <p:cNvPr id="2" name="Footer Placeholder 2">
            <a:extLst>
              <a:ext uri="{FF2B5EF4-FFF2-40B4-BE49-F238E27FC236}">
                <a16:creationId xmlns:a16="http://schemas.microsoft.com/office/drawing/2014/main" id="{83630E8D-D756-63BC-7FF5-9DB97EA6AF64}"/>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a:t>Kahng ECE 260C SP25</a:t>
            </a:r>
            <a:endParaRPr lang="en-IN" sz="1000" dirty="0"/>
          </a:p>
        </p:txBody>
      </p:sp>
    </p:spTree>
    <p:extLst>
      <p:ext uri="{BB962C8B-B14F-4D97-AF65-F5344CB8AC3E}">
        <p14:creationId xmlns:p14="http://schemas.microsoft.com/office/powerpoint/2010/main" val="203934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7328D-0E22-C037-18D7-1C5E028371C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1639770-B44D-86F0-3A67-0B683F8995E6}"/>
              </a:ext>
            </a:extLst>
          </p:cNvPr>
          <p:cNvSpPr>
            <a:spLocks noGrp="1"/>
          </p:cNvSpPr>
          <p:nvPr>
            <p:ph type="body" idx="1"/>
          </p:nvPr>
        </p:nvSpPr>
        <p:spPr>
          <a:xfrm>
            <a:off x="31866" y="697886"/>
            <a:ext cx="9009497" cy="5590947"/>
          </a:xfrm>
        </p:spPr>
        <p:txBody>
          <a:bodyPr/>
          <a:lstStyle/>
          <a:p>
            <a:r>
              <a:rPr lang="en-US" sz="2400" dirty="0"/>
              <a:t>Macro placement is a critical component of the “handoff” from frontend to the backend of a physical synthesis flow.</a:t>
            </a:r>
          </a:p>
          <a:p>
            <a:endParaRPr lang="en-US" dirty="0"/>
          </a:p>
          <a:p>
            <a:r>
              <a:rPr lang="en-US" sz="2400" dirty="0"/>
              <a:t>Human experts usually need to consider multiple factors when they do macro placement:</a:t>
            </a:r>
          </a:p>
          <a:p>
            <a:pPr lvl="1"/>
            <a:r>
              <a:rPr lang="en-US" dirty="0"/>
              <a:t>Dataflow </a:t>
            </a:r>
          </a:p>
          <a:p>
            <a:pPr lvl="1"/>
            <a:r>
              <a:rPr lang="en-US" dirty="0"/>
              <a:t>Logical hierarchy</a:t>
            </a:r>
          </a:p>
          <a:p>
            <a:pPr lvl="1"/>
            <a:r>
              <a:rPr lang="en-US" sz="2000" dirty="0"/>
              <a:t>Connectivity between macros and input-output (IO) pins</a:t>
            </a:r>
          </a:p>
          <a:p>
            <a:pPr lvl="1"/>
            <a:r>
              <a:rPr lang="en-US" dirty="0"/>
              <a:t>…</a:t>
            </a:r>
          </a:p>
          <a:p>
            <a:pPr marL="233362" lvl="1" indent="0">
              <a:buNone/>
            </a:pPr>
            <a:endParaRPr lang="en-US" dirty="0"/>
          </a:p>
          <a:p>
            <a:pPr marL="230188" marR="0" lvl="0" indent="-230188" algn="l" defTabSz="914400" rtl="0" eaLnBrk="1" fontAlgn="base" latinLnBrk="0" hangingPunct="1">
              <a:lnSpc>
                <a:spcPct val="85000"/>
              </a:lnSpc>
              <a:spcBef>
                <a:spcPct val="30000"/>
              </a:spcBef>
              <a:spcAft>
                <a:spcPct val="0"/>
              </a:spcAft>
              <a:buClr>
                <a:srgbClr val="C00000"/>
              </a:buClr>
              <a:buSzTx/>
              <a:buFontTx/>
              <a:buChar char="•"/>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itchFamily="34" charset="0"/>
              </a:rPr>
              <a:t>ML hardware accelerators make the macro placement become more challengeable:</a:t>
            </a:r>
          </a:p>
          <a:p>
            <a:pPr marL="569913" marR="0" lvl="1" indent="-222250" algn="l" defTabSz="914400" rtl="0" eaLnBrk="1" fontAlgn="base" latinLnBrk="0" hangingPunct="1">
              <a:lnSpc>
                <a:spcPct val="85000"/>
              </a:lnSpc>
              <a:spcBef>
                <a:spcPct val="30000"/>
              </a:spcBef>
              <a:spcAft>
                <a:spcPct val="0"/>
              </a:spcAft>
              <a:buClr>
                <a:srgbClr val="C00000"/>
              </a:buClr>
              <a:buSzTx/>
              <a:buFontTx/>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itchFamily="34" charset="0"/>
              </a:rPr>
              <a:t>Hundreds of macros (examples will be given in the next slide)</a:t>
            </a:r>
          </a:p>
          <a:p>
            <a:pPr marL="569913" marR="0" lvl="1" indent="-222250" algn="l" defTabSz="914400" rtl="0" eaLnBrk="1" fontAlgn="base" latinLnBrk="0" hangingPunct="1">
              <a:lnSpc>
                <a:spcPct val="85000"/>
              </a:lnSpc>
              <a:spcBef>
                <a:spcPct val="30000"/>
              </a:spcBef>
              <a:spcAft>
                <a:spcPct val="0"/>
              </a:spcAft>
              <a:buClr>
                <a:srgbClr val="C00000"/>
              </a:buClr>
              <a:buSzTx/>
              <a:buFontTx/>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itchFamily="34" charset="0"/>
              </a:rPr>
              <a:t>Complex RTL structure with long, inscrutable autogenerated module names</a:t>
            </a:r>
          </a:p>
          <a:p>
            <a:endParaRPr lang="en-US" dirty="0"/>
          </a:p>
          <a:p>
            <a:pPr lvl="1"/>
            <a:endParaRPr lang="en-US" dirty="0"/>
          </a:p>
          <a:p>
            <a:endParaRPr lang="en-US" sz="2400" dirty="0"/>
          </a:p>
          <a:p>
            <a:endParaRPr lang="en-IN" dirty="0"/>
          </a:p>
        </p:txBody>
      </p:sp>
      <p:sp>
        <p:nvSpPr>
          <p:cNvPr id="4" name="Title 3">
            <a:extLst>
              <a:ext uri="{FF2B5EF4-FFF2-40B4-BE49-F238E27FC236}">
                <a16:creationId xmlns:a16="http://schemas.microsoft.com/office/drawing/2014/main" id="{C42AF17F-428F-A7AD-A4D5-23F045E8C19B}"/>
              </a:ext>
            </a:extLst>
          </p:cNvPr>
          <p:cNvSpPr>
            <a:spLocks noGrp="1"/>
          </p:cNvSpPr>
          <p:nvPr>
            <p:ph type="title"/>
          </p:nvPr>
        </p:nvSpPr>
        <p:spPr/>
        <p:txBody>
          <a:bodyPr/>
          <a:lstStyle/>
          <a:p>
            <a:r>
              <a:rPr lang="en-IN" dirty="0"/>
              <a:t>Motivation</a:t>
            </a:r>
          </a:p>
        </p:txBody>
      </p:sp>
      <p:sp>
        <p:nvSpPr>
          <p:cNvPr id="2" name="Footer Placeholder 2">
            <a:extLst>
              <a:ext uri="{FF2B5EF4-FFF2-40B4-BE49-F238E27FC236}">
                <a16:creationId xmlns:a16="http://schemas.microsoft.com/office/drawing/2014/main" id="{9F371729-1525-A122-6CA2-7FDC86F8EF49}"/>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89943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F76AF6-5169-BE42-2D6F-C4384F3EDA5D}"/>
              </a:ext>
            </a:extLst>
          </p:cNvPr>
          <p:cNvSpPr>
            <a:spLocks noGrp="1"/>
          </p:cNvSpPr>
          <p:nvPr>
            <p:ph type="title"/>
          </p:nvPr>
        </p:nvSpPr>
        <p:spPr>
          <a:xfrm>
            <a:off x="20773" y="98952"/>
            <a:ext cx="9080268" cy="450818"/>
          </a:xfrm>
        </p:spPr>
        <p:txBody>
          <a:bodyPr/>
          <a:lstStyle/>
          <a:p>
            <a:r>
              <a:rPr lang="en-IN" dirty="0"/>
              <a:t>Macro-Dominated ML Accelerators </a:t>
            </a:r>
            <a:r>
              <a:rPr lang="en-IN" sz="2400" dirty="0">
                <a:hlinkClick r:id="rId2"/>
              </a:rPr>
              <a:t>(paper: c397)</a:t>
            </a:r>
            <a:endParaRPr lang="en-IN" sz="2400" dirty="0"/>
          </a:p>
        </p:txBody>
      </p:sp>
      <p:pic>
        <p:nvPicPr>
          <p:cNvPr id="7" name="Picture 6">
            <a:extLst>
              <a:ext uri="{FF2B5EF4-FFF2-40B4-BE49-F238E27FC236}">
                <a16:creationId xmlns:a16="http://schemas.microsoft.com/office/drawing/2014/main" id="{6A7DC45D-FB2B-7D97-C584-0817328C97E8}"/>
              </a:ext>
            </a:extLst>
          </p:cNvPr>
          <p:cNvPicPr>
            <a:picLocks noChangeAspect="1"/>
          </p:cNvPicPr>
          <p:nvPr/>
        </p:nvPicPr>
        <p:blipFill>
          <a:blip r:embed="rId3"/>
          <a:stretch>
            <a:fillRect/>
          </a:stretch>
        </p:blipFill>
        <p:spPr>
          <a:xfrm>
            <a:off x="647574" y="1185270"/>
            <a:ext cx="8058213" cy="2077509"/>
          </a:xfrm>
          <a:prstGeom prst="rect">
            <a:avLst/>
          </a:prstGeom>
        </p:spPr>
      </p:pic>
      <p:pic>
        <p:nvPicPr>
          <p:cNvPr id="9" name="Picture 8">
            <a:extLst>
              <a:ext uri="{FF2B5EF4-FFF2-40B4-BE49-F238E27FC236}">
                <a16:creationId xmlns:a16="http://schemas.microsoft.com/office/drawing/2014/main" id="{FA17E76E-9243-ABFA-7FBE-7168056B5A2D}"/>
              </a:ext>
            </a:extLst>
          </p:cNvPr>
          <p:cNvPicPr>
            <a:picLocks noChangeAspect="1"/>
          </p:cNvPicPr>
          <p:nvPr/>
        </p:nvPicPr>
        <p:blipFill>
          <a:blip r:embed="rId4"/>
          <a:stretch>
            <a:fillRect/>
          </a:stretch>
        </p:blipFill>
        <p:spPr>
          <a:xfrm>
            <a:off x="647574" y="3797283"/>
            <a:ext cx="7976370" cy="2833710"/>
          </a:xfrm>
          <a:prstGeom prst="rect">
            <a:avLst/>
          </a:prstGeom>
        </p:spPr>
      </p:pic>
      <p:sp>
        <p:nvSpPr>
          <p:cNvPr id="11" name="TextBox 10">
            <a:extLst>
              <a:ext uri="{FF2B5EF4-FFF2-40B4-BE49-F238E27FC236}">
                <a16:creationId xmlns:a16="http://schemas.microsoft.com/office/drawing/2014/main" id="{3D2B93C9-00F4-C19E-0AA4-F120A9ED4153}"/>
              </a:ext>
            </a:extLst>
          </p:cNvPr>
          <p:cNvSpPr txBox="1"/>
          <p:nvPr/>
        </p:nvSpPr>
        <p:spPr>
          <a:xfrm>
            <a:off x="862495" y="785160"/>
            <a:ext cx="7948010" cy="400110"/>
          </a:xfrm>
          <a:prstGeom prst="rect">
            <a:avLst/>
          </a:prstGeom>
          <a:noFill/>
        </p:spPr>
        <p:txBody>
          <a:bodyPr wrap="none" rtlCol="0">
            <a:spAutoFit/>
          </a:bodyPr>
          <a:lstStyle/>
          <a:p>
            <a:r>
              <a:rPr lang="en-US" sz="2000" b="1" dirty="0"/>
              <a:t>TABLA: machine learning accelerators for non-DNN algorithms </a:t>
            </a:r>
          </a:p>
        </p:txBody>
      </p:sp>
      <p:sp>
        <p:nvSpPr>
          <p:cNvPr id="12" name="TextBox 11">
            <a:extLst>
              <a:ext uri="{FF2B5EF4-FFF2-40B4-BE49-F238E27FC236}">
                <a16:creationId xmlns:a16="http://schemas.microsoft.com/office/drawing/2014/main" id="{048790C1-5317-D1B9-8237-071707C7DC85}"/>
              </a:ext>
            </a:extLst>
          </p:cNvPr>
          <p:cNvSpPr txBox="1"/>
          <p:nvPr/>
        </p:nvSpPr>
        <p:spPr>
          <a:xfrm>
            <a:off x="862495" y="3429000"/>
            <a:ext cx="7547259" cy="400110"/>
          </a:xfrm>
          <a:prstGeom prst="rect">
            <a:avLst/>
          </a:prstGeom>
          <a:noFill/>
        </p:spPr>
        <p:txBody>
          <a:bodyPr wrap="none" rtlCol="0">
            <a:spAutoFit/>
          </a:bodyPr>
          <a:lstStyle/>
          <a:p>
            <a:r>
              <a:rPr lang="en-US" sz="2000" b="1" dirty="0"/>
              <a:t>GeneSys: machine learning accelerators for DNN algorithms</a:t>
            </a:r>
          </a:p>
        </p:txBody>
      </p:sp>
      <p:sp>
        <p:nvSpPr>
          <p:cNvPr id="2" name="Footer Placeholder 2">
            <a:extLst>
              <a:ext uri="{FF2B5EF4-FFF2-40B4-BE49-F238E27FC236}">
                <a16:creationId xmlns:a16="http://schemas.microsoft.com/office/drawing/2014/main" id="{AF548C9E-02AD-2C47-12E3-79086904FE21}"/>
              </a:ext>
            </a:extLst>
          </p:cNvPr>
          <p:cNvSpPr txBox="1">
            <a:spLocks/>
          </p:cNvSpPr>
          <p:nvPr/>
        </p:nvSpPr>
        <p:spPr>
          <a:xfrm>
            <a:off x="343152" y="6591988"/>
            <a:ext cx="1706577"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sz="1100" dirty="0"/>
              <a:t>Kahng ECE 260C SP25</a:t>
            </a:r>
            <a:endParaRPr lang="en-IN" sz="1000" dirty="0"/>
          </a:p>
        </p:txBody>
      </p:sp>
    </p:spTree>
    <p:extLst>
      <p:ext uri="{BB962C8B-B14F-4D97-AF65-F5344CB8AC3E}">
        <p14:creationId xmlns:p14="http://schemas.microsoft.com/office/powerpoint/2010/main" val="2917604423"/>
      </p:ext>
    </p:extLst>
  </p:cSld>
  <p:clrMapOvr>
    <a:masterClrMapping/>
  </p:clrMapOvr>
</p:sld>
</file>

<file path=ppt/theme/theme1.xml><?xml version="1.0" encoding="utf-8"?>
<a:theme xmlns:a="http://schemas.openxmlformats.org/drawingml/2006/main" name="2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ece260b-w21-intro-flow-v1a-newtemplate</Template>
  <TotalTime>578</TotalTime>
  <Words>5670</Words>
  <Application>Microsoft Office PowerPoint</Application>
  <PresentationFormat>On-screen Show (4:3)</PresentationFormat>
  <Paragraphs>557</Paragraphs>
  <Slides>52</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Monotype Sorts</vt:lpstr>
      <vt:lpstr>Calibri</vt:lpstr>
      <vt:lpstr>Gulim</vt:lpstr>
      <vt:lpstr>Gulim</vt:lpstr>
      <vt:lpstr>ＭＳ Ｐゴシック</vt:lpstr>
      <vt:lpstr>Cambria Math</vt:lpstr>
      <vt:lpstr>Wingdings</vt:lpstr>
      <vt:lpstr>Arial Narrow</vt:lpstr>
      <vt:lpstr>Symbol</vt:lpstr>
      <vt:lpstr>Arial</vt:lpstr>
      <vt:lpstr>Times New Roman</vt:lpstr>
      <vt:lpstr>2_ABKGROUP</vt:lpstr>
      <vt:lpstr>ECE 260C, Spring 2025  Floorplan and PDN</vt:lpstr>
      <vt:lpstr>Physical Design Flow Pictures (old ECE 260B slide) </vt:lpstr>
      <vt:lpstr>Floorplanning</vt:lpstr>
      <vt:lpstr>Recall: “Floorplanning” Performs Many Tasks !</vt:lpstr>
      <vt:lpstr>Pin Placement (ppo)</vt:lpstr>
      <vt:lpstr>ppo  = pin placement optimizer</vt:lpstr>
      <vt:lpstr>Macro Placement: Hier-RTLMP (mpl)</vt:lpstr>
      <vt:lpstr>Motivation</vt:lpstr>
      <vt:lpstr>Macro-Dominated ML Accelerators (paper: c397)</vt:lpstr>
      <vt:lpstr>Dataflow Analysis by Humans</vt:lpstr>
      <vt:lpstr>What Should a Human-quality Macro Placer Do ?</vt:lpstr>
      <vt:lpstr>Macro Placer in OpenROAD:  Hier-RTLMP</vt:lpstr>
      <vt:lpstr>Macro Placer in OpenROAD:  Hier-RTLMP</vt:lpstr>
      <vt:lpstr>Macro Placer in OpenROAD:  Hier-RTLMP</vt:lpstr>
      <vt:lpstr>Macro Placer in OpenROAD:  Hier-RTLMP</vt:lpstr>
      <vt:lpstr>Hier-RTLMP flow      (paper: link)</vt:lpstr>
      <vt:lpstr>Autoclustering Engine</vt:lpstr>
      <vt:lpstr>Coarse Shaping  </vt:lpstr>
      <vt:lpstr>Fine Shaping + Hierarchical Macro Placement  </vt:lpstr>
      <vt:lpstr>Fine Shaping + Hierarchical Macro Placement  </vt:lpstr>
      <vt:lpstr>Sequence Pair and Simulated Annealing    Sequence Pair: How we represent the floorplan solution Simulated Annealing: How we (heuristically) optimize the floorplan</vt:lpstr>
      <vt:lpstr>Sequence Pair (SP)    (paper: link)</vt:lpstr>
      <vt:lpstr>From Floorplan to Sequence Pair</vt:lpstr>
      <vt:lpstr>Another example of (up-left, down-right) ordering  -</vt:lpstr>
      <vt:lpstr>From Sequence Pair to Floorplan</vt:lpstr>
      <vt:lpstr>From Sequence Pair to Floorplan</vt:lpstr>
      <vt:lpstr>Sequence Pair (SP) (code)</vt:lpstr>
      <vt:lpstr>Constraints in Hierarchical Macro Placement</vt:lpstr>
      <vt:lpstr>Simulated Annealing (SA)</vt:lpstr>
      <vt:lpstr>Neighborhood Structure</vt:lpstr>
      <vt:lpstr>SA Pseudocode  http://www.ecs.umass.edu/ece/labs/vlsicad/ece665/slides/SimulatedAnnealing.ppt </vt:lpstr>
      <vt:lpstr>Simulated Annealing Facts</vt:lpstr>
      <vt:lpstr>Neighborhood Structure of Sequence Pair</vt:lpstr>
      <vt:lpstr>Simulated Annealing  (SimulatedAnnealingCore.h)</vt:lpstr>
      <vt:lpstr>Go-With-The-Winners</vt:lpstr>
      <vt:lpstr>Simulated Annealing for Macro Placement</vt:lpstr>
      <vt:lpstr>Reproducibility of SA Results</vt:lpstr>
      <vt:lpstr>Power Grid Generation</vt:lpstr>
      <vt:lpstr>Power Grid Design and Analysis</vt:lpstr>
      <vt:lpstr>Power Grid Design and Analysis</vt:lpstr>
      <vt:lpstr>Power Grid Design and Analysis</vt:lpstr>
      <vt:lpstr>Macro Connection Cases: Side, Top, Rotated…</vt:lpstr>
      <vt:lpstr>pdn  (aka pdngen) User Interface</vt:lpstr>
      <vt:lpstr>Main PDN Build Steps</vt:lpstr>
      <vt:lpstr>PowerPoint Presentation</vt:lpstr>
      <vt:lpstr>PowerPoint Presentation</vt:lpstr>
      <vt:lpstr>PowerPoint Presentation</vt:lpstr>
      <vt:lpstr>Channel Repair</vt:lpstr>
      <vt:lpstr>pdngen Improvements / Problem Statements</vt:lpstr>
      <vt:lpstr>Paper References  </vt:lpstr>
      <vt:lpstr>BACKUP</vt:lpstr>
      <vt:lpstr>B*-Tree Floorplan Representation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Kwangsoo Han</dc:creator>
  <cp:lastModifiedBy>Andrew Kahng</cp:lastModifiedBy>
  <cp:revision>31</cp:revision>
  <dcterms:created xsi:type="dcterms:W3CDTF">2006-08-16T00:00:00Z</dcterms:created>
  <dcterms:modified xsi:type="dcterms:W3CDTF">2025-04-03T22:33:22Z</dcterms:modified>
</cp:coreProperties>
</file>