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9"/>
  </p:notesMasterIdLst>
  <p:sldIdLst>
    <p:sldId id="256" r:id="rId2"/>
    <p:sldId id="259" r:id="rId3"/>
    <p:sldId id="10923" r:id="rId4"/>
    <p:sldId id="257" r:id="rId5"/>
    <p:sldId id="258" r:id="rId6"/>
    <p:sldId id="10924" r:id="rId7"/>
    <p:sldId id="10925" r:id="rId8"/>
    <p:sldId id="10700" r:id="rId9"/>
    <p:sldId id="10699" r:id="rId10"/>
    <p:sldId id="10737" r:id="rId11"/>
    <p:sldId id="10921" r:id="rId12"/>
    <p:sldId id="10701" r:id="rId13"/>
    <p:sldId id="10702" r:id="rId14"/>
    <p:sldId id="10790" r:id="rId15"/>
    <p:sldId id="10791" r:id="rId16"/>
    <p:sldId id="10792" r:id="rId17"/>
    <p:sldId id="10793" r:id="rId18"/>
    <p:sldId id="10794" r:id="rId19"/>
    <p:sldId id="10795" r:id="rId20"/>
    <p:sldId id="10809" r:id="rId21"/>
    <p:sldId id="10796" r:id="rId22"/>
    <p:sldId id="10797" r:id="rId23"/>
    <p:sldId id="10798" r:id="rId24"/>
    <p:sldId id="10799" r:id="rId25"/>
    <p:sldId id="10800" r:id="rId26"/>
    <p:sldId id="10801" r:id="rId27"/>
    <p:sldId id="10802" r:id="rId28"/>
    <p:sldId id="10804" r:id="rId29"/>
    <p:sldId id="10805" r:id="rId30"/>
    <p:sldId id="10922" r:id="rId31"/>
    <p:sldId id="10757" r:id="rId32"/>
    <p:sldId id="10707" r:id="rId33"/>
    <p:sldId id="10926" r:id="rId34"/>
    <p:sldId id="10927" r:id="rId35"/>
    <p:sldId id="10928" r:id="rId36"/>
    <p:sldId id="10929" r:id="rId37"/>
    <p:sldId id="10930" r:id="rId38"/>
    <p:sldId id="10723" r:id="rId39"/>
    <p:sldId id="266" r:id="rId40"/>
    <p:sldId id="10721" r:id="rId41"/>
    <p:sldId id="10722" r:id="rId42"/>
    <p:sldId id="2147482550" r:id="rId43"/>
    <p:sldId id="2147482551" r:id="rId44"/>
    <p:sldId id="289" r:id="rId45"/>
    <p:sldId id="290" r:id="rId46"/>
    <p:sldId id="1089" r:id="rId47"/>
    <p:sldId id="2147482552" r:id="rId48"/>
  </p:sldIdLst>
  <p:sldSz cx="12192000" cy="6858000"/>
  <p:notesSz cx="6858000" cy="9144000"/>
  <p:embeddedFontLst>
    <p:embeddedFont>
      <p:font typeface="맑은 고딕" panose="020B0503020000020004" pitchFamily="34" charset="-127"/>
      <p:regular r:id="rId50"/>
      <p:bold r:id="rId51"/>
    </p:embeddedFont>
    <p:embeddedFont>
      <p:font typeface="Arial Narrow" panose="020B0604020202020204" pitchFamily="34" charset="0"/>
      <p:regular r:id="rId52"/>
      <p:bold r:id="rId53"/>
      <p:italic r:id="rId54"/>
      <p:boldItalic r:id="rId55"/>
    </p:embeddedFont>
    <p:embeddedFont>
      <p:font typeface="Cambria Math" panose="02040503050406030204" pitchFamily="18" charset="0"/>
      <p:regular r:id="rId56"/>
    </p:embeddedFont>
    <p:embeddedFont>
      <p:font typeface="Consolas" panose="020B0609020204030204" pitchFamily="49" charset="0"/>
      <p:regular r:id="rId57"/>
      <p:bold r:id="rId58"/>
      <p:italic r:id="rId59"/>
      <p:boldItalic r:id="rId60"/>
    </p:embeddedFont>
    <p:embeddedFont>
      <p:font typeface="Space Grotesk" pitchFamily="2" charset="77"/>
      <p:regular r:id="rId61"/>
      <p:bold r:id="rId62"/>
    </p:embeddedFont>
    <p:embeddedFont>
      <p:font typeface="Tahoma" panose="020B0604030504040204" pitchFamily="34" charset="0"/>
      <p:regular r:id="rId63"/>
      <p:bold r:id="rId64"/>
    </p:embeddedFont>
    <p:embeddedFont>
      <p:font typeface="Verdana" panose="020B060403050404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3" roundtripDataSignature="AMtx7mgqMEkL4x47il+OVHlAWlI2LBVA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0C0"/>
    <a:srgbClr val="26262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53469" autoAdjust="0"/>
  </p:normalViewPr>
  <p:slideViewPr>
    <p:cSldViewPr snapToGrid="0">
      <p:cViewPr varScale="1">
        <p:scale>
          <a:sx n="51" d="100"/>
          <a:sy n="51" d="100"/>
        </p:scale>
        <p:origin x="3120" y="488"/>
      </p:cViewPr>
      <p:guideLst>
        <p:guide orient="horz" pos="2160"/>
        <p:guide pos="3840"/>
      </p:guideLst>
    </p:cSldViewPr>
  </p:slideViewPr>
  <p:notesTextViewPr>
    <p:cViewPr>
      <p:scale>
        <a:sx n="1" d="1"/>
        <a:sy n="1" d="1"/>
      </p:scale>
      <p:origin x="0" y="0"/>
    </p:cViewPr>
  </p:notesTextViewPr>
  <p:sorterViewPr>
    <p:cViewPr varScale="1">
      <p:scale>
        <a:sx n="1" d="1"/>
        <a:sy n="1" d="1"/>
      </p:scale>
      <p:origin x="0" y="-52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14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14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146" Type="http://schemas.openxmlformats.org/officeDocument/2006/relationships/theme" Target="theme/theme1.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28575" rtl="0">
              <a:spcBef>
                <a:spcPts val="0"/>
              </a:spcBef>
              <a:spcAft>
                <a:spcPts val="800"/>
              </a:spcAft>
            </a:pPr>
            <a:r>
              <a:rPr lang="en-US" sz="1200" b="0" i="0" u="none" strike="noStrike" dirty="0">
                <a:solidFill>
                  <a:srgbClr val="000000"/>
                </a:solidFill>
                <a:effectLst/>
                <a:latin typeface="Calibri" panose="020F0502020204030204" pitchFamily="34" charset="0"/>
              </a:rPr>
              <a:t>The </a:t>
            </a:r>
            <a:r>
              <a:rPr lang="en-US" sz="1200" b="0" i="0" u="none" strike="noStrike" dirty="0" err="1">
                <a:solidFill>
                  <a:srgbClr val="000000"/>
                </a:solidFill>
                <a:effectLst/>
                <a:latin typeface="Calibri" panose="020F0502020204030204" pitchFamily="34" charset="0"/>
              </a:rPr>
              <a:t>floorplanning</a:t>
            </a:r>
            <a:r>
              <a:rPr lang="en-US" sz="1200" b="0" i="0" u="none" strike="noStrike" dirty="0">
                <a:solidFill>
                  <a:srgbClr val="000000"/>
                </a:solidFill>
                <a:effectLst/>
                <a:latin typeface="Calibri" panose="020F0502020204030204" pitchFamily="34" charset="0"/>
              </a:rPr>
              <a:t> step starts off with a die area and any given I/</a:t>
            </a:r>
            <a:r>
              <a:rPr lang="en-US" sz="1200" b="0" i="0" u="none" strike="noStrike" dirty="0" err="1">
                <a:solidFill>
                  <a:srgbClr val="000000"/>
                </a:solidFill>
                <a:effectLst/>
                <a:latin typeface="Calibri" panose="020F0502020204030204" pitchFamily="34" charset="0"/>
              </a:rPr>
              <a:t>Os</a:t>
            </a:r>
            <a:r>
              <a:rPr lang="en-US" sz="1200" b="0" i="0" u="none" strike="noStrike" dirty="0">
                <a:solidFill>
                  <a:srgbClr val="000000"/>
                </a:solidFill>
                <a:effectLst/>
                <a:latin typeface="Calibri" panose="020F0502020204030204" pitchFamily="34" charset="0"/>
              </a:rPr>
              <a:t> – what you see in red along the top edge.  Here, I’ll have a running example of a RISC-V </a:t>
            </a:r>
            <a:r>
              <a:rPr lang="en-US" sz="1200" b="0" i="0" u="none" strike="noStrike" dirty="0" err="1">
                <a:solidFill>
                  <a:srgbClr val="000000"/>
                </a:solidFill>
                <a:effectLst/>
                <a:latin typeface="Calibri" panose="020F0502020204030204" pitchFamily="34" charset="0"/>
              </a:rPr>
              <a:t>RocketChip</a:t>
            </a:r>
            <a:r>
              <a:rPr lang="en-US" sz="1200" b="0" i="0" u="none" strike="noStrike" dirty="0">
                <a:solidFill>
                  <a:srgbClr val="000000"/>
                </a:solidFill>
                <a:effectLst/>
                <a:latin typeface="Calibri" panose="020F0502020204030204" pitchFamily="34" charset="0"/>
              </a:rPr>
              <a:t> core, called Coyote, in a foundry 12nm enablement.</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20994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28575" rtl="0">
              <a:spcBef>
                <a:spcPts val="0"/>
              </a:spcBef>
              <a:spcAft>
                <a:spcPts val="800"/>
              </a:spcAft>
            </a:pPr>
            <a:r>
              <a:rPr lang="en-US" sz="1200" b="0" i="0" u="none" strike="noStrike" dirty="0">
                <a:solidFill>
                  <a:srgbClr val="000000"/>
                </a:solidFill>
                <a:effectLst/>
                <a:latin typeface="Calibri" panose="020F0502020204030204" pitchFamily="34" charset="0"/>
              </a:rPr>
              <a:t>Then, macro blocks – like SRAMs or Register Files – are placed automatically.</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12201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28575" rtl="0">
              <a:spcBef>
                <a:spcPts val="0"/>
              </a:spcBef>
              <a:spcAft>
                <a:spcPts val="800"/>
              </a:spcAft>
            </a:pPr>
            <a:r>
              <a:rPr lang="en-US" sz="1200" b="0" i="0" u="none" strike="noStrike" dirty="0">
                <a:solidFill>
                  <a:srgbClr val="000000"/>
                </a:solidFill>
                <a:effectLst/>
                <a:latin typeface="Calibri" panose="020F0502020204030204" pitchFamily="34" charset="0"/>
              </a:rPr>
              <a:t>To avoid latch-up in CMOS, there are rules for well </a:t>
            </a:r>
            <a:r>
              <a:rPr lang="en-US" sz="1200" b="0" i="0" u="none" strike="noStrike" dirty="0" err="1">
                <a:solidFill>
                  <a:srgbClr val="000000"/>
                </a:solidFill>
                <a:effectLst/>
                <a:latin typeface="Calibri" panose="020F0502020204030204" pitchFamily="34" charset="0"/>
              </a:rPr>
              <a:t>tapcells</a:t>
            </a:r>
            <a:r>
              <a:rPr lang="en-US" sz="1200" b="0" i="0" u="none" strike="noStrike" dirty="0">
                <a:solidFill>
                  <a:srgbClr val="000000"/>
                </a:solidFill>
                <a:effectLst/>
                <a:latin typeface="Calibri" panose="020F0502020204030204" pitchFamily="34" charset="0"/>
              </a:rPr>
              <a:t> --- for example, a rule that no device can be more than, say, 25 microns from the nearest </a:t>
            </a:r>
            <a:r>
              <a:rPr lang="en-US" sz="1200" b="0" i="0" u="none" strike="noStrike" dirty="0" err="1">
                <a:solidFill>
                  <a:srgbClr val="000000"/>
                </a:solidFill>
                <a:effectLst/>
                <a:latin typeface="Calibri" panose="020F0502020204030204" pitchFamily="34" charset="0"/>
              </a:rPr>
              <a:t>tapcell</a:t>
            </a:r>
            <a:r>
              <a:rPr lang="en-US" sz="1200" b="0" i="0" u="none" strike="noStrike" dirty="0">
                <a:solidFill>
                  <a:srgbClr val="000000"/>
                </a:solidFill>
                <a:effectLst/>
                <a:latin typeface="Calibri" panose="020F0502020204030204" pitchFamily="34" charset="0"/>
              </a:rPr>
              <a:t>. So the tool inserts </a:t>
            </a:r>
            <a:r>
              <a:rPr lang="en-US" sz="1200" b="0" i="0" u="none" strike="noStrike" dirty="0" err="1">
                <a:solidFill>
                  <a:srgbClr val="000000"/>
                </a:solidFill>
                <a:effectLst/>
                <a:latin typeface="Calibri" panose="020F0502020204030204" pitchFamily="34" charset="0"/>
              </a:rPr>
              <a:t>tapcells</a:t>
            </a:r>
            <a:r>
              <a:rPr lang="en-US" sz="1200" b="0" i="0" u="none" strike="noStrike" dirty="0">
                <a:solidFill>
                  <a:srgbClr val="000000"/>
                </a:solidFill>
                <a:effectLst/>
                <a:latin typeface="Calibri" panose="020F0502020204030204" pitchFamily="34" charset="0"/>
              </a:rPr>
              <a:t> as shown here.</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25209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there’s power delivery network creation, which delivers power and ground to the standard-cell regions in BLUE, and in a different way to the pink memories, because their power and ground pins might be up around Metal-4.</a:t>
            </a:r>
          </a:p>
          <a:p>
            <a:pPr marL="28575" rtl="0">
              <a:spcBef>
                <a:spcPts val="0"/>
              </a:spcBef>
              <a:spcAft>
                <a:spcPts val="800"/>
              </a:spcAft>
            </a:pPr>
            <a:endParaRPr lang="en-US" sz="1200" b="0" i="0" u="none" strike="noStrike" dirty="0">
              <a:solidFill>
                <a:srgbClr val="000000"/>
              </a:solidFill>
              <a:effectLst/>
              <a:latin typeface="Calibri" panose="020F0502020204030204" pitchFamily="34" charset="0"/>
            </a:endParaRP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4239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we zoom in, we can see the horizontal power/ground rails for standard cells in blue, and then the power stripes forming a mesh --- red, purple, olive, and so on --- through which the VDD and VSS are brought to the devices.   So already we’ve seen floorplan definition, macro placement,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tapcell</a:t>
            </a:r>
            <a:r>
              <a:rPr lang="en-US" sz="1800" dirty="0">
                <a:effectLst/>
                <a:latin typeface="Calibri" panose="020F0502020204030204" pitchFamily="34" charset="0"/>
                <a:ea typeface="Calibri" panose="020F0502020204030204" pitchFamily="34" charset="0"/>
                <a:cs typeface="Times New Roman" panose="02020603050405020304" pitchFamily="18" charset="0"/>
              </a:rPr>
              <a:t> insertion, and power delivery network creation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floorplanning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is why there still aren’t automatic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floorplanners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the commercial world.</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78158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28575" rtl="0">
              <a:spcBef>
                <a:spcPts val="0"/>
              </a:spcBef>
              <a:spcAft>
                <a:spcPts val="800"/>
              </a:spcAft>
            </a:pPr>
            <a:r>
              <a:rPr lang="en-US" sz="1200" b="0" i="0" u="none" strike="noStrike" dirty="0">
                <a:solidFill>
                  <a:srgbClr val="000000"/>
                </a:solidFill>
                <a:effectLst/>
                <a:latin typeface="Calibri" panose="020F0502020204030204" pitchFamily="34" charset="0"/>
              </a:rPr>
              <a:t>After </a:t>
            </a:r>
            <a:r>
              <a:rPr lang="en-US" sz="1200" b="0" i="0" u="none" strike="noStrike" dirty="0" err="1">
                <a:solidFill>
                  <a:srgbClr val="000000"/>
                </a:solidFill>
                <a:effectLst/>
                <a:latin typeface="Calibri" panose="020F0502020204030204" pitchFamily="34" charset="0"/>
              </a:rPr>
              <a:t>floorplanning</a:t>
            </a:r>
            <a:r>
              <a:rPr lang="en-US" sz="1200" b="0" i="0" u="none" strike="noStrike" dirty="0">
                <a:solidFill>
                  <a:srgbClr val="000000"/>
                </a:solidFill>
                <a:effectLst/>
                <a:latin typeface="Calibri" panose="020F0502020204030204" pitchFamily="34" charset="0"/>
              </a:rPr>
              <a:t>, there is placement.  What you see here is </a:t>
            </a:r>
            <a:r>
              <a:rPr lang="en-US" sz="1200" b="0" i="0" u="none" strike="noStrike" dirty="0" err="1">
                <a:solidFill>
                  <a:srgbClr val="000000"/>
                </a:solidFill>
                <a:effectLst/>
                <a:latin typeface="Calibri" panose="020F0502020204030204" pitchFamily="34" charset="0"/>
              </a:rPr>
              <a:t>OpenROAD’s</a:t>
            </a:r>
            <a:r>
              <a:rPr lang="en-US" sz="1200" b="0" i="0" u="none" strike="noStrike" dirty="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GLOBAL</a:t>
            </a:r>
            <a:r>
              <a:rPr lang="en-US" sz="1200" b="0" i="0" u="none" strike="noStrike" dirty="0">
                <a:solidFill>
                  <a:srgbClr val="000000"/>
                </a:solidFill>
                <a:effectLst/>
                <a:latin typeface="Calibri" panose="020F0502020204030204" pitchFamily="34" charset="0"/>
              </a:rPr>
              <a:t> placement engine called </a:t>
            </a:r>
            <a:r>
              <a:rPr lang="en-US" sz="1200" b="0" i="0" u="none" strike="noStrike" dirty="0" err="1">
                <a:solidFill>
                  <a:srgbClr val="000000"/>
                </a:solidFill>
                <a:effectLst/>
                <a:latin typeface="Calibri" panose="020F0502020204030204" pitchFamily="34" charset="0"/>
              </a:rPr>
              <a:t>RePlAce</a:t>
            </a:r>
            <a:r>
              <a:rPr lang="en-US" sz="1200" b="0" i="0" u="none" strike="noStrike" dirty="0">
                <a:solidFill>
                  <a:srgbClr val="000000"/>
                </a:solidFill>
                <a:effectLst/>
                <a:latin typeface="Calibri" panose="020F0502020204030204" pitchFamily="34" charset="0"/>
              </a:rPr>
              <a:t>, which is a </a:t>
            </a:r>
            <a:r>
              <a:rPr lang="en-US" sz="1200" b="0" i="0" u="none" strike="noStrike" dirty="0" err="1">
                <a:solidFill>
                  <a:srgbClr val="000000"/>
                </a:solidFill>
                <a:effectLst/>
                <a:latin typeface="Calibri" panose="020F0502020204030204" pitchFamily="34" charset="0"/>
              </a:rPr>
              <a:t>routability</a:t>
            </a:r>
            <a:r>
              <a:rPr lang="en-US" sz="1200" b="0" i="0" u="none" strike="noStrike" dirty="0">
                <a:solidFill>
                  <a:srgbClr val="000000"/>
                </a:solidFill>
                <a:effectLst/>
                <a:latin typeface="Calibri" panose="020F0502020204030204" pitchFamily="34" charset="0"/>
              </a:rPr>
              <a:t>- and timing-aware analytic placer that uses an “electrostatics” analogy and an efficient numerical optimization.   In the fourth talk of this session, Professor David Pan will show his work with NVIDIA, called </a:t>
            </a:r>
            <a:r>
              <a:rPr lang="en-US" sz="1200" b="0" i="0" u="none" strike="noStrike" dirty="0" err="1">
                <a:solidFill>
                  <a:srgbClr val="000000"/>
                </a:solidFill>
                <a:effectLst/>
                <a:latin typeface="Calibri" panose="020F0502020204030204" pitchFamily="34" charset="0"/>
              </a:rPr>
              <a:t>DREAMPlace</a:t>
            </a:r>
            <a:r>
              <a:rPr lang="en-US" sz="1200" b="0" i="0" u="none" strike="noStrike" dirty="0">
                <a:solidFill>
                  <a:srgbClr val="000000"/>
                </a:solidFill>
                <a:effectLst/>
                <a:latin typeface="Calibri" panose="020F0502020204030204" pitchFamily="34" charset="0"/>
              </a:rPr>
              <a:t>, which can speed up this algorithm by 40x on GPU hardware.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coming back to our running example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RocketChip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core, global placement produces </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66833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placement. There are around 300 thousand standard cells in this picture. The global placement gets things roughly into the right places.  </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15188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As we can see if we color according to the RTL module hierarchy.  But, global placement is NOT a “legal”, well-formed placement yet.   As I said, it gets standard cells into roughly good locations.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look closely, you’ll notice that some cells are placed on top of the memory macros, which is definitely NOT legal !</a:t>
            </a:r>
          </a:p>
          <a:p>
            <a:pPr marL="28575" rtl="0">
              <a:spcBef>
                <a:spcPts val="0"/>
              </a:spcBef>
              <a:spcAft>
                <a:spcPts val="800"/>
              </a:spcAft>
            </a:pPr>
            <a:endParaRPr lang="en-US" b="0"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08162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if we zoom in to the global placement, you can see that cells are definitely not placed into nice rows. What’s more, even at this stage, it’s already pretty obvious where there are electrical or timing problems in this layout that we’re creating.  For instance, a high-fanout net with 80 pins is going to have terrible delays and transition times at its sinks, unless we add some buffers to break up that high fanout.  Or, a long net that delivers a signal from driver to a far-away receiver will need buffering as well. So,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performs OPTIMIZATION at this juncture, including inserting buffers or upsizing weak drivers.</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52499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28575" rtl="0">
              <a:spcBef>
                <a:spcPts val="0"/>
              </a:spcBef>
              <a:spcAft>
                <a:spcPts val="800"/>
              </a:spcAft>
            </a:pPr>
            <a:r>
              <a:rPr lang="en-US" sz="1200" b="0" i="0" u="none" strike="noStrike" dirty="0">
                <a:solidFill>
                  <a:srgbClr val="000000"/>
                </a:solidFill>
                <a:effectLst/>
                <a:latin typeface="Calibri" panose="020F0502020204030204" pitchFamily="34" charset="0"/>
              </a:rPr>
              <a:t>Sometimes, a LOT of buffers and inverters might be needed to meet maximum load or maximum transition time constraints.  Here, the roughly 30,000 buffers and inverters that are added into the global placement are shown in PINK.</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00887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at UCSD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3315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this, the standard-cells are LEGALIZED into rows, and users have the option to call further DETAILED PLACEMENT optimizations of wirelength 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routability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while maintaining the legal, row-based nature of the placement.</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97825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there is clock tree synthesis, where the clock signal is routed from the Clock Entry Point at the top, through a tree of clock buffers, to reach every flip-flop with low skew. There are just under 39 thousand flip-flops in this design.</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03775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once we know more about the buffered clock tree topology, hold time optimizations can be performed --- that is, putting delay buffers into short combinational paths that violate hold checks.</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08594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28575" rtl="0">
              <a:spcBef>
                <a:spcPts val="0"/>
              </a:spcBef>
              <a:spcAft>
                <a:spcPts val="800"/>
              </a:spcAft>
            </a:pPr>
            <a:r>
              <a:rPr lang="en-US" sz="1200" b="0" i="0" u="none" strike="noStrike" dirty="0">
                <a:solidFill>
                  <a:srgbClr val="000000"/>
                </a:solidFill>
                <a:effectLst/>
                <a:latin typeface="Calibri" panose="020F0502020204030204" pitchFamily="34" charset="0"/>
              </a:rPr>
              <a:t>After hold fixing and re-legalization, it’s possible to visualize routing congestion.</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95693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28575" rtl="0">
              <a:spcBef>
                <a:spcPts val="0"/>
              </a:spcBef>
              <a:spcAft>
                <a:spcPts val="800"/>
              </a:spcAft>
            </a:pPr>
            <a:r>
              <a:rPr lang="en-US" sz="1200" b="0" i="0" u="none" strike="noStrike" dirty="0">
                <a:solidFill>
                  <a:srgbClr val="000000"/>
                </a:solidFill>
                <a:effectLst/>
                <a:latin typeface="Calibri" panose="020F0502020204030204" pitchFamily="34" charset="0"/>
              </a:rPr>
              <a:t>If we go ahead with routing, here is the final result -- </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28001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and here is the same result with the power-ground mesh also displayed.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flow then goes on to perform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layout finishing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steps such as dummy fill insertion on metal layers, creating a merged GDS, etcetera.  So, if you dig around on my lab website, for example, under “News”, you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69137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28BA81AA-F9C7-E87C-0413-73AF10561CD8}"/>
            </a:ext>
          </a:extLst>
        </p:cNvPr>
        <p:cNvGrpSpPr/>
        <p:nvPr/>
      </p:nvGrpSpPr>
      <p:grpSpPr>
        <a:xfrm>
          <a:off x="0" y="0"/>
          <a:ext cx="0" cy="0"/>
          <a:chOff x="0" y="0"/>
          <a:chExt cx="0" cy="0"/>
        </a:xfrm>
      </p:grpSpPr>
      <p:sp>
        <p:nvSpPr>
          <p:cNvPr id="344" name="Google Shape;344;p7:notes">
            <a:extLst>
              <a:ext uri="{FF2B5EF4-FFF2-40B4-BE49-F238E27FC236}">
                <a16:creationId xmlns:a16="http://schemas.microsoft.com/office/drawing/2014/main" id="{085E0FC9-02CA-7943-DB60-8996AFBE8D17}"/>
              </a:ext>
            </a:extLst>
          </p:cNvPr>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0"/>
              </a:spcAft>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has a uniquely successful working partnership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of academic researchers and EDA veterans.</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There’s been over 600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tapeouts</a:t>
            </a:r>
            <a:r>
              <a:rPr lang="en-US" sz="1200" dirty="0">
                <a:effectLst/>
                <a:latin typeface="Calibri" panose="020F0502020204030204" pitchFamily="34" charset="0"/>
                <a:ea typeface="Calibri" panose="020F0502020204030204" pitchFamily="34" charset="0"/>
                <a:cs typeface="Times New Roman" panose="02020603050405020304" pitchFamily="18" charset="0"/>
              </a:rPr>
              <a:t> in foundry 180nm to 12nm. With a growing community of contributors and supporters.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supports education and outreach on many levels – Carnegie Mellon University recently blogged about their classroom use of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IBM just ran a faculty development program in India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also the basis for research in both EDA and hardware design, and it helps small R&amp;D teams who otherwise face too many barriers to exploring system and architecture ideas.</a:t>
            </a:r>
          </a:p>
          <a:p>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a:extLst>
              <a:ext uri="{FF2B5EF4-FFF2-40B4-BE49-F238E27FC236}">
                <a16:creationId xmlns:a16="http://schemas.microsoft.com/office/drawing/2014/main" id="{956641D1-0962-3CA9-5927-7A10BC9904C2}"/>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54527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dirty="0" err="1">
                <a:effectLst/>
                <a:latin typeface="+mj-lt"/>
                <a:ea typeface="+mj-ea"/>
                <a:cs typeface="+mj-cs"/>
                <a:sym typeface="Calibri"/>
              </a:rPr>
              <a:t>OpenROAD</a:t>
            </a:r>
            <a:r>
              <a:rPr lang="en-US" sz="1200" dirty="0">
                <a:effectLst/>
                <a:latin typeface="+mj-lt"/>
                <a:ea typeface="+mj-ea"/>
                <a:cs typeface="+mj-cs"/>
                <a:sym typeface="Calibri"/>
              </a:rPr>
              <a:t> has the architecture of a modern EDA place-and-route tool, and it’s built to last.  </a:t>
            </a:r>
          </a:p>
          <a:p>
            <a:endParaRPr lang="en-US" sz="1200" dirty="0">
              <a:effectLst/>
              <a:latin typeface="+mj-lt"/>
              <a:ea typeface="+mj-ea"/>
              <a:cs typeface="+mj-cs"/>
              <a:sym typeface="Calibri"/>
            </a:endParaRPr>
          </a:p>
          <a:p>
            <a:endParaRPr lang="en-US" sz="1200" dirty="0">
              <a:effectLst/>
              <a:latin typeface="+mj-lt"/>
              <a:ea typeface="+mj-ea"/>
              <a:cs typeface="+mj-cs"/>
              <a:sym typeface="Calibri"/>
            </a:endParaRPr>
          </a:p>
          <a:p>
            <a:r>
              <a:rPr lang="en-US" sz="1200" b="1" dirty="0">
                <a:effectLst/>
                <a:latin typeface="+mj-lt"/>
                <a:ea typeface="+mj-ea"/>
                <a:cs typeface="+mj-cs"/>
                <a:sym typeface="Calibri"/>
              </a:rPr>
              <a:t>This incremental Shared Netlist Architecture is the guts of commercial P&amp;R tools since the early 2000s.</a:t>
            </a:r>
          </a:p>
          <a:p>
            <a:endParaRPr lang="en-US" sz="1200" dirty="0">
              <a:effectLst/>
              <a:latin typeface="+mj-lt"/>
              <a:ea typeface="+mj-ea"/>
              <a:cs typeface="+mj-cs"/>
              <a:sym typeface="Calibri"/>
            </a:endParaRPr>
          </a:p>
          <a:p>
            <a:r>
              <a:rPr lang="en-US" sz="1200" dirty="0">
                <a:effectLst/>
                <a:latin typeface="+mj-lt"/>
                <a:ea typeface="+mj-ea"/>
                <a:cs typeface="+mj-cs"/>
                <a:sym typeface="Calibri"/>
              </a:rPr>
              <a:t>The Shared </a:t>
            </a:r>
            <a:r>
              <a:rPr lang="en-US" sz="1200" b="1" dirty="0">
                <a:effectLst/>
                <a:latin typeface="+mj-lt"/>
                <a:ea typeface="+mj-ea"/>
                <a:cs typeface="+mj-cs"/>
                <a:sym typeface="Calibri"/>
              </a:rPr>
              <a:t>Netlist or Abstract Network Adapter</a:t>
            </a:r>
            <a:r>
              <a:rPr lang="en-US" sz="1200" dirty="0">
                <a:effectLst/>
                <a:latin typeface="+mj-lt"/>
                <a:ea typeface="+mj-ea"/>
                <a:cs typeface="+mj-cs"/>
                <a:sym typeface="Calibri"/>
              </a:rPr>
              <a:t> enables incremental netlist modification, and communicates with Synthesis, Placement, CTS, Optimization, Routing, and the Timer.  </a:t>
            </a:r>
            <a:r>
              <a:rPr lang="en-US" sz="1200" b="1" dirty="0">
                <a:effectLst/>
                <a:latin typeface="+mj-lt"/>
                <a:ea typeface="+mj-ea"/>
                <a:cs typeface="+mj-cs"/>
                <a:sym typeface="Calibri"/>
              </a:rPr>
              <a:t>This</a:t>
            </a:r>
            <a:r>
              <a:rPr lang="en-US" sz="1200" dirty="0">
                <a:effectLst/>
                <a:latin typeface="+mj-lt"/>
                <a:ea typeface="+mj-ea"/>
                <a:cs typeface="+mj-cs"/>
                <a:sym typeface="Calibri"/>
              </a:rPr>
              <a:t> </a:t>
            </a:r>
            <a:r>
              <a:rPr lang="en-US" sz="1200" b="1" dirty="0">
                <a:effectLst/>
                <a:latin typeface="+mj-lt"/>
                <a:ea typeface="+mj-ea"/>
                <a:cs typeface="+mj-cs"/>
                <a:sym typeface="Calibri"/>
              </a:rPr>
              <a:t>picture</a:t>
            </a:r>
            <a:r>
              <a:rPr lang="en-US" sz="1200" dirty="0">
                <a:effectLst/>
                <a:latin typeface="+mj-lt"/>
                <a:ea typeface="+mj-ea"/>
                <a:cs typeface="+mj-cs"/>
                <a:sym typeface="Calibri"/>
              </a:rPr>
              <a:t> shows how </a:t>
            </a:r>
            <a:r>
              <a:rPr lang="en-US" sz="1200" b="1" dirty="0">
                <a:effectLst/>
                <a:latin typeface="+mj-lt"/>
                <a:ea typeface="+mj-ea"/>
                <a:cs typeface="+mj-cs"/>
                <a:sym typeface="Calibri"/>
              </a:rPr>
              <a:t>if</a:t>
            </a:r>
            <a:r>
              <a:rPr lang="en-US" sz="1200" dirty="0">
                <a:effectLst/>
                <a:latin typeface="+mj-lt"/>
                <a:ea typeface="+mj-ea"/>
                <a:cs typeface="+mj-cs"/>
                <a:sym typeface="Calibri"/>
              </a:rPr>
              <a:t> Synthesis </a:t>
            </a:r>
            <a:r>
              <a:rPr lang="en-US" sz="1200" b="1" dirty="0">
                <a:effectLst/>
                <a:latin typeface="+mj-lt"/>
                <a:ea typeface="+mj-ea"/>
                <a:cs typeface="+mj-cs"/>
                <a:sym typeface="Calibri"/>
              </a:rPr>
              <a:t>changes</a:t>
            </a:r>
            <a:r>
              <a:rPr lang="en-US" sz="1200" dirty="0">
                <a:effectLst/>
                <a:latin typeface="+mj-lt"/>
                <a:ea typeface="+mj-ea"/>
                <a:cs typeface="+mj-cs"/>
                <a:sym typeface="Calibri"/>
              </a:rPr>
              <a:t> the netlist, then there is a </a:t>
            </a:r>
            <a:r>
              <a:rPr lang="en-US" sz="1200" b="1" dirty="0">
                <a:effectLst/>
                <a:latin typeface="+mj-lt"/>
                <a:ea typeface="+mj-ea"/>
                <a:cs typeface="+mj-cs"/>
                <a:sym typeface="Calibri"/>
              </a:rPr>
              <a:t>callback</a:t>
            </a:r>
            <a:r>
              <a:rPr lang="en-US" sz="1200" dirty="0">
                <a:effectLst/>
                <a:latin typeface="+mj-lt"/>
                <a:ea typeface="+mj-ea"/>
                <a:cs typeface="+mj-cs"/>
                <a:sym typeface="Calibri"/>
              </a:rPr>
              <a:t> that place-and-route is listening for – Then, if P&amp;R changes the location or the routing, this is </a:t>
            </a:r>
            <a:r>
              <a:rPr lang="en-US" sz="1200" b="1" dirty="0">
                <a:effectLst/>
                <a:latin typeface="+mj-lt"/>
                <a:ea typeface="+mj-ea"/>
                <a:cs typeface="+mj-cs"/>
                <a:sym typeface="Calibri"/>
              </a:rPr>
              <a:t>updated</a:t>
            </a:r>
            <a:r>
              <a:rPr lang="en-US" sz="1200" dirty="0">
                <a:effectLst/>
                <a:latin typeface="+mj-lt"/>
                <a:ea typeface="+mj-ea"/>
                <a:cs typeface="+mj-cs"/>
                <a:sym typeface="Calibri"/>
              </a:rPr>
              <a:t> via the Shared </a:t>
            </a:r>
            <a:r>
              <a:rPr lang="en-US" sz="1200" b="1" dirty="0">
                <a:effectLst/>
                <a:latin typeface="+mj-lt"/>
                <a:ea typeface="+mj-ea"/>
                <a:cs typeface="+mj-cs"/>
                <a:sym typeface="Calibri"/>
              </a:rPr>
              <a:t>Physical or Data Model Adapter which </a:t>
            </a:r>
            <a:r>
              <a:rPr lang="en-US" sz="1200" dirty="0">
                <a:effectLst/>
                <a:latin typeface="+mj-lt"/>
                <a:ea typeface="+mj-ea"/>
                <a:cs typeface="+mj-cs"/>
                <a:sym typeface="Calibri"/>
              </a:rPr>
              <a:t>handles </a:t>
            </a:r>
            <a:r>
              <a:rPr lang="en-US" sz="1200" b="1" dirty="0">
                <a:effectLst/>
                <a:latin typeface="+mj-lt"/>
                <a:ea typeface="+mj-ea"/>
                <a:cs typeface="+mj-cs"/>
                <a:sym typeface="Calibri"/>
              </a:rPr>
              <a:t>physical</a:t>
            </a:r>
            <a:r>
              <a:rPr lang="en-US" sz="1200" dirty="0">
                <a:effectLst/>
                <a:latin typeface="+mj-lt"/>
                <a:ea typeface="+mj-ea"/>
                <a:cs typeface="+mj-cs"/>
                <a:sym typeface="Calibri"/>
              </a:rPr>
              <a:t> information such as location or routed shapes.</a:t>
            </a:r>
          </a:p>
          <a:p>
            <a:r>
              <a:rPr lang="en-US" sz="1200" dirty="0">
                <a:effectLst/>
                <a:latin typeface="+mj-lt"/>
                <a:ea typeface="+mj-ea"/>
                <a:cs typeface="+mj-cs"/>
                <a:sym typeface="Calibri"/>
              </a:rPr>
              <a:t> </a:t>
            </a:r>
          </a:p>
          <a:p>
            <a:r>
              <a:rPr lang="en-US" sz="1200" dirty="0">
                <a:effectLst/>
                <a:latin typeface="+mj-lt"/>
                <a:ea typeface="+mj-ea"/>
                <a:cs typeface="+mj-cs"/>
                <a:sym typeface="Calibri"/>
              </a:rPr>
              <a:t>The </a:t>
            </a:r>
            <a:r>
              <a:rPr lang="en-US" sz="1200" b="1" dirty="0">
                <a:effectLst/>
                <a:latin typeface="+mj-lt"/>
                <a:ea typeface="+mj-ea"/>
                <a:cs typeface="+mj-cs"/>
                <a:sym typeface="Calibri"/>
              </a:rPr>
              <a:t>timer</a:t>
            </a:r>
            <a:r>
              <a:rPr lang="en-US" sz="1200" dirty="0">
                <a:effectLst/>
                <a:latin typeface="+mj-lt"/>
                <a:ea typeface="+mj-ea"/>
                <a:cs typeface="+mj-cs"/>
                <a:sym typeface="Calibri"/>
              </a:rPr>
              <a:t> is listening for a netlist change, and to update delays and slews, the </a:t>
            </a:r>
            <a:r>
              <a:rPr lang="en-US" sz="1200" b="1" dirty="0">
                <a:effectLst/>
                <a:latin typeface="+mj-lt"/>
                <a:ea typeface="+mj-ea"/>
                <a:cs typeface="+mj-cs"/>
                <a:sym typeface="Calibri"/>
              </a:rPr>
              <a:t>delay calculation </a:t>
            </a:r>
            <a:r>
              <a:rPr lang="en-US" sz="1200" dirty="0">
                <a:effectLst/>
                <a:latin typeface="+mj-lt"/>
                <a:ea typeface="+mj-ea"/>
                <a:cs typeface="+mj-cs"/>
                <a:sym typeface="Calibri"/>
              </a:rPr>
              <a:t>uses the updated location and routing information. </a:t>
            </a:r>
          </a:p>
          <a:p>
            <a:endParaRPr lang="en-US" sz="1200" dirty="0">
              <a:effectLst/>
              <a:latin typeface="+mj-lt"/>
              <a:ea typeface="+mj-ea"/>
              <a:cs typeface="+mj-cs"/>
              <a:sym typeface="Calibri"/>
            </a:endParaRPr>
          </a:p>
          <a:p>
            <a:r>
              <a:rPr lang="en-US" sz="1200" dirty="0">
                <a:effectLst/>
                <a:latin typeface="+mj-lt"/>
                <a:ea typeface="+mj-ea"/>
                <a:cs typeface="+mj-cs"/>
                <a:sym typeface="Calibri"/>
              </a:rPr>
              <a:t>This architecture is what enables </a:t>
            </a:r>
            <a:r>
              <a:rPr lang="en-US" sz="1200" b="1" dirty="0">
                <a:effectLst/>
                <a:latin typeface="+mj-lt"/>
                <a:ea typeface="+mj-ea"/>
                <a:cs typeface="+mj-cs"/>
                <a:sym typeface="Calibri"/>
              </a:rPr>
              <a:t>thousands of sizing or incremental moves per second </a:t>
            </a:r>
            <a:r>
              <a:rPr lang="en-US" sz="1200" dirty="0">
                <a:effectLst/>
                <a:latin typeface="+mj-lt"/>
                <a:ea typeface="+mj-ea"/>
                <a:cs typeface="+mj-cs"/>
                <a:sym typeface="Calibri"/>
              </a:rPr>
              <a:t>– which is the heart of modern physical synthesis and P&amp;R.</a:t>
            </a:r>
          </a:p>
          <a:p>
            <a:endParaRPr lang="en-US" sz="1200" kern="1200" dirty="0">
              <a:solidFill>
                <a:schemeClr val="tx1"/>
              </a:solidFill>
              <a:effectLst/>
              <a:latin typeface="+mn-lt"/>
              <a:ea typeface="+mn-ea"/>
              <a:cs typeface="+mn-c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effectLst/>
                <a:latin typeface="+mj-lt"/>
                <a:ea typeface="+mj-ea"/>
                <a:cs typeface="+mj-cs"/>
                <a:sym typeface="Calibri"/>
              </a:rPr>
              <a:t>Starting next week, three key architects of the project will give guest lectures on internals: Matt Liberty will talk about the database; Cho Moon will talk about logic synthesis; and Tom Spyrou will talk about static timing.</a:t>
            </a:r>
          </a:p>
          <a:p>
            <a:endParaRPr lang="en-US" sz="1200" kern="1200" dirty="0">
              <a:solidFill>
                <a:schemeClr val="tx1"/>
              </a:solidFill>
              <a:effectLst/>
              <a:latin typeface="+mn-lt"/>
              <a:ea typeface="+mn-ea"/>
              <a:cs typeface="+mn-cs"/>
            </a:endParaRPr>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7475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rtl="0">
              <a:spcBef>
                <a:spcPts val="0"/>
              </a:spcBef>
              <a:spcAft>
                <a:spcPts val="800"/>
              </a:spcAft>
            </a:pPr>
            <a:r>
              <a:rPr lang="en-US" sz="1200" b="0" i="0" u="none" strike="noStrike" dirty="0">
                <a:solidFill>
                  <a:srgbClr val="000000"/>
                </a:solidFill>
                <a:effectLst/>
                <a:latin typeface="Calibri" panose="020F0502020204030204" pitchFamily="34" charset="0"/>
              </a:rPr>
              <a:t>The project is easy to find –repositories on GitHub, </a:t>
            </a:r>
          </a:p>
          <a:p>
            <a:pPr rtl="0">
              <a:spcBef>
                <a:spcPts val="0"/>
              </a:spcBef>
              <a:spcAft>
                <a:spcPts val="800"/>
              </a:spcAft>
            </a:pPr>
            <a:endParaRPr lang="en-US" sz="1200" b="0" i="0" u="none" strike="noStrike" dirty="0">
              <a:solidFill>
                <a:srgbClr val="000000"/>
              </a:solidFill>
              <a:effectLst/>
              <a:latin typeface="Calibri" panose="020F0502020204030204" pitchFamily="34" charset="0"/>
            </a:endParaRPr>
          </a:p>
          <a:p>
            <a:pPr rtl="0">
              <a:spcBef>
                <a:spcPts val="0"/>
              </a:spcBef>
              <a:spcAft>
                <a:spcPts val="800"/>
              </a:spcAft>
            </a:pPr>
            <a:r>
              <a:rPr lang="en-US" sz="1200" b="1" i="0" u="none" strike="noStrike" dirty="0">
                <a:solidFill>
                  <a:srgbClr val="000000"/>
                </a:solidFill>
                <a:effectLst/>
                <a:latin typeface="Calibri" panose="020F0502020204030204" pitchFamily="34" charset="0"/>
              </a:rPr>
              <a:t>[CLICK]</a:t>
            </a:r>
            <a:r>
              <a:rPr lang="en-US" sz="1200" b="0" i="0" u="none" strike="noStrike" dirty="0">
                <a:solidFill>
                  <a:srgbClr val="000000"/>
                </a:solidFill>
                <a:effectLst/>
                <a:latin typeface="Calibri" panose="020F0502020204030204" pitchFamily="34" charset="0"/>
              </a:rPr>
              <a:t> a nicely automated flow, and</a:t>
            </a:r>
          </a:p>
          <a:p>
            <a:pPr rtl="0">
              <a:spcBef>
                <a:spcPts val="0"/>
              </a:spcBef>
              <a:spcAft>
                <a:spcPts val="800"/>
              </a:spcAft>
            </a:pPr>
            <a:endParaRPr lang="en-US" b="0" dirty="0">
              <a:effectLst/>
            </a:endParaRPr>
          </a:p>
          <a:p>
            <a:r>
              <a:rPr lang="en-US" sz="1200" b="1" i="0" u="none" strike="noStrike" dirty="0">
                <a:solidFill>
                  <a:srgbClr val="000000"/>
                </a:solidFill>
                <a:effectLst/>
                <a:latin typeface="Calibri" panose="020F0502020204030204" pitchFamily="34" charset="0"/>
              </a:rPr>
              <a:t>[CLICK]</a:t>
            </a:r>
            <a:r>
              <a:rPr lang="en-US" sz="1200" b="0" i="0" u="none" strike="noStrike" dirty="0">
                <a:solidFill>
                  <a:srgbClr val="000000"/>
                </a:solidFill>
                <a:effectLst/>
                <a:latin typeface="Calibri" panose="020F0502020204030204" pitchFamily="34" charset="0"/>
              </a:rPr>
              <a:t> the integrated “app”, as we call it, which is the EDA tool.  Some tutorial videos are online as well.</a:t>
            </a:r>
          </a:p>
          <a:p>
            <a:endParaRPr lang="en-US" sz="1200" b="0" i="0" u="none" strike="noStrike" dirty="0">
              <a:solidFill>
                <a:srgbClr val="000000"/>
              </a:solidFill>
              <a:effectLst/>
              <a:latin typeface="Calibri" panose="020F0502020204030204" pitchFamily="34" charset="0"/>
            </a:endParaRPr>
          </a:p>
          <a:p>
            <a:r>
              <a:rPr lang="en-US" sz="1200" b="0" i="0" u="none" strike="noStrike" dirty="0">
                <a:solidFill>
                  <a:srgbClr val="000000"/>
                </a:solidFill>
                <a:effectLst/>
                <a:latin typeface="Calibri" panose="020F0502020204030204" pitchFamily="34" charset="0"/>
              </a:rPr>
              <a:t>So, today is kind of an easy day – for me and for you. My goal is to tap-dance a bit up here and then leave you in the hands of Davit, who will introduce Lab 0.</a:t>
            </a:r>
          </a:p>
          <a:p>
            <a:endParaRPr lang="en-US" sz="1200" b="0" i="0" u="none" strike="noStrike" dirty="0">
              <a:solidFill>
                <a:srgbClr val="000000"/>
              </a:solidFill>
              <a:effectLst/>
              <a:latin typeface="Calibri" panose="020F0502020204030204" pitchFamily="34" charset="0"/>
            </a:endParaRPr>
          </a:p>
          <a:p>
            <a:r>
              <a:rPr lang="en-US" sz="1200" b="0" i="0" u="none" strike="noStrike" dirty="0">
                <a:solidFill>
                  <a:srgbClr val="000000"/>
                </a:solidFill>
                <a:effectLst/>
                <a:latin typeface="Calibri" panose="020F0502020204030204" pitchFamily="34" charset="0"/>
              </a:rPr>
              <a:t>But before that:  </a:t>
            </a:r>
            <a:r>
              <a:rPr lang="en-US" sz="1200" b="1" i="0" u="none" strike="noStrike" dirty="0">
                <a:solidFill>
                  <a:srgbClr val="000000"/>
                </a:solidFill>
                <a:effectLst/>
                <a:latin typeface="Calibri" panose="020F0502020204030204" pitchFamily="34" charset="0"/>
              </a:rPr>
              <a:t>[CLICK] </a:t>
            </a:r>
            <a:r>
              <a:rPr lang="en-US" sz="1200" b="0" i="0" u="none" strike="noStrike" dirty="0">
                <a:solidFill>
                  <a:srgbClr val="000000"/>
                </a:solidFill>
                <a:effectLst/>
                <a:latin typeface="Calibri" panose="020F0502020204030204" pitchFamily="34" charset="0"/>
              </a:rPr>
              <a:t>why would we want to spend this quarter on Open-Source EDA?  What does it bring to the table?  (And, this is not about advocacy or advertising – there are many experiences, points of view and opinions on this subject. But let me give a couple of what I feel are quite a few known value propositions …)</a:t>
            </a:r>
          </a:p>
          <a:p>
            <a:endParaRPr lang="en-US" sz="1200" b="0" i="0" u="none" strike="noStrike" dirty="0">
              <a:solidFill>
                <a:srgbClr val="000000"/>
              </a:solidFill>
              <a:effectLst/>
              <a:latin typeface="Calibri" panose="020F0502020204030204" pitchFamily="34" charset="0"/>
            </a:endParaRPr>
          </a:p>
          <a:p>
            <a:endParaRPr lang="en-US" sz="1200" b="0" i="0" u="none" strike="noStrike" dirty="0">
              <a:solidFill>
                <a:srgbClr val="000000"/>
              </a:solidFill>
              <a:effectLst/>
              <a:latin typeface="Calibri" panose="020F0502020204030204" pitchFamily="34" charset="0"/>
            </a:endParaRPr>
          </a:p>
          <a:p>
            <a:endParaRPr lang="en-US" sz="1200" b="0" i="0" u="none" strike="noStrike" kern="1200" dirty="0">
              <a:solidFill>
                <a:srgbClr val="000000"/>
              </a:solidFill>
              <a:effectLst/>
              <a:latin typeface="Calibri" panose="020F0502020204030204" pitchFamily="34" charset="0"/>
              <a:ea typeface="+mn-ea"/>
              <a:cs typeface="+mn-cs"/>
            </a:endParaRPr>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17589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0733601E-31D9-8532-21BD-8F6B372A8F2E}"/>
            </a:ext>
          </a:extLst>
        </p:cNvPr>
        <p:cNvGrpSpPr/>
        <p:nvPr/>
      </p:nvGrpSpPr>
      <p:grpSpPr>
        <a:xfrm>
          <a:off x="0" y="0"/>
          <a:ext cx="0" cy="0"/>
          <a:chOff x="0" y="0"/>
          <a:chExt cx="0" cy="0"/>
        </a:xfrm>
      </p:grpSpPr>
      <p:sp>
        <p:nvSpPr>
          <p:cNvPr id="344" name="Google Shape;344;p7:notes">
            <a:extLst>
              <a:ext uri="{FF2B5EF4-FFF2-40B4-BE49-F238E27FC236}">
                <a16:creationId xmlns:a16="http://schemas.microsoft.com/office/drawing/2014/main" id="{229B5E0F-E259-EEE4-D52F-9E356FFCB29D}"/>
              </a:ext>
            </a:extLst>
          </p:cNvPr>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So, these slides are from Professor Vidya Chhabria at ASU, who has worked with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from the beginning of her Ph.D. student days at the University of Minnesota, and who is a close collaborator with NVIDIA on ML EDA. Vidya and her student are currently working on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pythonization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ML-directed APIs in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everyone is familiar with is OpenROAD’s TCL interface. But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also has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a Python interpreter. The interpreter can run all the engines within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except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OpenSTA</a:t>
            </a:r>
            <a:r>
              <a:rPr lang="en-US" sz="1200" dirty="0">
                <a:effectLst/>
                <a:latin typeface="Calibri" panose="020F0502020204030204" pitchFamily="34" charset="0"/>
                <a:ea typeface="Calibri" panose="020F0502020204030204" pitchFamily="34" charset="0"/>
                <a:cs typeface="Times New Roman" panose="02020603050405020304" pitchFamily="18" charset="0"/>
              </a:rPr>
              <a:t>, as of today.  So, it opens doors to users who are unfamiliar with TCL (basically, the large software community) – and it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also </a:t>
            </a:r>
            <a:r>
              <a:rPr lang="en-US" sz="1200" dirty="0">
                <a:effectLst/>
                <a:latin typeface="Calibri" panose="020F0502020204030204" pitchFamily="34" charset="0"/>
                <a:ea typeface="Calibri" panose="020F0502020204030204" pitchFamily="34" charset="0"/>
                <a:cs typeface="Times New Roman" panose="02020603050405020304" pitchFamily="18" charset="0"/>
              </a:rPr>
              <a:t>enables a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playground</a:t>
            </a:r>
            <a:r>
              <a:rPr lang="en-US" sz="1200" dirty="0">
                <a:effectLst/>
                <a:latin typeface="Calibri" panose="020F0502020204030204" pitchFamily="34" charset="0"/>
                <a:ea typeface="Calibri" panose="020F0502020204030204" pitchFamily="34" charset="0"/>
                <a:cs typeface="Times New Roman" panose="02020603050405020304" pitchFamily="18" charset="0"/>
              </a:rPr>
              <a:t> for ML and chip design enthusiasts who would like to explore the potential of ML algorithms in physical design.  </a:t>
            </a:r>
          </a:p>
          <a:p>
            <a:endParaRPr lang="en-US" sz="1200" b="0" i="0" u="none" strike="noStrike" kern="1200" dirty="0">
              <a:solidFill>
                <a:srgbClr val="000000"/>
              </a:solidFill>
              <a:effectLst/>
              <a:latin typeface="Calibri" panose="020F0502020204030204" pitchFamily="34" charset="0"/>
              <a:ea typeface="+mn-ea"/>
              <a:cs typeface="+mn-cs"/>
            </a:endParaRPr>
          </a:p>
        </p:txBody>
      </p:sp>
      <p:sp>
        <p:nvSpPr>
          <p:cNvPr id="345" name="Google Shape;345;p7:notes">
            <a:extLst>
              <a:ext uri="{FF2B5EF4-FFF2-40B4-BE49-F238E27FC236}">
                <a16:creationId xmlns:a16="http://schemas.microsoft.com/office/drawing/2014/main" id="{36E621A3-3F84-F9EF-7F9A-9C2EC78CB582}"/>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3917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C7EB8-9394-2045-8331-C8F593082870}" type="slidenum">
              <a:rPr lang="en-US" smtClean="0"/>
              <a:t>5</a:t>
            </a:fld>
            <a:endParaRPr lang="en-US"/>
          </a:p>
        </p:txBody>
      </p:sp>
    </p:spTree>
    <p:extLst>
      <p:ext uri="{BB962C8B-B14F-4D97-AF65-F5344CB8AC3E}">
        <p14:creationId xmlns:p14="http://schemas.microsoft.com/office/powerpoint/2010/main" val="1521546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A919F35B-B93C-012D-773F-2F6C393C3011}"/>
            </a:ext>
          </a:extLst>
        </p:cNvPr>
        <p:cNvGrpSpPr/>
        <p:nvPr/>
      </p:nvGrpSpPr>
      <p:grpSpPr>
        <a:xfrm>
          <a:off x="0" y="0"/>
          <a:ext cx="0" cy="0"/>
          <a:chOff x="0" y="0"/>
          <a:chExt cx="0" cy="0"/>
        </a:xfrm>
      </p:grpSpPr>
      <p:sp>
        <p:nvSpPr>
          <p:cNvPr id="344" name="Google Shape;344;p7:notes">
            <a:extLst>
              <a:ext uri="{FF2B5EF4-FFF2-40B4-BE49-F238E27FC236}">
                <a16:creationId xmlns:a16="http://schemas.microsoft.com/office/drawing/2014/main" id="{A738FE7A-030A-1BE5-6867-A41FF778C122}"/>
              </a:ext>
            </a:extLst>
          </p:cNvPr>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The vision is for </a:t>
            </a:r>
            <a:r>
              <a:rPr lang="en-US" sz="1200" b="0" i="0" u="none" strike="noStrike" dirty="0" err="1">
                <a:solidFill>
                  <a:srgbClr val="000000"/>
                </a:solidFill>
                <a:effectLst/>
                <a:latin typeface="Arial" panose="020B0604020202020204" pitchFamily="34" charset="0"/>
              </a:rPr>
              <a:t>OpenROAD</a:t>
            </a:r>
            <a:r>
              <a:rPr lang="en-US" sz="1200" b="0" i="0" u="none" strike="noStrike" dirty="0">
                <a:solidFill>
                  <a:srgbClr val="000000"/>
                </a:solidFill>
                <a:effectLst/>
                <a:latin typeface="Arial" panose="020B0604020202020204" pitchFamily="34" charset="0"/>
              </a:rPr>
              <a:t> to serve as a playground for EDA researchers and the chip design community, where ML/RL algorithms integrate seamlessly and we can explore the potential of ML </a:t>
            </a:r>
            <a:r>
              <a:rPr lang="en-US" sz="1200" b="1" i="0" u="none" strike="noStrike" dirty="0">
                <a:solidFill>
                  <a:srgbClr val="000000"/>
                </a:solidFill>
                <a:effectLst/>
                <a:latin typeface="Arial" panose="020B0604020202020204" pitchFamily="34" charset="0"/>
              </a:rPr>
              <a:t>both within and around traditional EDA algorithms.</a:t>
            </a:r>
            <a:r>
              <a:rPr lang="en-US" sz="1200" b="1" i="1"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br>
              <a:rPr lang="en-US" b="0" dirty="0">
                <a:effectLst/>
              </a:rPr>
            </a:br>
            <a:r>
              <a:rPr lang="en-US" sz="1200" b="0" i="0" u="none" strike="noStrike" dirty="0">
                <a:solidFill>
                  <a:srgbClr val="000000"/>
                </a:solidFill>
                <a:effectLst/>
                <a:latin typeface="Arial" panose="020B0604020202020204" pitchFamily="34" charset="0"/>
              </a:rPr>
              <a:t>While some of the python APIs exist, an ML for EDA playground requires </a:t>
            </a:r>
            <a:r>
              <a:rPr lang="en-US" sz="1200" b="1" i="0" u="none" strike="noStrike" dirty="0">
                <a:solidFill>
                  <a:srgbClr val="000000"/>
                </a:solidFill>
                <a:effectLst/>
                <a:latin typeface="Arial" panose="020B0604020202020204" pitchFamily="34" charset="0"/>
              </a:rPr>
              <a:t>three </a:t>
            </a:r>
            <a:r>
              <a:rPr lang="en-US" sz="1200" b="0" i="0" u="none" strike="noStrike" dirty="0">
                <a:solidFill>
                  <a:srgbClr val="000000"/>
                </a:solidFill>
                <a:effectLst/>
                <a:latin typeface="Arial" panose="020B0604020202020204" pitchFamily="34" charset="0"/>
              </a:rPr>
              <a:t>things: (1) data representations/formats for LEF/DEF/Verilog that integrate with ML libraries; </a:t>
            </a:r>
            <a:r>
              <a:rPr lang="en-US" sz="1200" b="1" i="0" u="none" strike="noStrike" dirty="0">
                <a:solidFill>
                  <a:srgbClr val="000000"/>
                </a:solidFill>
                <a:effectLst/>
                <a:latin typeface="Arial" panose="020B0604020202020204" pitchFamily="34" charset="0"/>
              </a:rPr>
              <a:t>(2) additional python APIs </a:t>
            </a:r>
            <a:r>
              <a:rPr lang="en-US" sz="1200" b="0" i="0" u="none" strike="noStrike" dirty="0">
                <a:solidFill>
                  <a:srgbClr val="000000"/>
                </a:solidFill>
                <a:effectLst/>
                <a:latin typeface="Arial" panose="020B0604020202020204" pitchFamily="34" charset="0"/>
              </a:rPr>
              <a:t>that return information from the database in formats ML algorithms can interpret; and </a:t>
            </a:r>
            <a:r>
              <a:rPr lang="en-US" sz="1200" b="1" i="0" u="none" strike="noStrike" dirty="0">
                <a:solidFill>
                  <a:srgbClr val="000000"/>
                </a:solidFill>
                <a:effectLst/>
                <a:latin typeface="Arial" panose="020B0604020202020204" pitchFamily="34" charset="0"/>
              </a:rPr>
              <a:t>(3) APIs that can have callbacks from ML predictions back to the database. </a:t>
            </a:r>
            <a:r>
              <a:rPr lang="en-US" sz="1200" b="0" i="0" u="none" strike="noStrike" dirty="0">
                <a:solidFill>
                  <a:srgbClr val="000000"/>
                </a:solidFill>
                <a:effectLst/>
                <a:latin typeface="Arial" panose="020B0604020202020204" pitchFamily="34" charset="0"/>
              </a:rPr>
              <a:t>For example, graph-based ML algorithms that perform node and edge transformations can map back to updates to the netlist and database.  What might these data formats and APIs look like?</a:t>
            </a:r>
            <a:endParaRPr lang="en-US" b="0" dirty="0">
              <a:effectLst/>
            </a:endParaRPr>
          </a:p>
          <a:p>
            <a:endParaRPr lang="en-US" sz="1200" b="0" i="0" u="none" strike="noStrike" kern="1200" dirty="0">
              <a:solidFill>
                <a:srgbClr val="000000"/>
              </a:solidFill>
              <a:effectLst/>
              <a:latin typeface="Calibri" panose="020F0502020204030204" pitchFamily="34" charset="0"/>
              <a:ea typeface="+mn-ea"/>
              <a:cs typeface="+mn-cs"/>
            </a:endParaRPr>
          </a:p>
        </p:txBody>
      </p:sp>
      <p:sp>
        <p:nvSpPr>
          <p:cNvPr id="345" name="Google Shape;345;p7:notes">
            <a:extLst>
              <a:ext uri="{FF2B5EF4-FFF2-40B4-BE49-F238E27FC236}">
                <a16:creationId xmlns:a16="http://schemas.microsoft.com/office/drawing/2014/main" id="{8CB90E3D-505C-6FCE-207A-B09C1A9521BD}"/>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7959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2949A43A-39D4-2681-D349-F816BEDB9846}"/>
            </a:ext>
          </a:extLst>
        </p:cNvPr>
        <p:cNvGrpSpPr/>
        <p:nvPr/>
      </p:nvGrpSpPr>
      <p:grpSpPr>
        <a:xfrm>
          <a:off x="0" y="0"/>
          <a:ext cx="0" cy="0"/>
          <a:chOff x="0" y="0"/>
          <a:chExt cx="0" cy="0"/>
        </a:xfrm>
      </p:grpSpPr>
      <p:sp>
        <p:nvSpPr>
          <p:cNvPr id="344" name="Google Shape;344;p7:notes">
            <a:extLst>
              <a:ext uri="{FF2B5EF4-FFF2-40B4-BE49-F238E27FC236}">
                <a16:creationId xmlns:a16="http://schemas.microsoft.com/office/drawing/2014/main" id="{DA763810-7AFC-CCCB-51DF-F566A73448A6}"/>
              </a:ext>
            </a:extLst>
          </p:cNvPr>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457200" marR="0" lvl="0" indent="-228600" algn="l" defTabSz="914400" rtl="0" eaLnBrk="1" fontAlgn="auto" latinLnBrk="0" hangingPunct="1">
              <a:lnSpc>
                <a:spcPct val="100000"/>
              </a:lnSpc>
              <a:spcBef>
                <a:spcPts val="0"/>
              </a:spcBef>
              <a:spcAft>
                <a:spcPts val="80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For one example: </a:t>
            </a:r>
            <a:r>
              <a:rPr lang="en-US" sz="1200" b="0" i="0" u="none" strike="noStrike" dirty="0" err="1">
                <a:solidFill>
                  <a:srgbClr val="000000"/>
                </a:solidFill>
                <a:effectLst/>
                <a:latin typeface="Arial" panose="020B0604020202020204" pitchFamily="34" charset="0"/>
              </a:rPr>
              <a:t>OpenROAD</a:t>
            </a:r>
            <a:r>
              <a:rPr lang="en-US" sz="1200" b="0" i="0" u="none" strike="noStrike" dirty="0">
                <a:solidFill>
                  <a:srgbClr val="000000"/>
                </a:solidFill>
                <a:effectLst/>
                <a:latin typeface="Arial" panose="020B0604020202020204" pitchFamily="34" charset="0"/>
              </a:rPr>
              <a:t> supports CircuitsOps format, which was proposed a couple of years ago by NVIDIA research. The format is a graph-based representation of the netlist where every edge, pin, or cell is a node in the graph with edges that connect them. Each node has annotated tables with a variety of properties (like transitions, slacks, logic functions). Having data in the form of graphs (DGL/graph tool) and tables allows easy application of GNN/GCN based algorithms, easy query of node features, and batch parallel processing with </a:t>
            </a:r>
            <a:r>
              <a:rPr lang="en-US" sz="1200" b="0" i="0" u="none" strike="noStrike" dirty="0" err="1">
                <a:solidFill>
                  <a:srgbClr val="000000"/>
                </a:solidFill>
                <a:effectLst/>
                <a:latin typeface="Arial" panose="020B0604020202020204" pitchFamily="34" charset="0"/>
              </a:rPr>
              <a:t>PyTorch</a:t>
            </a:r>
            <a:r>
              <a:rPr lang="en-US" sz="1200" b="0" i="0" u="none" strike="noStrike" dirty="0">
                <a:solidFill>
                  <a:srgbClr val="000000"/>
                </a:solidFill>
                <a:effectLst/>
                <a:latin typeface="Arial" panose="020B0604020202020204" pitchFamily="34" charset="0"/>
              </a:rPr>
              <a:t>.</a:t>
            </a:r>
            <a:endParaRPr lang="en-US" b="0" dirty="0">
              <a:effectLst/>
            </a:endParaRPr>
          </a:p>
          <a:p>
            <a:pPr rtl="0">
              <a:spcBef>
                <a:spcPts val="0"/>
              </a:spcBef>
              <a:spcAft>
                <a:spcPts val="800"/>
              </a:spcAft>
            </a:pPr>
            <a:endParaRPr lang="en-US" sz="1200" b="0" i="0" u="none" strike="noStrike" dirty="0">
              <a:solidFill>
                <a:srgbClr val="000000"/>
              </a:solidFill>
              <a:effectLst/>
              <a:latin typeface="Calibri" panose="020F0502020204030204" pitchFamily="34" charset="0"/>
            </a:endParaRPr>
          </a:p>
        </p:txBody>
      </p:sp>
      <p:sp>
        <p:nvSpPr>
          <p:cNvPr id="345" name="Google Shape;345;p7:notes">
            <a:extLst>
              <a:ext uri="{FF2B5EF4-FFF2-40B4-BE49-F238E27FC236}">
                <a16:creationId xmlns:a16="http://schemas.microsoft.com/office/drawing/2014/main" id="{7AEFA31C-2ADC-AD73-94D7-2DF9D005B268}"/>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22753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F3E696C2-BD12-8AD2-4BDD-1F95FA217D77}"/>
            </a:ext>
          </a:extLst>
        </p:cNvPr>
        <p:cNvGrpSpPr/>
        <p:nvPr/>
      </p:nvGrpSpPr>
      <p:grpSpPr>
        <a:xfrm>
          <a:off x="0" y="0"/>
          <a:ext cx="0" cy="0"/>
          <a:chOff x="0" y="0"/>
          <a:chExt cx="0" cy="0"/>
        </a:xfrm>
      </p:grpSpPr>
      <p:sp>
        <p:nvSpPr>
          <p:cNvPr id="344" name="Google Shape;344;p7:notes">
            <a:extLst>
              <a:ext uri="{FF2B5EF4-FFF2-40B4-BE49-F238E27FC236}">
                <a16:creationId xmlns:a16="http://schemas.microsoft.com/office/drawing/2014/main" id="{EA58ED8A-819D-E745-F091-D2E6ACACB752}"/>
              </a:ext>
            </a:extLst>
          </p:cNvPr>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This slide shows example ML-centric APIs that will make the ML for EDA playground easy to “play” in. For instance, in the ML world there are GENERALLY three kinds of algorithms applied to EDA problems: graph-based, image-based, and RL-based algorithms. The APIs developed will support these algorithms and examples are shown on the slide. For instance, APIs that return the CircuitsOps graph, APIs that return congestion maps/IR drop maps as </a:t>
            </a:r>
            <a:r>
              <a:rPr lang="en-US" sz="1200" b="0" i="0" u="none" strike="noStrike" dirty="0" err="1">
                <a:solidFill>
                  <a:srgbClr val="000000"/>
                </a:solidFill>
                <a:effectLst/>
                <a:latin typeface="Arial" panose="020B0604020202020204" pitchFamily="34" charset="0"/>
              </a:rPr>
              <a:t>numpy</a:t>
            </a:r>
            <a:r>
              <a:rPr lang="en-US" sz="1200" b="0" i="0" u="none" strike="noStrike" dirty="0">
                <a:solidFill>
                  <a:srgbClr val="000000"/>
                </a:solidFill>
                <a:effectLst/>
                <a:latin typeface="Arial" panose="020B0604020202020204" pitchFamily="34" charset="0"/>
              </a:rPr>
              <a:t> arrays, and APIs that can translate transformations in the ML world back to </a:t>
            </a:r>
            <a:r>
              <a:rPr lang="en-US" sz="1200" b="0" i="0" u="none" strike="noStrike" dirty="0" err="1">
                <a:solidFill>
                  <a:srgbClr val="000000"/>
                </a:solidFill>
                <a:effectLst/>
                <a:latin typeface="Arial" panose="020B0604020202020204" pitchFamily="34" charset="0"/>
              </a:rPr>
              <a:t>OpenDB</a:t>
            </a:r>
            <a:r>
              <a:rPr lang="en-US" sz="1200" b="0" i="0" u="none" strike="noStrike" dirty="0">
                <a:solidFill>
                  <a:srgbClr val="000000"/>
                </a:solidFill>
                <a:effectLst/>
                <a:latin typeface="Arial" panose="020B0604020202020204" pitchFamily="34" charset="0"/>
              </a:rPr>
              <a:t>. </a:t>
            </a:r>
            <a:endParaRPr lang="en-US" b="0" dirty="0">
              <a:effectLst/>
            </a:endParaRPr>
          </a:p>
          <a:p>
            <a:endParaRPr lang="en-US" sz="1200" b="0" i="0" u="none" strike="noStrike" kern="1200" dirty="0">
              <a:solidFill>
                <a:srgbClr val="000000"/>
              </a:solidFill>
              <a:effectLst/>
              <a:latin typeface="Calibri" panose="020F0502020204030204" pitchFamily="34" charset="0"/>
              <a:ea typeface="+mn-ea"/>
              <a:cs typeface="+mn-cs"/>
            </a:endParaRPr>
          </a:p>
        </p:txBody>
      </p:sp>
      <p:sp>
        <p:nvSpPr>
          <p:cNvPr id="345" name="Google Shape;345;p7:notes">
            <a:extLst>
              <a:ext uri="{FF2B5EF4-FFF2-40B4-BE49-F238E27FC236}">
                <a16:creationId xmlns:a16="http://schemas.microsoft.com/office/drawing/2014/main" id="{5C731F66-F6DF-03BA-0F26-D0A65D7BC578}"/>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62665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7A70F082-28A4-E09B-5294-392DBFA56FD0}"/>
            </a:ext>
          </a:extLst>
        </p:cNvPr>
        <p:cNvGrpSpPr/>
        <p:nvPr/>
      </p:nvGrpSpPr>
      <p:grpSpPr>
        <a:xfrm>
          <a:off x="0" y="0"/>
          <a:ext cx="0" cy="0"/>
          <a:chOff x="0" y="0"/>
          <a:chExt cx="0" cy="0"/>
        </a:xfrm>
      </p:grpSpPr>
      <p:sp>
        <p:nvSpPr>
          <p:cNvPr id="344" name="Google Shape;344;p7:notes">
            <a:extLst>
              <a:ext uri="{FF2B5EF4-FFF2-40B4-BE49-F238E27FC236}">
                <a16:creationId xmlns:a16="http://schemas.microsoft.com/office/drawing/2014/main" id="{310F7DD0-6285-B24D-E461-045CB6AE8BA3}"/>
              </a:ext>
            </a:extLst>
          </p:cNvPr>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rtl="0">
              <a:spcBef>
                <a:spcPts val="0"/>
              </a:spcBef>
              <a:spcAft>
                <a:spcPts val="0"/>
              </a:spcAft>
            </a:pPr>
            <a:r>
              <a:rPr lang="en-US" dirty="0"/>
              <a:t>This work from the Chinese University of Hong Kong was presented at the MLCAD workshop in 2023.  It develops a conversational interface for human-to-</a:t>
            </a:r>
            <a:r>
              <a:rPr lang="en-US" dirty="0" err="1"/>
              <a:t>toolflow</a:t>
            </a:r>
            <a:r>
              <a:rPr lang="en-US" dirty="0"/>
              <a:t> interaction, and the paper presents five example tasks that have been validated with production of working </a:t>
            </a:r>
            <a:r>
              <a:rPr lang="en-US" dirty="0" err="1"/>
              <a:t>OpenROAD</a:t>
            </a:r>
            <a:r>
              <a:rPr lang="en-US" dirty="0"/>
              <a:t> </a:t>
            </a:r>
            <a:r>
              <a:rPr lang="en-US" dirty="0" err="1"/>
              <a:t>Tcl</a:t>
            </a:r>
            <a:r>
              <a:rPr lang="en-US" dirty="0"/>
              <a:t> scripts. </a:t>
            </a:r>
          </a:p>
          <a:p>
            <a:pPr rtl="0">
              <a:spcBef>
                <a:spcPts val="0"/>
              </a:spcBef>
              <a:spcAft>
                <a:spcPts val="0"/>
              </a:spcAft>
            </a:pPr>
            <a:r>
              <a:rPr lang="en-US" dirty="0"/>
              <a:t>Note that the research involving ChatGPT4, and the paper itself, probably couldn’t have been done with, say, an </a:t>
            </a:r>
            <a:r>
              <a:rPr lang="en-US" dirty="0" err="1"/>
              <a:t>Innovus</a:t>
            </a:r>
            <a:r>
              <a:rPr lang="en-US" dirty="0"/>
              <a:t> or IC Compiler that you’d work with in ECE 260B.</a:t>
            </a:r>
          </a:p>
          <a:p>
            <a:endParaRPr lang="en-US" sz="1200" b="0" i="0" u="none" strike="noStrike" kern="1200" dirty="0">
              <a:solidFill>
                <a:srgbClr val="000000"/>
              </a:solidFill>
              <a:effectLst/>
              <a:latin typeface="Calibri" panose="020F0502020204030204" pitchFamily="34" charset="0"/>
              <a:ea typeface="+mn-ea"/>
              <a:cs typeface="+mn-cs"/>
            </a:endParaRPr>
          </a:p>
        </p:txBody>
      </p:sp>
      <p:sp>
        <p:nvSpPr>
          <p:cNvPr id="345" name="Google Shape;345;p7:notes">
            <a:extLst>
              <a:ext uri="{FF2B5EF4-FFF2-40B4-BE49-F238E27FC236}">
                <a16:creationId xmlns:a16="http://schemas.microsoft.com/office/drawing/2014/main" id="{AA228D38-FDEC-CB7D-A8E7-4EDD0AFFE38E}"/>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10636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Autotuning </a:t>
            </a:r>
            <a:r>
              <a:rPr lang="en-US" sz="1200" dirty="0">
                <a:effectLst/>
                <a:latin typeface="Calibri" panose="020F0502020204030204" pitchFamily="34" charset="0"/>
                <a:ea typeface="Calibri" panose="020F0502020204030204" pitchFamily="34" charset="0"/>
                <a:cs typeface="Times New Roman" panose="02020603050405020304" pitchFamily="18" charset="0"/>
              </a:rPr>
              <a:t>is one of the low-hanging fruits that you see commercial EDA providers offering lately – it is basically black-box optimization, or adaptive sampling – to find successful combinations of tool hyperparameters within a given budget of tool runs.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slide is from a tutorial we gave at ASP-DAC last month.  It shows that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can be applied in conjunction with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automatic tuning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of flow input parameters, giving a true “No-Human-in-the-Loop” operation that achieves better quality of results than our internal expert users.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AutoTuner</a:t>
            </a:r>
            <a:r>
              <a:rPr lang="en-US" sz="1200" dirty="0">
                <a:effectLst/>
                <a:latin typeface="Calibri" panose="020F0502020204030204" pitchFamily="34" charset="0"/>
                <a:ea typeface="Calibri" panose="020F0502020204030204" pitchFamily="34" charset="0"/>
                <a:cs typeface="Times New Roman" panose="02020603050405020304" pitchFamily="18" charset="0"/>
              </a:rPr>
              <a:t> was deployed on Google Cloud with the help of Google engineers.  We used Berkeley’s Ray/Tune, but folks have also wrapped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for autotuning in Google’s VIZIER framework.  So let me give a bit more detail about OpenROAD’s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AutoTuner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158750" indent="0" rtl="0">
              <a:spcBef>
                <a:spcPts val="0"/>
              </a:spcBef>
              <a:spcAft>
                <a:spcPts val="0"/>
              </a:spcAft>
              <a:buNone/>
            </a:pPr>
            <a:endParaRPr lang="en-US" altLang="ko-KR" sz="1200" b="0" i="0" u="none" strike="noStrike" dirty="0">
              <a:solidFill>
                <a:srgbClr val="000000"/>
              </a:solidFill>
              <a:effectLst/>
              <a:latin typeface="Arial" panose="020B0604020202020204" pitchFamily="34" charset="0"/>
            </a:endParaRPr>
          </a:p>
          <a:p>
            <a:pPr marL="158750" indent="0" rtl="0">
              <a:spcBef>
                <a:spcPts val="0"/>
              </a:spcBef>
              <a:spcAft>
                <a:spcPts val="0"/>
              </a:spcAft>
              <a:buNone/>
            </a:pPr>
            <a:r>
              <a:rPr lang="en-US" altLang="ko-KR" sz="1200" b="0" i="0" u="none" strike="noStrike" dirty="0">
                <a:solidFill>
                  <a:srgbClr val="000000"/>
                </a:solidFill>
                <a:effectLst/>
                <a:latin typeface="Arial" panose="020B0604020202020204" pitchFamily="34" charset="0"/>
              </a:rPr>
              <a:t>At a high level, </a:t>
            </a:r>
            <a:r>
              <a:rPr lang="en-US" altLang="ko-KR" sz="1200" b="0" i="0" u="none" strike="noStrike" dirty="0" err="1">
                <a:solidFill>
                  <a:srgbClr val="000000"/>
                </a:solidFill>
                <a:effectLst/>
                <a:latin typeface="Arial" panose="020B0604020202020204" pitchFamily="34" charset="0"/>
              </a:rPr>
              <a:t>AutoTuner</a:t>
            </a:r>
            <a:r>
              <a:rPr lang="en-US" altLang="ko-KR" sz="1200" b="0" i="0" u="none" strike="noStrike" dirty="0">
                <a:solidFill>
                  <a:srgbClr val="000000"/>
                </a:solidFill>
                <a:effectLst/>
                <a:latin typeface="Arial" panose="020B0604020202020204" pitchFamily="34" charset="0"/>
              </a:rPr>
              <a:t> is a top-level wrapper script which iteratively exercises the flow for given hyperparameter types and ranges -- to find better sets of hyperparameters. </a:t>
            </a:r>
            <a:endParaRPr lang="en-US" altLang="ko-KR" sz="1400" dirty="0">
              <a:effectLst/>
            </a:endParaRPr>
          </a:p>
          <a:p>
            <a:pPr marL="158750" indent="0" rtl="0">
              <a:spcBef>
                <a:spcPts val="0"/>
              </a:spcBef>
              <a:spcAft>
                <a:spcPts val="0"/>
              </a:spcAft>
              <a:buNone/>
            </a:pPr>
            <a:r>
              <a:rPr lang="en-US" altLang="ko-KR" sz="1200" b="1" i="0" u="none" strike="noStrike" dirty="0">
                <a:solidFill>
                  <a:srgbClr val="000000"/>
                </a:solidFill>
                <a:effectLst/>
                <a:latin typeface="Arial" panose="020B0604020202020204" pitchFamily="34" charset="0"/>
              </a:rPr>
              <a:t>[CLICK] </a:t>
            </a:r>
            <a:r>
              <a:rPr lang="en-US" altLang="ko-KR" sz="1200" b="0" i="0" u="none" strike="noStrike" dirty="0">
                <a:solidFill>
                  <a:srgbClr val="000000"/>
                </a:solidFill>
                <a:effectLst/>
                <a:latin typeface="Arial" panose="020B0604020202020204" pitchFamily="34" charset="0"/>
              </a:rPr>
              <a:t>It uses the Python Ray and Tune APIs, which give a powerful and easy-to-use parallelization implementation package – as well as the in-built search algorithms shown here.</a:t>
            </a:r>
            <a:endParaRPr lang="en-US" altLang="ko-KR" sz="1400" dirty="0">
              <a:effectLst/>
            </a:endParaRPr>
          </a:p>
          <a:p>
            <a:pPr marL="0" marR="0" indent="0">
              <a:lnSpc>
                <a:spcPct val="107000"/>
              </a:lnSpc>
              <a:spcBef>
                <a:spcPts val="0"/>
              </a:spcBef>
              <a:spcAft>
                <a:spcPts val="800"/>
              </a:spcAft>
              <a:buNone/>
            </a:pPr>
            <a:endParaRPr lang="en-US" altLang="ko-KR" sz="1200" b="0" i="0" u="none" strike="noStrike" dirty="0">
              <a:solidFill>
                <a:srgbClr val="000000"/>
              </a:solidFill>
              <a:effectLst/>
              <a:latin typeface="Arial" panose="020B0604020202020204" pitchFamily="34" charset="0"/>
            </a:endParaRPr>
          </a:p>
          <a:p>
            <a:pPr marL="0" marR="0" indent="0">
              <a:lnSpc>
                <a:spcPct val="107000"/>
              </a:lnSpc>
              <a:spcBef>
                <a:spcPts val="0"/>
              </a:spcBef>
              <a:spcAft>
                <a:spcPts val="800"/>
              </a:spcAft>
              <a:buNone/>
            </a:pPr>
            <a:r>
              <a:rPr lang="en-US" altLang="ko-KR" sz="1200" b="1" i="0" u="none" strike="noStrike" dirty="0">
                <a:solidFill>
                  <a:srgbClr val="000000"/>
                </a:solidFill>
                <a:effectLst/>
                <a:latin typeface="Arial" panose="020B0604020202020204" pitchFamily="34" charset="0"/>
              </a:rPr>
              <a:t>[CLICK] </a:t>
            </a:r>
            <a:r>
              <a:rPr lang="en-US" altLang="ko-KR" sz="1200" b="0" i="0" u="none" strike="noStrike" dirty="0">
                <a:solidFill>
                  <a:srgbClr val="000000"/>
                </a:solidFill>
                <a:effectLst/>
                <a:latin typeface="Arial" panose="020B0604020202020204" pitchFamily="34" charset="0"/>
              </a:rPr>
              <a:t>Advantages include no need for large pre-prepared datasets. </a:t>
            </a:r>
            <a:r>
              <a:rPr lang="en-US" sz="1200" dirty="0">
                <a:effectLst/>
                <a:latin typeface="Calibri" panose="020F0502020204030204" pitchFamily="34" charset="0"/>
                <a:ea typeface="Calibri" panose="020F0502020204030204" pitchFamily="34" charset="0"/>
                <a:cs typeface="Times New Roman" panose="02020603050405020304" pitchFamily="18" charset="0"/>
              </a:rPr>
              <a:t>And, we find that it significantly improves tool outcomes over what our expert human users can achieve, within reasonable schedule and compute resources. </a:t>
            </a:r>
            <a:r>
              <a:rPr lang="en-US" altLang="ko-KR" sz="1200" b="0" i="0" u="none" strike="noStrike" dirty="0">
                <a:solidFill>
                  <a:srgbClr val="000000"/>
                </a:solidFill>
                <a:effectLst/>
                <a:latin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31270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1: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This is an architectural overview of the </a:t>
            </a:r>
            <a:r>
              <a:rPr lang="en-US" altLang="ko-KR" sz="1800" b="0" i="0" u="none" strike="noStrike" dirty="0" err="1">
                <a:solidFill>
                  <a:srgbClr val="000000"/>
                </a:solidFill>
                <a:effectLst/>
                <a:latin typeface="Arial" panose="020B0604020202020204" pitchFamily="34" charset="0"/>
              </a:rPr>
              <a:t>AutoTuner</a:t>
            </a:r>
            <a:r>
              <a:rPr lang="en-US" altLang="ko-KR" sz="1800" b="0" i="0" u="none" strike="noStrike" dirty="0">
                <a:solidFill>
                  <a:srgbClr val="000000"/>
                </a:solidFill>
                <a:effectLst/>
                <a:latin typeface="Arial" panose="020B0604020202020204" pitchFamily="34" charset="0"/>
              </a:rPr>
              <a:t>.</a:t>
            </a:r>
            <a:endParaRPr lang="en-US" altLang="ko-KR" sz="2800" dirty="0">
              <a:effectLst/>
            </a:endParaRPr>
          </a:p>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The </a:t>
            </a:r>
            <a:r>
              <a:rPr lang="en-US" altLang="ko-KR" sz="1800" b="0" i="0" u="none" strike="noStrike" dirty="0" err="1">
                <a:solidFill>
                  <a:srgbClr val="000000"/>
                </a:solidFill>
                <a:effectLst/>
                <a:latin typeface="Arial" panose="020B0604020202020204" pitchFamily="34" charset="0"/>
              </a:rPr>
              <a:t>AutoTuner</a:t>
            </a:r>
            <a:r>
              <a:rPr lang="en-US" altLang="ko-KR" sz="1800" b="0" i="0" u="none" strike="noStrike" dirty="0">
                <a:solidFill>
                  <a:srgbClr val="000000"/>
                </a:solidFill>
                <a:effectLst/>
                <a:latin typeface="Arial" panose="020B0604020202020204" pitchFamily="34" charset="0"/>
              </a:rPr>
              <a:t> iteratively searches for the best hyperparameter combination from given parameter configurations, to improve an evaluation objective function set by the user.</a:t>
            </a:r>
            <a:endParaRPr lang="en-US" altLang="ko-KR" sz="2800" dirty="0">
              <a:effectLst/>
            </a:endParaRPr>
          </a:p>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Users can set the number of threads and trials. Users can also check intermediate results through a </a:t>
            </a:r>
            <a:r>
              <a:rPr lang="en-US" altLang="ko-KR" sz="1800" b="0" i="0" u="none" strike="noStrike" dirty="0" err="1">
                <a:solidFill>
                  <a:srgbClr val="000000"/>
                </a:solidFill>
                <a:effectLst/>
                <a:latin typeface="Arial" panose="020B0604020202020204" pitchFamily="34" charset="0"/>
              </a:rPr>
              <a:t>Tensorboard</a:t>
            </a:r>
            <a:r>
              <a:rPr lang="en-US" altLang="ko-KR" sz="1800" b="0" i="0" u="none" strike="noStrike" dirty="0">
                <a:solidFill>
                  <a:srgbClr val="000000"/>
                </a:solidFill>
                <a:effectLst/>
                <a:latin typeface="Arial" panose="020B0604020202020204" pitchFamily="34" charset="0"/>
              </a:rPr>
              <a:t> GUI while </a:t>
            </a:r>
            <a:r>
              <a:rPr lang="en-US" altLang="ko-KR" sz="1800" b="0" i="0" u="none" strike="noStrike" dirty="0" err="1">
                <a:solidFill>
                  <a:srgbClr val="000000"/>
                </a:solidFill>
                <a:effectLst/>
                <a:latin typeface="Arial" panose="020B0604020202020204" pitchFamily="34" charset="0"/>
              </a:rPr>
              <a:t>AutoTuner</a:t>
            </a:r>
            <a:r>
              <a:rPr lang="en-US" altLang="ko-KR" sz="1800" b="0" i="0" u="none" strike="noStrike" dirty="0">
                <a:solidFill>
                  <a:srgbClr val="000000"/>
                </a:solidFill>
                <a:effectLst/>
                <a:latin typeface="Arial" panose="020B0604020202020204" pitchFamily="34" charset="0"/>
              </a:rPr>
              <a:t> is still running.</a:t>
            </a:r>
            <a:endParaRPr lang="en-US" altLang="ko-KR" sz="2800" dirty="0">
              <a:effectLst/>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59" name="Google Shape;159;p4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2: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For a case study, we ran autotuning for the IBEX </a:t>
            </a:r>
            <a:r>
              <a:rPr lang="en-US" altLang="ko-KR" sz="1800" b="0" i="0" u="none" strike="noStrike" dirty="0" err="1">
                <a:solidFill>
                  <a:srgbClr val="000000"/>
                </a:solidFill>
                <a:effectLst/>
                <a:latin typeface="Arial" panose="020B0604020202020204" pitchFamily="34" charset="0"/>
              </a:rPr>
              <a:t>LowRISC</a:t>
            </a:r>
            <a:r>
              <a:rPr lang="en-US" altLang="ko-KR" sz="1800" b="0" i="0" u="none" strike="noStrike" dirty="0">
                <a:solidFill>
                  <a:srgbClr val="000000"/>
                </a:solidFill>
                <a:effectLst/>
                <a:latin typeface="Arial" panose="020B0604020202020204" pitchFamily="34" charset="0"/>
              </a:rPr>
              <a:t> design, using </a:t>
            </a:r>
            <a:r>
              <a:rPr lang="en-US" altLang="ko-KR" sz="1800" b="0" i="0" u="none" strike="noStrike" dirty="0" err="1">
                <a:solidFill>
                  <a:srgbClr val="000000"/>
                </a:solidFill>
                <a:effectLst/>
                <a:latin typeface="Arial" panose="020B0604020202020204" pitchFamily="34" charset="0"/>
              </a:rPr>
              <a:t>SkyWater</a:t>
            </a:r>
            <a:r>
              <a:rPr lang="en-US" altLang="ko-KR" sz="1800" b="0" i="0" u="none" strike="noStrike" dirty="0">
                <a:solidFill>
                  <a:srgbClr val="000000"/>
                </a:solidFill>
                <a:effectLst/>
                <a:latin typeface="Arial" panose="020B0604020202020204" pitchFamily="34" charset="0"/>
              </a:rPr>
              <a:t> 130HD and the </a:t>
            </a:r>
            <a:r>
              <a:rPr lang="en-US" altLang="ko-KR" sz="1800" b="0" i="0" u="none" strike="noStrike" dirty="0" err="1">
                <a:solidFill>
                  <a:srgbClr val="000000"/>
                </a:solidFill>
                <a:effectLst/>
                <a:latin typeface="Arial" panose="020B0604020202020204" pitchFamily="34" charset="0"/>
              </a:rPr>
              <a:t>HyperOpt</a:t>
            </a:r>
            <a:r>
              <a:rPr lang="en-US" altLang="ko-KR" sz="1800" b="0" i="0" u="none" strike="noStrike" dirty="0">
                <a:solidFill>
                  <a:srgbClr val="000000"/>
                </a:solidFill>
                <a:effectLst/>
                <a:latin typeface="Arial" panose="020B0604020202020204" pitchFamily="34" charset="0"/>
              </a:rPr>
              <a:t> searching algorithm.</a:t>
            </a:r>
            <a:endParaRPr lang="en-US" altLang="ko-KR" sz="2800" dirty="0">
              <a:effectLst/>
            </a:endParaRPr>
          </a:p>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The screenshot shows the </a:t>
            </a:r>
            <a:r>
              <a:rPr lang="en-US" altLang="ko-KR" sz="1800" b="1" i="0" u="none" strike="noStrike" dirty="0">
                <a:solidFill>
                  <a:srgbClr val="000000"/>
                </a:solidFill>
                <a:effectLst/>
                <a:latin typeface="Arial" panose="020B0604020202020204" pitchFamily="34" charset="0"/>
              </a:rPr>
              <a:t>config json </a:t>
            </a:r>
            <a:r>
              <a:rPr lang="en-US" altLang="ko-KR" sz="1800" b="0" i="0" u="none" strike="noStrike" dirty="0">
                <a:solidFill>
                  <a:srgbClr val="000000"/>
                </a:solidFill>
                <a:effectLst/>
                <a:latin typeface="Arial" panose="020B0604020202020204" pitchFamily="34" charset="0"/>
              </a:rPr>
              <a:t>taken by </a:t>
            </a:r>
            <a:r>
              <a:rPr lang="en-US" altLang="ko-KR" sz="1800" b="0" i="0" u="none" strike="noStrike" dirty="0" err="1">
                <a:solidFill>
                  <a:srgbClr val="000000"/>
                </a:solidFill>
                <a:effectLst/>
                <a:latin typeface="Arial" panose="020B0604020202020204" pitchFamily="34" charset="0"/>
              </a:rPr>
              <a:t>AutoTuner</a:t>
            </a:r>
            <a:r>
              <a:rPr lang="en-US" altLang="ko-KR" sz="1800" b="0" i="0" u="none" strike="noStrike" dirty="0">
                <a:solidFill>
                  <a:srgbClr val="000000"/>
                </a:solidFill>
                <a:effectLst/>
                <a:latin typeface="Arial" panose="020B0604020202020204" pitchFamily="34" charset="0"/>
              </a:rPr>
              <a:t>:  It includes the input hyperparameters’ type, range, and step size.  You can see that</a:t>
            </a:r>
            <a:endParaRPr lang="en-US" altLang="ko-KR" sz="2800" dirty="0">
              <a:effectLst/>
            </a:endParaRPr>
          </a:p>
          <a:p>
            <a:pPr marL="158750" indent="0" rtl="0">
              <a:spcBef>
                <a:spcPts val="0"/>
              </a:spcBef>
              <a:spcAft>
                <a:spcPts val="0"/>
              </a:spcAft>
              <a:buNone/>
            </a:pPr>
            <a:r>
              <a:rPr lang="en-US" altLang="ko-KR" sz="1800" b="1" i="0" u="none" strike="noStrike" dirty="0">
                <a:solidFill>
                  <a:srgbClr val="000000"/>
                </a:solidFill>
                <a:effectLst/>
                <a:latin typeface="Arial" panose="020B0604020202020204" pitchFamily="34" charset="0"/>
              </a:rPr>
              <a:t>[CLICK]</a:t>
            </a:r>
            <a:r>
              <a:rPr lang="en-US" altLang="ko-KR" sz="1800" b="0" i="0" u="none" strike="noStrike" dirty="0">
                <a:solidFill>
                  <a:srgbClr val="000000"/>
                </a:solidFill>
                <a:effectLst/>
                <a:latin typeface="Arial" panose="020B0604020202020204" pitchFamily="34" charset="0"/>
              </a:rPr>
              <a:t> The total possible number of combinations in this parameter space is </a:t>
            </a:r>
            <a:r>
              <a:rPr lang="en-US" altLang="ko-KR" sz="1800" b="1" i="0" u="none" strike="noStrike" dirty="0">
                <a:solidFill>
                  <a:srgbClr val="000000"/>
                </a:solidFill>
                <a:effectLst/>
                <a:latin typeface="Arial" panose="020B0604020202020204" pitchFamily="34" charset="0"/>
              </a:rPr>
              <a:t>over a billion!</a:t>
            </a:r>
            <a:endParaRPr lang="en-US" altLang="ko-KR" sz="2800" dirty="0">
              <a:effectLst/>
            </a:endParaRPr>
          </a:p>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And humans are smart, but it is not easy to predict how different combinations will change the outcome of the full RTL-to-GDS flow.</a:t>
            </a:r>
            <a:endParaRPr lang="en-US" altLang="ko-KR" sz="2800" dirty="0">
              <a:effectLst/>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65" name="Google Shape;165;p4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3: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The </a:t>
            </a:r>
            <a:r>
              <a:rPr lang="en-US" altLang="ko-KR" sz="1800" b="0" i="0" u="none" strike="noStrike" dirty="0" err="1">
                <a:solidFill>
                  <a:srgbClr val="000000"/>
                </a:solidFill>
                <a:effectLst/>
                <a:latin typeface="Arial" panose="020B0604020202020204" pitchFamily="34" charset="0"/>
              </a:rPr>
              <a:t>AutoTuner</a:t>
            </a:r>
            <a:r>
              <a:rPr lang="en-US" altLang="ko-KR" sz="1800" b="0" i="0" u="none" strike="noStrike" dirty="0">
                <a:solidFill>
                  <a:srgbClr val="000000"/>
                </a:solidFill>
                <a:effectLst/>
                <a:latin typeface="Arial" panose="020B0604020202020204" pitchFamily="34" charset="0"/>
              </a:rPr>
              <a:t> stores </a:t>
            </a:r>
            <a:r>
              <a:rPr lang="en-US" altLang="ko-KR" sz="1800" b="0" i="0" u="none" strike="noStrike" dirty="0" err="1">
                <a:solidFill>
                  <a:srgbClr val="000000"/>
                </a:solidFill>
                <a:effectLst/>
                <a:latin typeface="Arial" panose="020B0604020202020204" pitchFamily="34" charset="0"/>
              </a:rPr>
              <a:t>Tensorboard</a:t>
            </a:r>
            <a:r>
              <a:rPr lang="en-US" altLang="ko-KR" sz="1800" b="0" i="0" u="none" strike="noStrike" dirty="0">
                <a:solidFill>
                  <a:srgbClr val="000000"/>
                </a:solidFill>
                <a:effectLst/>
                <a:latin typeface="Arial" panose="020B0604020202020204" pitchFamily="34" charset="0"/>
              </a:rPr>
              <a:t> logs in real time and allows users to observe progress through the GUI at any time.</a:t>
            </a:r>
            <a:endParaRPr lang="en-US" altLang="ko-KR" sz="2800" dirty="0">
              <a:effectLst/>
            </a:endParaRPr>
          </a:p>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For this case study, we set a limit of 500 trials, and the 370th trial achieved the best results.</a:t>
            </a:r>
            <a:endParaRPr lang="en-US" altLang="ko-KR" sz="2800" dirty="0">
              <a:effectLst/>
            </a:endParaRPr>
          </a:p>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Without changing utilization or timing constraint, there are still significant improvements.</a:t>
            </a:r>
            <a:endParaRPr lang="en-US" altLang="ko-KR" sz="2800" dirty="0">
              <a:effectLst/>
            </a:endParaRPr>
          </a:p>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The </a:t>
            </a:r>
            <a:r>
              <a:rPr lang="en-US" altLang="ko-KR" sz="2800" b="1" dirty="0"/>
              <a:t>[CLICK] </a:t>
            </a:r>
            <a:r>
              <a:rPr lang="en-US" altLang="ko-KR" sz="1800" b="0" i="0" u="none" strike="noStrike" dirty="0">
                <a:solidFill>
                  <a:srgbClr val="000000"/>
                </a:solidFill>
                <a:effectLst/>
                <a:latin typeface="Arial" panose="020B0604020202020204" pitchFamily="34" charset="0"/>
              </a:rPr>
              <a:t>lower right box shows the QoR difference between the previous, manually-determined flow options found by the </a:t>
            </a:r>
            <a:r>
              <a:rPr lang="en-US" altLang="ko-KR" sz="1800" b="0" i="0" u="none" strike="noStrike" dirty="0" err="1">
                <a:solidFill>
                  <a:srgbClr val="000000"/>
                </a:solidFill>
                <a:effectLst/>
                <a:latin typeface="Arial" panose="020B0604020202020204" pitchFamily="34" charset="0"/>
              </a:rPr>
              <a:t>OpenROAD</a:t>
            </a:r>
            <a:r>
              <a:rPr lang="en-US" altLang="ko-KR" sz="1800" b="0" i="0" u="none" strike="noStrike" dirty="0">
                <a:solidFill>
                  <a:srgbClr val="000000"/>
                </a:solidFill>
                <a:effectLst/>
                <a:latin typeface="Arial" panose="020B0604020202020204" pitchFamily="34" charset="0"/>
              </a:rPr>
              <a:t> project team, and the flow options found automatically by </a:t>
            </a:r>
            <a:r>
              <a:rPr lang="en-US" altLang="ko-KR" sz="1800" b="0" i="0" u="none" strike="noStrike" dirty="0" err="1">
                <a:solidFill>
                  <a:srgbClr val="000000"/>
                </a:solidFill>
                <a:effectLst/>
                <a:latin typeface="Arial" panose="020B0604020202020204" pitchFamily="34" charset="0"/>
              </a:rPr>
              <a:t>AutoTuner</a:t>
            </a:r>
            <a:r>
              <a:rPr lang="en-US" altLang="ko-KR" sz="1800" b="0" i="0" u="none" strike="noStrike" dirty="0">
                <a:solidFill>
                  <a:srgbClr val="000000"/>
                </a:solidFill>
                <a:effectLst/>
                <a:latin typeface="Arial" panose="020B0604020202020204" pitchFamily="34" charset="0"/>
              </a:rPr>
              <a:t>.  This is actually a 4 year old result – </a:t>
            </a:r>
            <a:r>
              <a:rPr lang="en-US" altLang="ko-KR" sz="1800" b="0" i="0" u="none" strike="noStrike" dirty="0" err="1">
                <a:solidFill>
                  <a:srgbClr val="000000"/>
                </a:solidFill>
                <a:effectLst/>
                <a:latin typeface="Arial" panose="020B0604020202020204" pitchFamily="34" charset="0"/>
              </a:rPr>
              <a:t>OpenROAD</a:t>
            </a:r>
            <a:r>
              <a:rPr lang="en-US" altLang="ko-KR" sz="1800" b="0" i="0" u="none" strike="noStrike" dirty="0">
                <a:solidFill>
                  <a:srgbClr val="000000"/>
                </a:solidFill>
                <a:effectLst/>
                <a:latin typeface="Arial" panose="020B0604020202020204" pitchFamily="34" charset="0"/>
              </a:rPr>
              <a:t> </a:t>
            </a:r>
            <a:r>
              <a:rPr lang="en-US" altLang="ko-KR" sz="1800" b="0" i="0" u="none" strike="noStrike" dirty="0" err="1">
                <a:solidFill>
                  <a:srgbClr val="000000"/>
                </a:solidFill>
                <a:effectLst/>
                <a:latin typeface="Arial" panose="020B0604020202020204" pitchFamily="34" charset="0"/>
              </a:rPr>
              <a:t>AutoTuner</a:t>
            </a:r>
            <a:r>
              <a:rPr lang="en-US" altLang="ko-KR" sz="1800" b="0" i="0" u="none" strike="noStrike" dirty="0">
                <a:solidFill>
                  <a:srgbClr val="000000"/>
                </a:solidFill>
                <a:effectLst/>
                <a:latin typeface="Arial" panose="020B0604020202020204" pitchFamily="34" charset="0"/>
              </a:rPr>
              <a:t> was developed by a postdoc at UCSD and released in 2021.</a:t>
            </a:r>
            <a:endParaRPr lang="en-US" altLang="ko-KR" sz="2800" dirty="0">
              <a:effectLst/>
            </a:endParaRPr>
          </a:p>
          <a:p>
            <a:pPr marL="158750" indent="0" rtl="0">
              <a:spcBef>
                <a:spcPts val="0"/>
              </a:spcBef>
              <a:spcAft>
                <a:spcPts val="0"/>
              </a:spcAft>
              <a:buNone/>
            </a:pPr>
            <a:r>
              <a:rPr lang="en-US" altLang="ko-KR" sz="1800" b="0" i="0" u="none" strike="noStrike" dirty="0">
                <a:solidFill>
                  <a:srgbClr val="000000"/>
                </a:solidFill>
                <a:effectLst/>
                <a:latin typeface="Arial" panose="020B0604020202020204" pitchFamily="34" charset="0"/>
              </a:rPr>
              <a:t> </a:t>
            </a:r>
            <a:endParaRPr lang="en-US" altLang="ko-KR" sz="2800" dirty="0">
              <a:effectLst/>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71" name="Google Shape;171;p4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4869E08C-8E43-D06E-04F9-56B75FC52121}"/>
            </a:ext>
          </a:extLst>
        </p:cNvPr>
        <p:cNvGrpSpPr/>
        <p:nvPr/>
      </p:nvGrpSpPr>
      <p:grpSpPr>
        <a:xfrm>
          <a:off x="0" y="0"/>
          <a:ext cx="0" cy="0"/>
          <a:chOff x="0" y="0"/>
          <a:chExt cx="0" cy="0"/>
        </a:xfrm>
      </p:grpSpPr>
      <p:sp>
        <p:nvSpPr>
          <p:cNvPr id="170" name="Google Shape;170;p43:notes">
            <a:extLst>
              <a:ext uri="{FF2B5EF4-FFF2-40B4-BE49-F238E27FC236}">
                <a16:creationId xmlns:a16="http://schemas.microsoft.com/office/drawing/2014/main" id="{F8DF11C1-5019-BA83-05AE-10E3C4F3718E}"/>
              </a:ext>
            </a:extLst>
          </p:cNvPr>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is also where you can see some One theme for optimization and ML is to enable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faster and more accurate exploration </a:t>
            </a:r>
            <a:r>
              <a:rPr lang="en-US" sz="1200" dirty="0">
                <a:effectLst/>
                <a:latin typeface="Calibri" panose="020F0502020204030204" pitchFamily="34" charset="0"/>
                <a:ea typeface="Calibri" panose="020F0502020204030204" pitchFamily="34" charset="0"/>
                <a:cs typeface="Times New Roman" panose="02020603050405020304" pitchFamily="18" charset="0"/>
              </a:rPr>
              <a:t>of hardware architecture and chip floorplan options.  We want to shorten the time to useful timing, power and area feedback.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Hierarchical RTL-MP</a:t>
            </a:r>
            <a:r>
              <a:rPr lang="en-US" sz="1200" dirty="0">
                <a:effectLst/>
                <a:latin typeface="Calibri" panose="020F0502020204030204" pitchFamily="34" charset="0"/>
                <a:ea typeface="Calibri" panose="020F0502020204030204" pitchFamily="34" charset="0"/>
                <a:cs typeface="Times New Roman" panose="02020603050405020304" pitchFamily="18" charset="0"/>
              </a:rPr>
              <a:t> understands RTL hierarchy and dataflow, and delivers human expert-like results. </a:t>
            </a:r>
          </a:p>
          <a:p>
            <a:pPr marL="0" marR="0">
              <a:lnSpc>
                <a:spcPct val="107000"/>
              </a:lnSpc>
              <a:spcBef>
                <a:spcPts val="0"/>
              </a:spcBef>
              <a:spcAft>
                <a:spcPts val="800"/>
              </a:spcAft>
            </a:pPr>
            <a:r>
              <a:rPr lang="en-US" dirty="0"/>
              <a:t>For </a:t>
            </a:r>
            <a:r>
              <a:rPr lang="en-US" sz="1200" dirty="0">
                <a:latin typeface="Calibri"/>
                <a:ea typeface="Calibri"/>
                <a:cs typeface="Calibri"/>
                <a:sym typeface="Calibri"/>
              </a:rPr>
              <a:t>this testcase with 760 macros, it dominates a commercial tool’s macro placer – see the area, power and timing results in BOLD – when evaluated apples-to-apples by completing the remaining place-and-route flow with Cadence’s </a:t>
            </a:r>
            <a:r>
              <a:rPr lang="en-US" sz="1200" dirty="0" err="1">
                <a:latin typeface="Calibri"/>
                <a:ea typeface="Calibri"/>
                <a:cs typeface="Calibri"/>
                <a:sym typeface="Calibri"/>
              </a:rPr>
              <a:t>Innovus</a:t>
            </a:r>
            <a:r>
              <a:rPr lang="en-US" sz="1200" dirty="0">
                <a:latin typeface="Calibri"/>
                <a:ea typeface="Calibri"/>
                <a:cs typeface="Calibri"/>
                <a:sym typeface="Calibri"/>
              </a:rPr>
              <a:t> tool.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US" b="1" dirty="0"/>
              <a:t>[CLICK] </a:t>
            </a:r>
            <a:r>
              <a:rPr lang="en-US" b="0" i="0" dirty="0">
                <a:solidFill>
                  <a:srgbClr val="222222"/>
                </a:solidFill>
                <a:effectLst/>
                <a:latin typeface="Arial" panose="020B0604020202020204" pitchFamily="34" charset="0"/>
              </a:rPr>
              <a:t>The code is integrated with </a:t>
            </a:r>
            <a:r>
              <a:rPr lang="en-US" b="0" i="0" dirty="0" err="1">
                <a:solidFill>
                  <a:srgbClr val="222222"/>
                </a:solidFill>
                <a:effectLst/>
                <a:latin typeface="Arial" panose="020B0604020202020204" pitchFamily="34" charset="0"/>
              </a:rPr>
              <a:t>OpenROAD</a:t>
            </a:r>
            <a:r>
              <a:rPr lang="en-US" b="0" i="0" dirty="0">
                <a:solidFill>
                  <a:srgbClr val="222222"/>
                </a:solidFill>
                <a:effectLst/>
                <a:latin typeface="Arial" panose="020B0604020202020204" pitchFamily="34" charset="0"/>
              </a:rPr>
              <a:t> and available on GitHub.  </a:t>
            </a:r>
            <a:endParaRPr lang="en-US" dirty="0"/>
          </a:p>
          <a:p>
            <a:r>
              <a:rPr lang="en-US" dirty="0"/>
              <a:t>https://arxiv.org/abs/2304.11761 </a:t>
            </a:r>
          </a:p>
          <a:p>
            <a:r>
              <a:rPr lang="en-US" dirty="0"/>
              <a:t>https://github.com/The-OpenROAD-Project/OpenROAD/tree/master/src/mpl2</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71" name="Google Shape;171;p43:notes">
            <a:extLst>
              <a:ext uri="{FF2B5EF4-FFF2-40B4-BE49-F238E27FC236}">
                <a16:creationId xmlns:a16="http://schemas.microsoft.com/office/drawing/2014/main" id="{A512C290-B6D1-A6DE-A2AF-2F2ED1E1D557}"/>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91293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99962A27-D69A-E80A-D624-41E2250AF992}"/>
            </a:ext>
          </a:extLst>
        </p:cNvPr>
        <p:cNvGrpSpPr/>
        <p:nvPr/>
      </p:nvGrpSpPr>
      <p:grpSpPr>
        <a:xfrm>
          <a:off x="0" y="0"/>
          <a:ext cx="0" cy="0"/>
          <a:chOff x="0" y="0"/>
          <a:chExt cx="0" cy="0"/>
        </a:xfrm>
      </p:grpSpPr>
      <p:sp>
        <p:nvSpPr>
          <p:cNvPr id="170" name="Google Shape;170;p43:notes">
            <a:extLst>
              <a:ext uri="{FF2B5EF4-FFF2-40B4-BE49-F238E27FC236}">
                <a16:creationId xmlns:a16="http://schemas.microsoft.com/office/drawing/2014/main" id="{B444CA9D-28F5-6085-CC89-21608E285CB3}"/>
              </a:ext>
            </a:extLst>
          </p:cNvPr>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know that EDA algorithms must leverage paradigms like parallel, GPU, and cloud to reduce design time and effort.</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 for example, GPU-accelerated EDA has been a hot topic in recent academic research, with groups such as Evangeline Young’s lab at the Chinese University of Hong Kong really doing great work.</a:t>
            </a: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the same time, classical electrostatic-based global placers like OpenROAD’s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RePlAce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miss the global view of the design.</a:t>
            </a:r>
          </a:p>
          <a:p>
            <a:r>
              <a:rPr lang="en-US" b="0" dirty="0"/>
              <a:t>Here are runtimes and wirelengths for </a:t>
            </a:r>
            <a:r>
              <a:rPr lang="en-US" b="0" dirty="0" err="1"/>
              <a:t>RePlAce</a:t>
            </a:r>
            <a:r>
              <a:rPr lang="en-US" b="0" dirty="0"/>
              <a:t>, and an </a:t>
            </a:r>
            <a:r>
              <a:rPr lang="en-US" b="1" dirty="0"/>
              <a:t>UNNAMED</a:t>
            </a:r>
            <a:r>
              <a:rPr lang="en-US" b="0" dirty="0"/>
              <a:t> Commercial placer.  The </a:t>
            </a:r>
            <a:r>
              <a:rPr lang="en-US" b="0" dirty="0" err="1"/>
              <a:t>eGR</a:t>
            </a:r>
            <a:r>
              <a:rPr lang="en-US" b="0" dirty="0"/>
              <a:t> Early Global Route wirelength is measured by Cadence </a:t>
            </a:r>
            <a:r>
              <a:rPr lang="en-US" b="0" dirty="0" err="1"/>
              <a:t>Innovus</a:t>
            </a:r>
            <a:r>
              <a:rPr lang="en-US" b="0" dirty="0"/>
              <a:t>.  This is again the </a:t>
            </a:r>
            <a:r>
              <a:rPr lang="en-US" b="0" dirty="0" err="1"/>
              <a:t>MemPool</a:t>
            </a:r>
            <a:r>
              <a:rPr lang="en-US" b="0" dirty="0"/>
              <a:t> Cluster RISC-V design with more than 9 million cells and nearly 1300 macros. </a:t>
            </a:r>
            <a:r>
              <a:rPr lang="en-US" b="0" dirty="0" err="1"/>
              <a:t>RePlAce</a:t>
            </a:r>
            <a:r>
              <a:rPr lang="en-US" b="0" dirty="0"/>
              <a:t> takes 18 hours to place this testcase, and the Commercial placer takes about 7 hours.</a:t>
            </a:r>
            <a:endParaRPr lang="en-US" dirty="0"/>
          </a:p>
          <a:p>
            <a:pPr marL="0" lvl="0" indent="0" algn="l" rtl="0">
              <a:spcBef>
                <a:spcPts val="0"/>
              </a:spcBef>
              <a:spcAft>
                <a:spcPts val="0"/>
              </a:spcAft>
              <a:buNone/>
            </a:pPr>
            <a:r>
              <a:rPr lang="en-US" b="1" dirty="0"/>
              <a:t>[CLICK] </a:t>
            </a:r>
            <a:r>
              <a:rPr lang="en-US" b="0" dirty="0"/>
              <a:t>Here is the output of a new placer which is GPU-accelerated </a:t>
            </a:r>
            <a:r>
              <a:rPr lang="en-US" b="1" dirty="0"/>
              <a:t>and </a:t>
            </a:r>
            <a:r>
              <a:rPr lang="en-US" b="0" dirty="0"/>
              <a:t>follows a </a:t>
            </a:r>
            <a:r>
              <a:rPr lang="en-US" sz="1000" dirty="0">
                <a:effectLst/>
                <a:latin typeface="Calibri" panose="020F0502020204030204" pitchFamily="34" charset="0"/>
                <a:ea typeface="Calibri" panose="020F0502020204030204" pitchFamily="34" charset="0"/>
                <a:cs typeface="Times New Roman" panose="02020603050405020304" pitchFamily="18" charset="0"/>
              </a:rPr>
              <a:t>mindset of connecting from abstraction to implementation via clustering guidance. It </a:t>
            </a:r>
            <a:r>
              <a:rPr lang="en-US" b="0" dirty="0"/>
              <a:t>runs in </a:t>
            </a:r>
            <a:r>
              <a:rPr lang="en-US" b="1" dirty="0"/>
              <a:t>half an hour,</a:t>
            </a:r>
            <a:endParaRPr lang="en-US" dirty="0"/>
          </a:p>
          <a:p>
            <a:pPr marL="0" lvl="0" indent="0" algn="l" rtl="0">
              <a:spcBef>
                <a:spcPts val="0"/>
              </a:spcBef>
              <a:spcAft>
                <a:spcPts val="0"/>
              </a:spcAft>
              <a:buNone/>
            </a:pPr>
            <a:r>
              <a:rPr lang="en-US" b="1" dirty="0"/>
              <a:t>[CLICK] </a:t>
            </a:r>
            <a:r>
              <a:rPr lang="en-US" b="0" dirty="0"/>
              <a:t>with reasonable congestion.  </a:t>
            </a:r>
            <a:r>
              <a:rPr lang="en-US" b="1" dirty="0"/>
              <a:t>So, faster, better and scalable. </a:t>
            </a:r>
            <a:r>
              <a:rPr lang="en-US" b="0" dirty="0"/>
              <a:t>We can certainly wrap learning and search around this, for architecture, RTL and floorplan exploration.</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71" name="Google Shape;171;p43:notes">
            <a:extLst>
              <a:ext uri="{FF2B5EF4-FFF2-40B4-BE49-F238E27FC236}">
                <a16:creationId xmlns:a16="http://schemas.microsoft.com/office/drawing/2014/main" id="{4C64DB0A-6F3E-0C5E-30C2-A7D32854D6ED}"/>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35286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Starting from its title, this project aims at Foundations and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Realization of Open, Accessible Design</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That’s the ROAD part that takes us all forward.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first part of this talk, I’ll start with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a:t>
            </a:r>
            <a:r>
              <a:rPr lang="en-US" sz="1800" dirty="0">
                <a:effectLst/>
                <a:latin typeface="Calibri" panose="020F0502020204030204" pitchFamily="34" charset="0"/>
                <a:ea typeface="Calibri" panose="020F0502020204030204" pitchFamily="34" charset="0"/>
                <a:cs typeface="Times New Roman" panose="02020603050405020304" pitchFamily="18" charset="0"/>
              </a:rPr>
              <a:t> about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 and how it has become a disruptive enabler of semiconductor design innovation and education.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696551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3: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Again in collaboration with IEEE CEDA, we have published large-scale metrics datasets harvested from thousands of runs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 design flow, to stimulate data collection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publication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that we hope will enable machine learning research.</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METRICS initiative in the late 1990s proposed to measure all design activity, mine data, predict tool outcomes and find design-specific tuning and fields of use for a given tool.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Nearly 20 years later, METRICS2.0 revisited metrics and proposed an updated architecture for collecting and sharing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big data for Machine Learning in IC design and EDA.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METRICS2.1 is a recent proposed extension that formalizes METRICS syntax and gives 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800" dirty="0">
                <a:effectLst/>
                <a:latin typeface="Calibri" panose="020F0502020204030204" pitchFamily="34" charset="0"/>
                <a:ea typeface="Calibri" panose="020F0502020204030204" pitchFamily="34" charset="0"/>
                <a:cs typeface="Times New Roman" panose="02020603050405020304" pitchFamily="18" charset="0"/>
              </a:rPr>
              <a:t>-based realization, plus public repos of metrics data for visualization and ML applications.  </a:t>
            </a:r>
          </a:p>
        </p:txBody>
      </p:sp>
      <p:sp>
        <p:nvSpPr>
          <p:cNvPr id="48" name="Google Shape;48;p1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00033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altLang="ko-KR" sz="1800" dirty="0">
                <a:effectLst/>
                <a:latin typeface="Calibri" panose="020F0502020204030204" pitchFamily="34" charset="0"/>
                <a:ea typeface="맑은 고딕" panose="020B0503020000020004" pitchFamily="50" charset="-127"/>
                <a:cs typeface="Times New Roman" panose="02020603050405020304" pitchFamily="18" charset="0"/>
              </a:rPr>
              <a:t>METRICS2.1 wants to be simple, general and extensible in its syntax and semantics.  We want to cure today’s Tower of Babel where there is no agreed definition and term for </a:t>
            </a:r>
            <a:r>
              <a:rPr lang="en-US" altLang="ko-KR" sz="1800" dirty="0" err="1">
                <a:effectLst/>
                <a:latin typeface="Calibri" panose="020F0502020204030204" pitchFamily="34" charset="0"/>
                <a:ea typeface="맑은 고딕" panose="020B0503020000020004" pitchFamily="50" charset="-127"/>
                <a:cs typeface="Times New Roman" panose="02020603050405020304" pitchFamily="18" charset="0"/>
              </a:rPr>
              <a:t>overcongestion</a:t>
            </a:r>
            <a:r>
              <a:rPr lang="en-US" altLang="ko-KR" sz="1800" dirty="0">
                <a:effectLst/>
                <a:latin typeface="Calibri" panose="020F0502020204030204" pitchFamily="34" charset="0"/>
                <a:ea typeface="맑은 고딕" panose="020B0503020000020004" pitchFamily="50" charset="-127"/>
                <a:cs typeface="Times New Roman" panose="02020603050405020304" pitchFamily="18" charset="0"/>
              </a:rPr>
              <a:t> or crosstalk delay or other metrics.</a:t>
            </a:r>
            <a:endParaRPr lang="ko-KR" altLang="ko-KR" sz="1800" dirty="0">
              <a:effectLst/>
              <a:latin typeface="Calibri" panose="020F0502020204030204" pitchFamily="34" charset="0"/>
              <a:ea typeface="맑은 고딕" panose="020B0503020000020004" pitchFamily="50" charset="-127"/>
              <a:cs typeface="Times New Roman" panose="02020603050405020304" pitchFamily="18" charset="0"/>
            </a:endParaRPr>
          </a:p>
          <a:p>
            <a:pPr>
              <a:lnSpc>
                <a:spcPct val="107000"/>
              </a:lnSpc>
              <a:spcAft>
                <a:spcPts val="800"/>
              </a:spcAft>
            </a:pPr>
            <a:r>
              <a:rPr lang="en-US" altLang="ko-KR" sz="1800" dirty="0">
                <a:effectLst/>
                <a:latin typeface="Calibri" panose="020F0502020204030204" pitchFamily="34" charset="0"/>
                <a:ea typeface="맑은 고딕" panose="020B0503020000020004" pitchFamily="50" charset="-127"/>
                <a:cs typeface="Times New Roman" panose="02020603050405020304" pitchFamily="18" charset="0"/>
              </a:rPr>
              <a:t>A guiding precept is that (1) any desired measurement must map to a unique METRICS2.1 metric and (2) every METRICS2.1 metric must map to unique interpretation as a measurement and should be intuitively obvious to users. </a:t>
            </a:r>
            <a:endParaRPr lang="ko-KR" altLang="ko-KR" sz="1800" dirty="0">
              <a:effectLst/>
              <a:latin typeface="Calibri" panose="020F0502020204030204" pitchFamily="34" charset="0"/>
              <a:ea typeface="맑은 고딕" panose="020B0503020000020004" pitchFamily="50" charset="-127"/>
              <a:cs typeface="Times New Roman" panose="02020603050405020304" pitchFamily="18" charset="0"/>
            </a:endParaRPr>
          </a:p>
          <a:p>
            <a:pPr>
              <a:lnSpc>
                <a:spcPct val="107000"/>
              </a:lnSpc>
              <a:spcAft>
                <a:spcPts val="800"/>
              </a:spcAft>
            </a:pPr>
            <a:r>
              <a:rPr lang="en-US" altLang="ko-KR" sz="1800" dirty="0">
                <a:effectLst/>
                <a:latin typeface="Calibri" panose="020F0502020204030204" pitchFamily="34" charset="0"/>
                <a:ea typeface="맑은 고딕" panose="020B0503020000020004" pitchFamily="50" charset="-127"/>
                <a:cs typeface="Times New Roman" panose="02020603050405020304" pitchFamily="18" charset="0"/>
              </a:rPr>
              <a:t>This two-way mapping is </a:t>
            </a:r>
            <a:r>
              <a:rPr lang="en-US" altLang="ko-KR" sz="1800" b="1" dirty="0">
                <a:effectLst/>
                <a:latin typeface="Calibri" panose="020F0502020204030204" pitchFamily="34" charset="0"/>
                <a:ea typeface="맑은 고딕" panose="020B0503020000020004" pitchFamily="50" charset="-127"/>
                <a:cs typeface="Times New Roman" panose="02020603050405020304" pitchFamily="18" charset="0"/>
              </a:rPr>
              <a:t>also</a:t>
            </a:r>
            <a:r>
              <a:rPr lang="en-US" altLang="ko-KR" sz="1800" dirty="0">
                <a:effectLst/>
                <a:latin typeface="Calibri" panose="020F0502020204030204" pitchFamily="34" charset="0"/>
                <a:ea typeface="맑은 고딕" panose="020B0503020000020004" pitchFamily="50" charset="-127"/>
                <a:cs typeface="Times New Roman" panose="02020603050405020304" pitchFamily="18" charset="0"/>
              </a:rPr>
              <a:t> important to avoid the “Tower of Babel” situation.  Also: In a typical design flow, the value of a specific metric changes at different stages in the flow and we want to be able to capture the same metric at different stages. </a:t>
            </a:r>
          </a:p>
          <a:p>
            <a:endParaRPr lang="en-US" dirty="0"/>
          </a:p>
        </p:txBody>
      </p:sp>
    </p:spTree>
    <p:extLst>
      <p:ext uri="{BB962C8B-B14F-4D97-AF65-F5344CB8AC3E}">
        <p14:creationId xmlns:p14="http://schemas.microsoft.com/office/powerpoint/2010/main" val="1311176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some example METRICS2.1 metrics and their interpretation.  The current METRICS dictionary and naming conventions are all visible in the GitHub repo here.</a:t>
            </a:r>
          </a:p>
        </p:txBody>
      </p:sp>
    </p:spTree>
    <p:extLst>
      <p:ext uri="{BB962C8B-B14F-4D97-AF65-F5344CB8AC3E}">
        <p14:creationId xmlns:p14="http://schemas.microsoft.com/office/powerpoint/2010/main" val="900256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7A738-2198-C964-2200-2D9B90D79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42BA3-BC42-1921-B377-86920C5EF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6FF06-6700-898D-AE46-D16FFC685C11}"/>
              </a:ext>
            </a:extLst>
          </p:cNvPr>
          <p:cNvSpPr>
            <a:spLocks noGrp="1"/>
          </p:cNvSpPr>
          <p:nvPr>
            <p:ph type="body" idx="1"/>
          </p:nvPr>
        </p:nvSpPr>
        <p:spPr/>
        <p:txBody>
          <a:bodyPr/>
          <a:lstStyle/>
          <a:p>
            <a:r>
              <a:rPr lang="en-US" dirty="0"/>
              <a:t>Last, you might have noticed that after this class I will be walking back to the CSE building and having a couple of other classes – are there common elements, how do these classes differ, and so on … </a:t>
            </a:r>
          </a:p>
          <a:p>
            <a:endParaRPr lang="en-US" dirty="0"/>
          </a:p>
          <a:p>
            <a:r>
              <a:rPr lang="en-US" dirty="0"/>
              <a:t>So, in case helpful, here is my take on that …..</a:t>
            </a:r>
          </a:p>
        </p:txBody>
      </p:sp>
    </p:spTree>
    <p:extLst>
      <p:ext uri="{BB962C8B-B14F-4D97-AF65-F5344CB8AC3E}">
        <p14:creationId xmlns:p14="http://schemas.microsoft.com/office/powerpoint/2010/main" val="218536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For some years, we’ve seen a growing crisis of design. Taking innovative ideas into silicon runs into </a:t>
            </a:r>
            <a:r>
              <a:rPr lang="en-US" sz="1200" b="1" kern="1200" dirty="0">
                <a:solidFill>
                  <a:schemeClr val="tx1"/>
                </a:solidFill>
                <a:effectLst/>
                <a:latin typeface="+mn-lt"/>
                <a:ea typeface="+mn-ea"/>
                <a:cs typeface="+mn-cs"/>
              </a:rPr>
              <a:t>BARRIERS</a:t>
            </a:r>
            <a:r>
              <a:rPr lang="en-US" sz="1200" kern="1200" dirty="0">
                <a:solidFill>
                  <a:schemeClr val="tx1"/>
                </a:solidFill>
                <a:effectLst/>
                <a:latin typeface="+mn-lt"/>
                <a:ea typeface="+mn-ea"/>
                <a:cs typeface="+mn-cs"/>
              </a:rPr>
              <a:t> of Cost, Expertise, and Risk.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cost of a WAFER pretty much always ends up at nickels or dimes per square millimeter – but </a:t>
            </a:r>
            <a:r>
              <a:rPr lang="en-US" sz="1200" b="1" kern="1200" dirty="0">
                <a:solidFill>
                  <a:schemeClr val="tx1"/>
                </a:solidFill>
                <a:effectLst/>
                <a:latin typeface="+mn-lt"/>
                <a:ea typeface="+mn-ea"/>
                <a:cs typeface="+mn-cs"/>
              </a:rPr>
              <a:t>THIS</a:t>
            </a:r>
            <a:r>
              <a:rPr lang="en-US" sz="1200" kern="1200" dirty="0">
                <a:solidFill>
                  <a:schemeClr val="tx1"/>
                </a:solidFill>
                <a:effectLst/>
                <a:latin typeface="+mn-lt"/>
                <a:ea typeface="+mn-ea"/>
                <a:cs typeface="+mn-cs"/>
              </a:rPr>
              <a:t> red curve here says that the cost of DESIGNING that square millimeter is OUT OF CONTROL.</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And innovators can’t tell how good their designs are, in terms of the metrics they care about: size-weight-and-power, or power-performance-area.  It’s just too difficult for them to take their ideas into silicon.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8664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How DO designers </a:t>
            </a:r>
            <a:r>
              <a:rPr lang="en-US" sz="1200" b="1" kern="1200" dirty="0">
                <a:solidFill>
                  <a:schemeClr val="tx1"/>
                </a:solidFill>
                <a:effectLst/>
                <a:latin typeface="+mn-lt"/>
                <a:ea typeface="+mn-ea"/>
                <a:cs typeface="+mn-cs"/>
              </a:rPr>
              <a:t>TODAY </a:t>
            </a:r>
            <a:r>
              <a:rPr lang="en-US" sz="1200" kern="1200" dirty="0">
                <a:solidFill>
                  <a:schemeClr val="tx1"/>
                </a:solidFill>
                <a:effectLst/>
                <a:latin typeface="+mn-lt"/>
                <a:ea typeface="+mn-ea"/>
                <a:cs typeface="+mn-cs"/>
              </a:rPr>
              <a:t>transform a piece of RTL </a:t>
            </a:r>
            <a:r>
              <a:rPr lang="en-US" sz="1200" b="1" kern="1200" dirty="0">
                <a:solidFill>
                  <a:schemeClr val="tx1"/>
                </a:solidFill>
                <a:effectLst/>
                <a:latin typeface="+mn-lt"/>
                <a:ea typeface="+mn-ea"/>
                <a:cs typeface="+mn-cs"/>
              </a:rPr>
              <a:t>code</a:t>
            </a:r>
            <a:r>
              <a:rPr lang="en-US" sz="1200" kern="1200" dirty="0">
                <a:solidFill>
                  <a:schemeClr val="tx1"/>
                </a:solidFill>
                <a:effectLst/>
                <a:latin typeface="+mn-lt"/>
                <a:ea typeface="+mn-ea"/>
                <a:cs typeface="+mn-cs"/>
              </a:rPr>
              <a:t> into a manufacturable chip layout?</a:t>
            </a:r>
          </a:p>
          <a:p>
            <a:pPr marL="28575" rtl="0">
              <a:spcBef>
                <a:spcPts val="0"/>
              </a:spcBef>
              <a:spcAft>
                <a:spcPts val="800"/>
              </a:spcAft>
            </a:pPr>
            <a:endParaRPr lang="en-US" sz="1200" b="0" i="0" u="none" strike="noStrike" kern="1200" dirty="0">
              <a:solidFill>
                <a:schemeClr val="tx1"/>
              </a:solidFill>
              <a:effectLst/>
              <a:latin typeface="+mn-lt"/>
              <a:ea typeface="+mn-ea"/>
              <a:cs typeface="+mn-cs"/>
            </a:endParaRPr>
          </a:p>
          <a:p>
            <a:pPr marL="28575" rtl="0">
              <a:spcBef>
                <a:spcPts val="0"/>
              </a:spcBef>
              <a:spcAft>
                <a:spcPts val="800"/>
              </a:spcAft>
            </a:pPr>
            <a:r>
              <a:rPr lang="en-US" sz="1800" b="0" i="0" u="none" strike="noStrike" dirty="0">
                <a:solidFill>
                  <a:srgbClr val="000000"/>
                </a:solidFill>
                <a:effectLst/>
                <a:latin typeface="Calibri" panose="020F0502020204030204" pitchFamily="34" charset="0"/>
              </a:rPr>
              <a:t>Well, commercial EDA vendors offer extremely sophisticated tools that have thousands of commands. These tools cost six or seven figures per license because they enable bleeding-edge customers to squeeze every last bit of performance, power efficiency and area density out of a foundry’s technology.</a:t>
            </a:r>
            <a:br>
              <a:rPr lang="en-US" dirty="0"/>
            </a:br>
            <a:endParaRPr lang="en-US" sz="1200" b="0" kern="1200" dirty="0">
              <a:solidFill>
                <a:schemeClr val="tx1"/>
              </a:solidFill>
              <a:effectLst/>
              <a:latin typeface="+mn-lt"/>
              <a:ea typeface="+mn-ea"/>
              <a:cs typeface="+mn-cs"/>
            </a:endParaRPr>
          </a:p>
          <a:p>
            <a:pPr marL="28575" rtl="0">
              <a:spcBef>
                <a:spcPts val="0"/>
              </a:spcBef>
              <a:spcAft>
                <a:spcPts val="800"/>
              </a:spcAft>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But the tools are difficult to master. You need expert users who perform many manual steps. And there is schedule cost and risk. </a:t>
            </a:r>
          </a:p>
          <a:p>
            <a:pPr marL="28575" rtl="0">
              <a:spcBef>
                <a:spcPts val="0"/>
              </a:spcBef>
              <a:spcAft>
                <a:spcPts val="800"/>
              </a:spcAft>
            </a:pPr>
            <a:r>
              <a:rPr lang="en-US" sz="1200" b="1" kern="1200" dirty="0">
                <a:solidFill>
                  <a:schemeClr val="tx1"/>
                </a:solidFill>
                <a:effectLst/>
                <a:latin typeface="+mn-lt"/>
                <a:ea typeface="+mn-ea"/>
                <a:cs typeface="+mn-cs"/>
              </a:rPr>
              <a:t>Which is the crisis of hardware design </a:t>
            </a:r>
            <a:r>
              <a:rPr lang="en-US" sz="1200" b="0" kern="1200" dirty="0">
                <a:solidFill>
                  <a:schemeClr val="tx1"/>
                </a:solidFill>
                <a:effectLst/>
                <a:latin typeface="+mn-lt"/>
                <a:ea typeface="+mn-ea"/>
                <a:cs typeface="+mn-cs"/>
              </a:rPr>
              <a:t>that the DARPA Electronics Resurgence Initiative – and the broader semiconductor industry – have been trying to solve.</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81590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D7140C8C-61F4-92A3-67A3-560455432632}"/>
            </a:ext>
          </a:extLst>
        </p:cNvPr>
        <p:cNvGrpSpPr/>
        <p:nvPr/>
      </p:nvGrpSpPr>
      <p:grpSpPr>
        <a:xfrm>
          <a:off x="0" y="0"/>
          <a:ext cx="0" cy="0"/>
          <a:chOff x="0" y="0"/>
          <a:chExt cx="0" cy="0"/>
        </a:xfrm>
      </p:grpSpPr>
      <p:sp>
        <p:nvSpPr>
          <p:cNvPr id="344" name="Google Shape;344;p7:notes">
            <a:extLst>
              <a:ext uri="{FF2B5EF4-FFF2-40B4-BE49-F238E27FC236}">
                <a16:creationId xmlns:a16="http://schemas.microsoft.com/office/drawing/2014/main" id="{E88D0C64-508D-EF90-C32C-06E031BB013D}"/>
              </a:ext>
            </a:extLst>
          </p:cNvPr>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pPr marL="0" marR="0">
              <a:lnSpc>
                <a:spcPct val="107000"/>
              </a:lnSpc>
              <a:spcBef>
                <a:spcPts val="0"/>
              </a:spcBef>
              <a:spcAft>
                <a:spcPts val="0"/>
              </a:spcAft>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was launched in June 2018 as part of the DARPA Electronics Resurgence Initiative.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“ROAD” stands for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Realization of Open, Accessible Design</a:t>
            </a:r>
            <a:r>
              <a:rPr lang="en-US" sz="1200" dirty="0">
                <a:effectLst/>
                <a:latin typeface="Calibri" panose="020F0502020204030204" pitchFamily="34" charset="0"/>
                <a:ea typeface="Calibri" panose="020F0502020204030204" pitchFamily="34" charset="0"/>
                <a:cs typeface="Times New Roman" panose="02020603050405020304" pitchFamily="18" charset="0"/>
              </a:rPr>
              <a:t>. UCSD was the prime contractor</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OpenROAD</a:t>
            </a:r>
            <a:r>
              <a:rPr lang="en-US" sz="1200" dirty="0">
                <a:effectLst/>
                <a:latin typeface="Calibri" panose="020F0502020204030204" pitchFamily="34" charset="0"/>
                <a:ea typeface="Calibri" panose="020F0502020204030204" pitchFamily="34" charset="0"/>
                <a:cs typeface="Times New Roman" panose="02020603050405020304" pitchFamily="18" charset="0"/>
              </a:rPr>
              <a:t> mission is to democratize IC design, and to boost both hardware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and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EDA </a:t>
            </a:r>
            <a:r>
              <a:rPr lang="en-US" sz="1200" dirty="0">
                <a:effectLst/>
                <a:latin typeface="Calibri" panose="020F0502020204030204" pitchFamily="34" charset="0"/>
                <a:ea typeface="Calibri" panose="020F0502020204030204" pitchFamily="34" charset="0"/>
                <a:cs typeface="Times New Roman" panose="02020603050405020304" pitchFamily="18" charset="0"/>
              </a:rPr>
              <a:t>innovation at scale.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Our contract is to deliver a tool that produces RTL-to-</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tapeout</a:t>
            </a:r>
            <a:r>
              <a:rPr lang="en-US" sz="1200" dirty="0">
                <a:effectLst/>
                <a:latin typeface="Calibri" panose="020F0502020204030204" pitchFamily="34" charset="0"/>
                <a:ea typeface="Calibri" panose="020F0502020204030204" pitchFamily="34" charset="0"/>
                <a:cs typeface="Times New Roman" panose="02020603050405020304" pitchFamily="18" charset="0"/>
              </a:rPr>
              <a:t>-clean GDS, in foundry FinFET nodes, in 24 hours, with no human in the loop. Oh – and in permissive open source.</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We put together a great team of universities plus Qualcomm and Arm.</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dirty="0">
                <a:effectLst/>
                <a:latin typeface="Calibri" panose="020F0502020204030204" pitchFamily="34" charset="0"/>
                <a:ea typeface="Calibri" panose="020F0502020204030204" pitchFamily="34" charset="0"/>
                <a:cs typeface="Times New Roman" panose="02020603050405020304" pitchFamily="18" charset="0"/>
              </a:rPr>
              <a:t>Since 2020, a company called Precision Innovations, Inc has driven R&amp;D and especially the support and outreach that the project also demands.</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we’ve received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major </a:t>
            </a:r>
            <a:r>
              <a:rPr lang="en-US" sz="1200" dirty="0">
                <a:effectLst/>
                <a:latin typeface="Calibri" panose="020F0502020204030204" pitchFamily="34" charset="0"/>
                <a:ea typeface="Calibri" panose="020F0502020204030204" pitchFamily="34" charset="0"/>
                <a:cs typeface="Times New Roman" panose="02020603050405020304" pitchFamily="18" charset="0"/>
              </a:rPr>
              <a:t>support from Google and from several commercial engagements.</a:t>
            </a:r>
          </a:p>
          <a:p>
            <a:pPr marL="0" lvl="0" indent="0" algn="l" rtl="0">
              <a:lnSpc>
                <a:spcPct val="100000"/>
              </a:lnSpc>
              <a:spcBef>
                <a:spcPts val="0"/>
              </a:spcBef>
              <a:spcAft>
                <a:spcPts val="0"/>
              </a:spcAft>
              <a:buSzPts val="1400"/>
              <a:buNone/>
            </a:pPr>
            <a:endParaRPr dirty="0"/>
          </a:p>
        </p:txBody>
      </p:sp>
      <p:sp>
        <p:nvSpPr>
          <p:cNvPr id="345" name="Google Shape;345;p7:notes">
            <a:extLst>
              <a:ext uri="{FF2B5EF4-FFF2-40B4-BE49-F238E27FC236}">
                <a16:creationId xmlns:a16="http://schemas.microsoft.com/office/drawing/2014/main" id="{98855C13-D66A-244C-EB74-265CE3E99B63}"/>
              </a:ext>
            </a:extLst>
          </p:cNvPr>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5431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Unlike commercial EDA, </a:t>
            </a:r>
            <a:r>
              <a:rPr lang="en-US" sz="1200" kern="1200" dirty="0" err="1">
                <a:solidFill>
                  <a:schemeClr val="tx1"/>
                </a:solidFill>
                <a:effectLst/>
                <a:latin typeface="+mn-lt"/>
                <a:ea typeface="+mn-ea"/>
                <a:cs typeface="+mn-cs"/>
              </a:rPr>
              <a:t>OpenROAD</a:t>
            </a:r>
            <a:r>
              <a:rPr lang="en-US" sz="1200" kern="1200" dirty="0">
                <a:solidFill>
                  <a:schemeClr val="tx1"/>
                </a:solidFill>
                <a:effectLst/>
                <a:latin typeface="+mn-lt"/>
                <a:ea typeface="+mn-ea"/>
                <a:cs typeface="+mn-cs"/>
              </a:rPr>
              <a:t> focuses on ease of use and runtime.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err="1">
                <a:solidFill>
                  <a:schemeClr val="tx1"/>
                </a:solidFill>
                <a:effectLst/>
                <a:latin typeface="+mn-lt"/>
                <a:ea typeface="+mn-ea"/>
                <a:cs typeface="+mn-cs"/>
              </a:rPr>
              <a:t>OpenROAD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DIRECTLY</a:t>
            </a:r>
            <a:r>
              <a:rPr lang="en-US" sz="1200" kern="1200" dirty="0">
                <a:solidFill>
                  <a:schemeClr val="tx1"/>
                </a:solidFill>
                <a:effectLst/>
                <a:latin typeface="+mn-lt"/>
                <a:ea typeface="+mn-ea"/>
                <a:cs typeface="+mn-cs"/>
              </a:rPr>
              <a:t> attacks the crisis of design </a:t>
            </a:r>
            <a:r>
              <a:rPr lang="en-US" sz="1200" b="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 crisis of innovation.</a:t>
            </a:r>
          </a:p>
          <a:p>
            <a:r>
              <a:rPr lang="en-US" sz="1200" kern="1200" dirty="0">
                <a:solidFill>
                  <a:schemeClr val="tx1"/>
                </a:solidFill>
                <a:effectLst/>
                <a:latin typeface="+mn-lt"/>
                <a:ea typeface="+mn-ea"/>
                <a:cs typeface="+mn-cs"/>
              </a:rPr>
              <a:t>It runs in 24 hours. It’s a no-human-in-the-loop tool that outputs design-rule clean layout.  And it’s free open source.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Why does this matter?</a:t>
            </a:r>
            <a:r>
              <a:rPr lang="en-US" sz="1200" kern="1200" dirty="0">
                <a:solidFill>
                  <a:schemeClr val="tx1"/>
                </a:solidFill>
                <a:effectLst/>
                <a:latin typeface="+mn-lt"/>
                <a:ea typeface="+mn-ea"/>
                <a:cs typeface="+mn-cs"/>
              </a:rPr>
              <a:t>   Because it unblocks system ideation and design space exploration – friction-free, with almost zero overheads. And because it’s </a:t>
            </a:r>
            <a:r>
              <a:rPr lang="en-US" sz="1200" b="1" kern="1200" dirty="0">
                <a:solidFill>
                  <a:schemeClr val="tx1"/>
                </a:solidFill>
                <a:effectLst/>
                <a:latin typeface="+mn-lt"/>
                <a:ea typeface="+mn-ea"/>
                <a:cs typeface="+mn-cs"/>
              </a:rPr>
              <a:t>open source</a:t>
            </a:r>
            <a:r>
              <a:rPr lang="en-US" sz="1200" kern="1200" dirty="0">
                <a:solidFill>
                  <a:schemeClr val="tx1"/>
                </a:solidFill>
                <a:effectLst/>
                <a:latin typeface="+mn-lt"/>
                <a:ea typeface="+mn-ea"/>
                <a:cs typeface="+mn-cs"/>
              </a:rPr>
              <a:t>, it’s agile, transparent and customizable as well.  You can teach or learn VLSI CAD algorithms, or digital IC implementation, with today’s </a:t>
            </a:r>
            <a:r>
              <a:rPr lang="en-US" sz="1200" kern="1200" dirty="0" err="1">
                <a:solidFill>
                  <a:schemeClr val="tx1"/>
                </a:solidFill>
                <a:effectLst/>
                <a:latin typeface="+mn-lt"/>
                <a:ea typeface="+mn-ea"/>
                <a:cs typeface="+mn-cs"/>
              </a:rPr>
              <a:t>OpenROAD</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65384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7:notes"/>
          <p:cNvSpPr txBox="1">
            <a:spLocks noGrp="1"/>
          </p:cNvSpPr>
          <p:nvPr>
            <p:ph type="body" idx="1"/>
          </p:nvPr>
        </p:nvSpPr>
        <p:spPr>
          <a:xfrm>
            <a:off x="946997" y="4459526"/>
            <a:ext cx="5208482" cy="4224814"/>
          </a:xfrm>
          <a:prstGeom prst="rect">
            <a:avLst/>
          </a:prstGeom>
          <a:noFill/>
          <a:ln>
            <a:noFill/>
          </a:ln>
        </p:spPr>
        <p:txBody>
          <a:bodyPr spcFirstLastPara="1" wrap="square" lIns="94200" tIns="47075" rIns="94200" bIns="47075" anchor="t" anchorCtr="0">
            <a:noAutofit/>
          </a:bodyPr>
          <a:lstStyle/>
          <a:p>
            <a:r>
              <a:rPr lang="en-US" sz="1200" kern="1200" dirty="0">
                <a:solidFill>
                  <a:schemeClr val="tx1"/>
                </a:solidFill>
                <a:effectLst/>
                <a:latin typeface="+mn-lt"/>
                <a:ea typeface="+mn-ea"/>
                <a:cs typeface="+mn-cs"/>
              </a:rPr>
              <a:t> </a:t>
            </a:r>
          </a:p>
          <a:p>
            <a:pPr marL="28575" rtl="0">
              <a:spcBef>
                <a:spcPts val="0"/>
              </a:spcBef>
              <a:spcAft>
                <a:spcPts val="800"/>
              </a:spcAft>
            </a:pPr>
            <a:r>
              <a:rPr lang="en-US" sz="1200" b="0" i="0" u="none" strike="noStrike" dirty="0">
                <a:solidFill>
                  <a:srgbClr val="000000"/>
                </a:solidFill>
                <a:effectLst/>
                <a:latin typeface="Calibri" panose="020F0502020204030204" pitchFamily="34" charset="0"/>
              </a:rPr>
              <a:t>The “RTL-to-GDS” chip implementation flow starts with logic synthesis and ends with a GDSII </a:t>
            </a:r>
            <a:r>
              <a:rPr lang="en-US" sz="1200" b="0" i="0" u="none" strike="noStrike" dirty="0" err="1">
                <a:solidFill>
                  <a:srgbClr val="000000"/>
                </a:solidFill>
                <a:effectLst/>
                <a:latin typeface="Calibri" panose="020F0502020204030204" pitchFamily="34" charset="0"/>
              </a:rPr>
              <a:t>tapeout</a:t>
            </a:r>
            <a:r>
              <a:rPr lang="en-US" sz="1200" b="0" i="0" u="none" strike="noStrike" dirty="0">
                <a:solidFill>
                  <a:srgbClr val="000000"/>
                </a:solidFill>
                <a:effectLst/>
                <a:latin typeface="Calibri" panose="020F0502020204030204" pitchFamily="34" charset="0"/>
              </a:rPr>
              <a:t> database.  Let’s take a look at a few pictures from the physical part of the flow – where a gate-level netlist comes in from Logic Synthesis, and it first goes into </a:t>
            </a:r>
            <a:r>
              <a:rPr lang="en-US" sz="1200" b="0" i="0" u="none" strike="noStrike" dirty="0" err="1">
                <a:solidFill>
                  <a:srgbClr val="000000"/>
                </a:solidFill>
                <a:effectLst/>
                <a:latin typeface="Calibri" panose="020F0502020204030204" pitchFamily="34" charset="0"/>
              </a:rPr>
              <a:t>floorplanning</a:t>
            </a:r>
            <a:r>
              <a:rPr lang="en-US" sz="1200" b="0" i="0" u="none" strike="noStrike" dirty="0">
                <a:solidFill>
                  <a:srgbClr val="000000"/>
                </a:solidFill>
                <a:effectLst/>
                <a:latin typeface="Calibri" panose="020F0502020204030204" pitchFamily="34" charset="0"/>
              </a:rPr>
              <a:t>.</a:t>
            </a:r>
          </a:p>
          <a:p>
            <a:pPr marL="28575" rtl="0">
              <a:spcBef>
                <a:spcPts val="0"/>
              </a:spcBef>
              <a:spcAft>
                <a:spcPts val="800"/>
              </a:spcAft>
            </a:pPr>
            <a:endParaRPr lang="en-US" b="0" dirty="0">
              <a:effectLst/>
            </a:endParaRPr>
          </a:p>
          <a:p>
            <a:br>
              <a:rPr lang="en-US" dirty="0"/>
            </a:b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45" name="Google Shape;345;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3084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62626"/>
              </a:buClr>
              <a:buSzPts val="6000"/>
              <a:buFont typeface="Space Grotesk"/>
              <a:buNone/>
              <a:defRPr sz="6000">
                <a:latin typeface="Space Grotesk"/>
                <a:ea typeface="Space Grotesk"/>
                <a:cs typeface="Space Grotesk"/>
                <a:sym typeface="Space Grotes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262626"/>
              </a:buClr>
              <a:buSzPts val="2400"/>
              <a:buNone/>
              <a:defRPr sz="2400"/>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20" name="Google Shape;20;p3"/>
          <p:cNvPicPr preferRelativeResize="0"/>
          <p:nvPr/>
        </p:nvPicPr>
        <p:blipFill rotWithShape="1">
          <a:blip r:embed="rId2">
            <a:alphaModFix/>
          </a:blip>
          <a:srcRect/>
          <a:stretch/>
        </p:blipFill>
        <p:spPr>
          <a:xfrm>
            <a:off x="0" y="0"/>
            <a:ext cx="12252960" cy="1871980"/>
          </a:xfrm>
          <a:prstGeom prst="rect">
            <a:avLst/>
          </a:prstGeom>
          <a:noFill/>
          <a:ln>
            <a:noFill/>
          </a:ln>
        </p:spPr>
      </p:pic>
      <p:sp>
        <p:nvSpPr>
          <p:cNvPr id="21" name="Google Shape;21;p3"/>
          <p:cNvSpPr txBox="1">
            <a:spLocks noGrp="1"/>
          </p:cNvSpPr>
          <p:nvPr>
            <p:ph type="dt" idx="10"/>
          </p:nvPr>
        </p:nvSpPr>
        <p:spPr>
          <a:xfrm>
            <a:off x="1948070" y="6500029"/>
            <a:ext cx="1621138" cy="3579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4038600" y="649702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9448800" y="6490771"/>
            <a:ext cx="2743200" cy="35923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6858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304800" y="838200"/>
            <a:ext cx="11582400" cy="5486400"/>
          </a:xfrm>
        </p:spPr>
        <p:txBody>
          <a:bodyPr/>
          <a:lstStyle>
            <a:lvl1pPr marL="231769" indent="-231769">
              <a:buClr>
                <a:srgbClr val="C00000"/>
              </a:buClr>
              <a:buFont typeface="Arial" pitchFamily="34" charset="0"/>
              <a:buChar char="•"/>
              <a:defRPr sz="2800">
                <a:latin typeface="Arial" pitchFamily="34" charset="0"/>
                <a:cs typeface="Arial" pitchFamily="34" charset="0"/>
              </a:defRPr>
            </a:lvl1pPr>
            <a:lvl2pPr marL="515926" indent="-284156">
              <a:buClr>
                <a:srgbClr val="C00000"/>
              </a:buClr>
              <a:buFont typeface="Arial" pitchFamily="34" charset="0"/>
              <a:buChar char="•"/>
              <a:defRPr sz="2400">
                <a:latin typeface="Arial" pitchFamily="34" charset="0"/>
                <a:cs typeface="Arial" pitchFamily="34" charset="0"/>
              </a:defRPr>
            </a:lvl2pPr>
            <a:lvl3pPr marL="739756" indent="-223833">
              <a:buClr>
                <a:srgbClr val="C00000"/>
              </a:buClr>
              <a:buFont typeface="Arial" pitchFamily="34" charset="0"/>
              <a:buChar char="•"/>
              <a:defRPr sz="2000">
                <a:latin typeface="Arial" pitchFamily="34" charset="0"/>
                <a:cs typeface="Arial" pitchFamily="34" charset="0"/>
              </a:defRPr>
            </a:lvl3pPr>
            <a:lvl4pPr marL="973114" indent="-233357">
              <a:buClr>
                <a:srgbClr val="C00000"/>
              </a:buClr>
              <a:buFont typeface="Arial" pitchFamily="34" charset="0"/>
              <a:buChar char="•"/>
              <a:defRPr sz="1800">
                <a:latin typeface="Arial" pitchFamily="34" charset="0"/>
                <a:cs typeface="Arial" pitchFamily="34" charset="0"/>
              </a:defRPr>
            </a:lvl4pPr>
            <a:lvl5pPr marL="1196945" indent="-223833">
              <a:buClr>
                <a:srgbClr val="C00000"/>
              </a:buClr>
              <a:buFont typeface="Arial" pitchFamily="34" charset="0"/>
              <a:buChar cha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F787BF6-859D-4170-BFCE-A8EF2061801D}" type="datetimeFigureOut">
              <a:rPr lang="en-US" smtClean="0"/>
              <a:t>7/10/25</a:t>
            </a:fld>
            <a:endParaRPr lang="en-US"/>
          </a:p>
        </p:txBody>
      </p:sp>
      <p:sp>
        <p:nvSpPr>
          <p:cNvPr id="5" name="Footer Placeholder 4"/>
          <p:cNvSpPr>
            <a:spLocks noGrp="1"/>
          </p:cNvSpPr>
          <p:nvPr>
            <p:ph type="ftr" sz="quarter" idx="11"/>
          </p:nvPr>
        </p:nvSpPr>
        <p:spPr>
          <a:xfrm>
            <a:off x="4165600" y="5943600"/>
            <a:ext cx="3860800" cy="365125"/>
          </a:xfrm>
          <a:prstGeom prst="rect">
            <a:avLst/>
          </a:prstGeom>
        </p:spPr>
        <p:txBody>
          <a:bodyPr/>
          <a:lstStyle/>
          <a:p>
            <a:endParaRPr lang="en-US" dirty="0"/>
          </a:p>
        </p:txBody>
      </p:sp>
      <p:cxnSp>
        <p:nvCxnSpPr>
          <p:cNvPr id="7" name="Straight Connector 6"/>
          <p:cNvCxnSpPr>
            <a:cxnSpLocks/>
          </p:cNvCxnSpPr>
          <p:nvPr userDrawn="1"/>
        </p:nvCxnSpPr>
        <p:spPr>
          <a:xfrm>
            <a:off x="267729" y="724929"/>
            <a:ext cx="4983892" cy="0"/>
          </a:xfrm>
          <a:prstGeom prst="line">
            <a:avLst/>
          </a:prstGeom>
          <a:ln w="38100">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60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4"/>
          <p:cNvSpPr txBox="1">
            <a:spLocks noGrp="1"/>
          </p:cNvSpPr>
          <p:nvPr>
            <p:ph type="body" idx="1"/>
          </p:nvPr>
        </p:nvSpPr>
        <p:spPr>
          <a:xfrm>
            <a:off x="826008" y="1365338"/>
            <a:ext cx="10515600" cy="4811626"/>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rgbClr val="262626"/>
              </a:buClr>
              <a:buSzPts val="2600"/>
              <a:buChar char="•"/>
              <a:defRPr sz="2600"/>
            </a:lvl1pPr>
            <a:lvl2pPr marL="914400" lvl="1" indent="-368300" algn="l">
              <a:lnSpc>
                <a:spcPct val="90000"/>
              </a:lnSpc>
              <a:spcBef>
                <a:spcPts val="500"/>
              </a:spcBef>
              <a:spcAft>
                <a:spcPts val="0"/>
              </a:spcAft>
              <a:buClr>
                <a:srgbClr val="262626"/>
              </a:buClr>
              <a:buSzPts val="2200"/>
              <a:buChar char="•"/>
              <a:defRPr sz="2200"/>
            </a:lvl2pPr>
            <a:lvl3pPr marL="1371600" lvl="2" indent="-342900" algn="l">
              <a:lnSpc>
                <a:spcPct val="90000"/>
              </a:lnSpc>
              <a:spcBef>
                <a:spcPts val="500"/>
              </a:spcBef>
              <a:spcAft>
                <a:spcPts val="0"/>
              </a:spcAft>
              <a:buClr>
                <a:srgbClr val="262626"/>
              </a:buClr>
              <a:buSzPts val="1800"/>
              <a:buChar char="•"/>
              <a:defRPr sz="1800"/>
            </a:lvl3pPr>
            <a:lvl4pPr marL="1828800" lvl="3" indent="-330200" algn="l">
              <a:lnSpc>
                <a:spcPct val="90000"/>
              </a:lnSpc>
              <a:spcBef>
                <a:spcPts val="500"/>
              </a:spcBef>
              <a:spcAft>
                <a:spcPts val="0"/>
              </a:spcAft>
              <a:buClr>
                <a:srgbClr val="262626"/>
              </a:buClr>
              <a:buSzPts val="1600"/>
              <a:buChar char="•"/>
              <a:defRPr sz="1600"/>
            </a:lvl4pPr>
            <a:lvl5pPr marL="2286000" lvl="4" indent="-317500" algn="l">
              <a:lnSpc>
                <a:spcPct val="90000"/>
              </a:lnSpc>
              <a:spcBef>
                <a:spcPts val="500"/>
              </a:spcBef>
              <a:spcAft>
                <a:spcPts val="0"/>
              </a:spcAft>
              <a:buClr>
                <a:srgbClr val="262626"/>
              </a:buClr>
              <a:buSzPts val="1400"/>
              <a:buChar char="•"/>
              <a:defRPr sz="14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dirty="0"/>
          </a:p>
        </p:txBody>
      </p:sp>
      <p:sp>
        <p:nvSpPr>
          <p:cNvPr id="26" name="Google Shape;26;p4"/>
          <p:cNvSpPr txBox="1">
            <a:spLocks noGrp="1"/>
          </p:cNvSpPr>
          <p:nvPr>
            <p:ph type="dt" idx="10"/>
          </p:nvPr>
        </p:nvSpPr>
        <p:spPr>
          <a:xfrm>
            <a:off x="1948070" y="6500029"/>
            <a:ext cx="1621138" cy="3579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50002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9448800" y="6490771"/>
            <a:ext cx="2743200" cy="35923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4"/>
          <p:cNvSpPr txBox="1">
            <a:spLocks noGrp="1"/>
          </p:cNvSpPr>
          <p:nvPr>
            <p:ph type="title"/>
          </p:nvPr>
        </p:nvSpPr>
        <p:spPr>
          <a:xfrm>
            <a:off x="838200" y="275434"/>
            <a:ext cx="10515600" cy="810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 name="Google Shape;30;p4"/>
          <p:cNvCxnSpPr/>
          <p:nvPr/>
        </p:nvCxnSpPr>
        <p:spPr>
          <a:xfrm>
            <a:off x="1057023" y="936479"/>
            <a:ext cx="1303282" cy="0"/>
          </a:xfrm>
          <a:prstGeom prst="straightConnector1">
            <a:avLst/>
          </a:prstGeom>
          <a:noFill/>
          <a:ln w="50800" cap="flat" cmpd="sng">
            <a:solidFill>
              <a:srgbClr val="262626"/>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6000"/>
              <a:buFont typeface="Space Grotes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4" name="Google Shape;34;p5"/>
          <p:cNvSpPr txBox="1">
            <a:spLocks noGrp="1"/>
          </p:cNvSpPr>
          <p:nvPr>
            <p:ph type="dt" idx="10"/>
          </p:nvPr>
        </p:nvSpPr>
        <p:spPr>
          <a:xfrm>
            <a:off x="1948070" y="6500029"/>
            <a:ext cx="1621138" cy="3579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50002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9448800" y="6490771"/>
            <a:ext cx="2743200" cy="35923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7"/>
        <p:cNvGrpSpPr/>
        <p:nvPr/>
      </p:nvGrpSpPr>
      <p:grpSpPr>
        <a:xfrm>
          <a:off x="0" y="0"/>
          <a:ext cx="0" cy="0"/>
          <a:chOff x="0" y="0"/>
          <a:chExt cx="0" cy="0"/>
        </a:xfrm>
      </p:grpSpPr>
      <p:sp>
        <p:nvSpPr>
          <p:cNvPr id="38" name="Google Shape;38;p6"/>
          <p:cNvSpPr txBox="1">
            <a:spLocks noGrp="1"/>
          </p:cNvSpPr>
          <p:nvPr>
            <p:ph type="body" idx="1"/>
          </p:nvPr>
        </p:nvSpPr>
        <p:spPr>
          <a:xfrm>
            <a:off x="838200" y="1285875"/>
            <a:ext cx="5181600" cy="4891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9" name="Google Shape;39;p6"/>
          <p:cNvSpPr txBox="1">
            <a:spLocks noGrp="1"/>
          </p:cNvSpPr>
          <p:nvPr>
            <p:ph type="body" idx="2"/>
          </p:nvPr>
        </p:nvSpPr>
        <p:spPr>
          <a:xfrm>
            <a:off x="6172200" y="1285875"/>
            <a:ext cx="5181600" cy="4891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0" name="Google Shape;40;p6"/>
          <p:cNvSpPr txBox="1">
            <a:spLocks noGrp="1"/>
          </p:cNvSpPr>
          <p:nvPr>
            <p:ph type="dt" idx="10"/>
          </p:nvPr>
        </p:nvSpPr>
        <p:spPr>
          <a:xfrm>
            <a:off x="1948070" y="6500029"/>
            <a:ext cx="1621138" cy="3579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50002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9448800" y="6490771"/>
            <a:ext cx="2743200" cy="35923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title"/>
          </p:nvPr>
        </p:nvSpPr>
        <p:spPr>
          <a:xfrm>
            <a:off x="838200" y="275434"/>
            <a:ext cx="10515600" cy="810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4" name="Google Shape;44;p6"/>
          <p:cNvCxnSpPr/>
          <p:nvPr/>
        </p:nvCxnSpPr>
        <p:spPr>
          <a:xfrm>
            <a:off x="1057023" y="985907"/>
            <a:ext cx="1303282" cy="0"/>
          </a:xfrm>
          <a:prstGeom prst="straightConnector1">
            <a:avLst/>
          </a:prstGeom>
          <a:noFill/>
          <a:ln w="50800" cap="flat" cmpd="sng">
            <a:solidFill>
              <a:srgbClr val="262626"/>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5"/>
        <p:cNvGrpSpPr/>
        <p:nvPr/>
      </p:nvGrpSpPr>
      <p:grpSpPr>
        <a:xfrm>
          <a:off x="0" y="0"/>
          <a:ext cx="0" cy="0"/>
          <a:chOff x="0" y="0"/>
          <a:chExt cx="0" cy="0"/>
        </a:xfrm>
      </p:grpSpPr>
      <p:sp>
        <p:nvSpPr>
          <p:cNvPr id="46" name="Google Shape;46;p7"/>
          <p:cNvSpPr txBox="1">
            <a:spLocks noGrp="1"/>
          </p:cNvSpPr>
          <p:nvPr>
            <p:ph type="body" idx="1"/>
          </p:nvPr>
        </p:nvSpPr>
        <p:spPr>
          <a:xfrm>
            <a:off x="836612" y="1269207"/>
            <a:ext cx="5157787" cy="51673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62626"/>
              </a:buClr>
              <a:buSzPts val="2400"/>
              <a:buNone/>
              <a:defRPr sz="2400" b="1"/>
            </a:lvl1pPr>
            <a:lvl2pPr marL="914400" lvl="1" indent="-228600" algn="l">
              <a:lnSpc>
                <a:spcPct val="90000"/>
              </a:lnSpc>
              <a:spcBef>
                <a:spcPts val="500"/>
              </a:spcBef>
              <a:spcAft>
                <a:spcPts val="0"/>
              </a:spcAft>
              <a:buClr>
                <a:srgbClr val="262626"/>
              </a:buClr>
              <a:buSzPts val="2000"/>
              <a:buNone/>
              <a:defRPr sz="2000" b="1"/>
            </a:lvl2pPr>
            <a:lvl3pPr marL="1371600" lvl="2" indent="-228600" algn="l">
              <a:lnSpc>
                <a:spcPct val="90000"/>
              </a:lnSpc>
              <a:spcBef>
                <a:spcPts val="500"/>
              </a:spcBef>
              <a:spcAft>
                <a:spcPts val="0"/>
              </a:spcAft>
              <a:buClr>
                <a:srgbClr val="262626"/>
              </a:buClr>
              <a:buSzPts val="1800"/>
              <a:buNone/>
              <a:defRPr sz="1800" b="1"/>
            </a:lvl3pPr>
            <a:lvl4pPr marL="1828800" lvl="3" indent="-228600" algn="l">
              <a:lnSpc>
                <a:spcPct val="90000"/>
              </a:lnSpc>
              <a:spcBef>
                <a:spcPts val="500"/>
              </a:spcBef>
              <a:spcAft>
                <a:spcPts val="0"/>
              </a:spcAft>
              <a:buClr>
                <a:srgbClr val="262626"/>
              </a:buClr>
              <a:buSzPts val="1600"/>
              <a:buNone/>
              <a:defRPr sz="1600" b="1"/>
            </a:lvl4pPr>
            <a:lvl5pPr marL="2286000" lvl="4" indent="-228600" algn="l">
              <a:lnSpc>
                <a:spcPct val="90000"/>
              </a:lnSpc>
              <a:spcBef>
                <a:spcPts val="500"/>
              </a:spcBef>
              <a:spcAft>
                <a:spcPts val="0"/>
              </a:spcAft>
              <a:buClr>
                <a:srgbClr val="262626"/>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7" name="Google Shape;47;p7"/>
          <p:cNvSpPr txBox="1">
            <a:spLocks noGrp="1"/>
          </p:cNvSpPr>
          <p:nvPr>
            <p:ph type="body" idx="2"/>
          </p:nvPr>
        </p:nvSpPr>
        <p:spPr>
          <a:xfrm>
            <a:off x="839788" y="1969291"/>
            <a:ext cx="5157787" cy="42203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8" name="Google Shape;48;p7"/>
          <p:cNvSpPr txBox="1">
            <a:spLocks noGrp="1"/>
          </p:cNvSpPr>
          <p:nvPr>
            <p:ph type="body" idx="3"/>
          </p:nvPr>
        </p:nvSpPr>
        <p:spPr>
          <a:xfrm>
            <a:off x="6172200" y="1969289"/>
            <a:ext cx="5183188" cy="42203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9" name="Google Shape;49;p7"/>
          <p:cNvSpPr txBox="1">
            <a:spLocks noGrp="1"/>
          </p:cNvSpPr>
          <p:nvPr>
            <p:ph type="dt" idx="10"/>
          </p:nvPr>
        </p:nvSpPr>
        <p:spPr>
          <a:xfrm>
            <a:off x="1948070" y="6500029"/>
            <a:ext cx="1621138" cy="3579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4038600" y="650002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9448800" y="6490771"/>
            <a:ext cx="2743200" cy="35923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7"/>
          <p:cNvSpPr txBox="1">
            <a:spLocks noGrp="1"/>
          </p:cNvSpPr>
          <p:nvPr>
            <p:ph type="title"/>
          </p:nvPr>
        </p:nvSpPr>
        <p:spPr>
          <a:xfrm>
            <a:off x="838200" y="275434"/>
            <a:ext cx="10515600" cy="810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txBox="1">
            <a:spLocks noGrp="1"/>
          </p:cNvSpPr>
          <p:nvPr>
            <p:ph type="body" idx="4"/>
          </p:nvPr>
        </p:nvSpPr>
        <p:spPr>
          <a:xfrm>
            <a:off x="6172200" y="1269206"/>
            <a:ext cx="5157787" cy="51673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62626"/>
              </a:buClr>
              <a:buSzPts val="2400"/>
              <a:buNone/>
              <a:defRPr sz="2400" b="1"/>
            </a:lvl1pPr>
            <a:lvl2pPr marL="914400" lvl="1" indent="-228600" algn="l">
              <a:lnSpc>
                <a:spcPct val="90000"/>
              </a:lnSpc>
              <a:spcBef>
                <a:spcPts val="500"/>
              </a:spcBef>
              <a:spcAft>
                <a:spcPts val="0"/>
              </a:spcAft>
              <a:buClr>
                <a:srgbClr val="262626"/>
              </a:buClr>
              <a:buSzPts val="2000"/>
              <a:buNone/>
              <a:defRPr sz="2000" b="1"/>
            </a:lvl2pPr>
            <a:lvl3pPr marL="1371600" lvl="2" indent="-228600" algn="l">
              <a:lnSpc>
                <a:spcPct val="90000"/>
              </a:lnSpc>
              <a:spcBef>
                <a:spcPts val="500"/>
              </a:spcBef>
              <a:spcAft>
                <a:spcPts val="0"/>
              </a:spcAft>
              <a:buClr>
                <a:srgbClr val="262626"/>
              </a:buClr>
              <a:buSzPts val="1800"/>
              <a:buNone/>
              <a:defRPr sz="1800" b="1"/>
            </a:lvl3pPr>
            <a:lvl4pPr marL="1828800" lvl="3" indent="-228600" algn="l">
              <a:lnSpc>
                <a:spcPct val="90000"/>
              </a:lnSpc>
              <a:spcBef>
                <a:spcPts val="500"/>
              </a:spcBef>
              <a:spcAft>
                <a:spcPts val="0"/>
              </a:spcAft>
              <a:buClr>
                <a:srgbClr val="262626"/>
              </a:buClr>
              <a:buSzPts val="1600"/>
              <a:buNone/>
              <a:defRPr sz="1600" b="1"/>
            </a:lvl4pPr>
            <a:lvl5pPr marL="2286000" lvl="4" indent="-228600" algn="l">
              <a:lnSpc>
                <a:spcPct val="90000"/>
              </a:lnSpc>
              <a:spcBef>
                <a:spcPts val="500"/>
              </a:spcBef>
              <a:spcAft>
                <a:spcPts val="0"/>
              </a:spcAft>
              <a:buClr>
                <a:srgbClr val="262626"/>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cxnSp>
        <p:nvCxnSpPr>
          <p:cNvPr id="54" name="Google Shape;54;p7"/>
          <p:cNvCxnSpPr/>
          <p:nvPr/>
        </p:nvCxnSpPr>
        <p:spPr>
          <a:xfrm>
            <a:off x="1057023" y="985907"/>
            <a:ext cx="1303282" cy="0"/>
          </a:xfrm>
          <a:prstGeom prst="straightConnector1">
            <a:avLst/>
          </a:prstGeom>
          <a:noFill/>
          <a:ln w="50800" cap="flat" cmpd="sng">
            <a:solidFill>
              <a:srgbClr val="262626"/>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838200" y="365126"/>
            <a:ext cx="10515600" cy="62078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dt" idx="10"/>
          </p:nvPr>
        </p:nvSpPr>
        <p:spPr>
          <a:xfrm>
            <a:off x="1948070" y="6500029"/>
            <a:ext cx="1621138" cy="3579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4038600" y="64848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9448800" y="6490771"/>
            <a:ext cx="2743200" cy="35923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0" name="Google Shape;60;p8"/>
          <p:cNvCxnSpPr/>
          <p:nvPr/>
        </p:nvCxnSpPr>
        <p:spPr>
          <a:xfrm>
            <a:off x="1057023" y="985907"/>
            <a:ext cx="1303282" cy="0"/>
          </a:xfrm>
          <a:prstGeom prst="straightConnector1">
            <a:avLst/>
          </a:prstGeom>
          <a:noFill/>
          <a:ln w="50800" cap="flat" cmpd="sng">
            <a:solidFill>
              <a:srgbClr val="262626"/>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9"/>
          <p:cNvSpPr txBox="1">
            <a:spLocks noGrp="1"/>
          </p:cNvSpPr>
          <p:nvPr>
            <p:ph type="dt" idx="10"/>
          </p:nvPr>
        </p:nvSpPr>
        <p:spPr>
          <a:xfrm>
            <a:off x="1948070" y="6500029"/>
            <a:ext cx="1621138" cy="3579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50002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9448800" y="6490771"/>
            <a:ext cx="2743200" cy="35923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3200"/>
              <a:buFont typeface="Space Grotes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262626"/>
              </a:buClr>
              <a:buSzPts val="3200"/>
              <a:buChar char="•"/>
              <a:defRPr sz="3200"/>
            </a:lvl1pPr>
            <a:lvl2pPr marL="914400" lvl="1" indent="-406400" algn="l">
              <a:lnSpc>
                <a:spcPct val="90000"/>
              </a:lnSpc>
              <a:spcBef>
                <a:spcPts val="500"/>
              </a:spcBef>
              <a:spcAft>
                <a:spcPts val="0"/>
              </a:spcAft>
              <a:buClr>
                <a:srgbClr val="262626"/>
              </a:buClr>
              <a:buSzPts val="2800"/>
              <a:buChar char="•"/>
              <a:defRPr sz="2800"/>
            </a:lvl2pPr>
            <a:lvl3pPr marL="1371600" lvl="2" indent="-381000" algn="l">
              <a:lnSpc>
                <a:spcPct val="90000"/>
              </a:lnSpc>
              <a:spcBef>
                <a:spcPts val="500"/>
              </a:spcBef>
              <a:spcAft>
                <a:spcPts val="0"/>
              </a:spcAft>
              <a:buClr>
                <a:srgbClr val="262626"/>
              </a:buClr>
              <a:buSzPts val="2400"/>
              <a:buChar char="•"/>
              <a:defRPr sz="2400"/>
            </a:lvl3pPr>
            <a:lvl4pPr marL="1828800" lvl="3" indent="-355600" algn="l">
              <a:lnSpc>
                <a:spcPct val="90000"/>
              </a:lnSpc>
              <a:spcBef>
                <a:spcPts val="500"/>
              </a:spcBef>
              <a:spcAft>
                <a:spcPts val="0"/>
              </a:spcAft>
              <a:buClr>
                <a:srgbClr val="262626"/>
              </a:buClr>
              <a:buSzPts val="2000"/>
              <a:buChar char="•"/>
              <a:defRPr sz="2000"/>
            </a:lvl4pPr>
            <a:lvl5pPr marL="2286000" lvl="4" indent="-355600" algn="l">
              <a:lnSpc>
                <a:spcPct val="90000"/>
              </a:lnSpc>
              <a:spcBef>
                <a:spcPts val="500"/>
              </a:spcBef>
              <a:spcAft>
                <a:spcPts val="0"/>
              </a:spcAft>
              <a:buClr>
                <a:srgbClr val="262626"/>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68" name="Google Shape;68;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62626"/>
              </a:buClr>
              <a:buSzPts val="1600"/>
              <a:buNone/>
              <a:defRPr sz="1600"/>
            </a:lvl1pPr>
            <a:lvl2pPr marL="914400" lvl="1" indent="-228600" algn="l">
              <a:lnSpc>
                <a:spcPct val="90000"/>
              </a:lnSpc>
              <a:spcBef>
                <a:spcPts val="500"/>
              </a:spcBef>
              <a:spcAft>
                <a:spcPts val="0"/>
              </a:spcAft>
              <a:buClr>
                <a:srgbClr val="262626"/>
              </a:buClr>
              <a:buSzPts val="1400"/>
              <a:buNone/>
              <a:defRPr sz="1400"/>
            </a:lvl2pPr>
            <a:lvl3pPr marL="1371600" lvl="2" indent="-228600" algn="l">
              <a:lnSpc>
                <a:spcPct val="90000"/>
              </a:lnSpc>
              <a:spcBef>
                <a:spcPts val="500"/>
              </a:spcBef>
              <a:spcAft>
                <a:spcPts val="0"/>
              </a:spcAft>
              <a:buClr>
                <a:srgbClr val="262626"/>
              </a:buClr>
              <a:buSzPts val="1200"/>
              <a:buNone/>
              <a:defRPr sz="1200"/>
            </a:lvl3pPr>
            <a:lvl4pPr marL="1828800" lvl="3" indent="-228600" algn="l">
              <a:lnSpc>
                <a:spcPct val="90000"/>
              </a:lnSpc>
              <a:spcBef>
                <a:spcPts val="500"/>
              </a:spcBef>
              <a:spcAft>
                <a:spcPts val="0"/>
              </a:spcAft>
              <a:buClr>
                <a:srgbClr val="262626"/>
              </a:buClr>
              <a:buSzPts val="1000"/>
              <a:buNone/>
              <a:defRPr sz="1000"/>
            </a:lvl4pPr>
            <a:lvl5pPr marL="2286000" lvl="4" indent="-228600" algn="l">
              <a:lnSpc>
                <a:spcPct val="90000"/>
              </a:lnSpc>
              <a:spcBef>
                <a:spcPts val="500"/>
              </a:spcBef>
              <a:spcAft>
                <a:spcPts val="0"/>
              </a:spcAft>
              <a:buClr>
                <a:srgbClr val="262626"/>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9" name="Google Shape;69;p10"/>
          <p:cNvSpPr txBox="1">
            <a:spLocks noGrp="1"/>
          </p:cNvSpPr>
          <p:nvPr>
            <p:ph type="dt" idx="10"/>
          </p:nvPr>
        </p:nvSpPr>
        <p:spPr>
          <a:xfrm>
            <a:off x="1948070" y="6500029"/>
            <a:ext cx="1621138" cy="3579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50002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9448800" y="6490771"/>
            <a:ext cx="2743200" cy="35923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2" name="Google Shape;72;p10"/>
          <p:cNvCxnSpPr/>
          <p:nvPr/>
        </p:nvCxnSpPr>
        <p:spPr>
          <a:xfrm>
            <a:off x="1028742" y="2038546"/>
            <a:ext cx="1303282" cy="0"/>
          </a:xfrm>
          <a:prstGeom prst="straightConnector1">
            <a:avLst/>
          </a:prstGeom>
          <a:noFill/>
          <a:ln w="50800" cap="flat" cmpd="sng">
            <a:solidFill>
              <a:srgbClr val="262626"/>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3200"/>
              <a:buFont typeface="Space Grotes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1"/>
          <p:cNvSpPr>
            <a:spLocks noGrp="1"/>
          </p:cNvSpPr>
          <p:nvPr>
            <p:ph type="pic" idx="2"/>
          </p:nvPr>
        </p:nvSpPr>
        <p:spPr>
          <a:xfrm>
            <a:off x="5183188" y="987425"/>
            <a:ext cx="6172200" cy="4873625"/>
          </a:xfrm>
          <a:prstGeom prst="rect">
            <a:avLst/>
          </a:prstGeom>
          <a:noFill/>
          <a:ln>
            <a:noFill/>
          </a:ln>
        </p:spPr>
      </p:sp>
      <p:sp>
        <p:nvSpPr>
          <p:cNvPr id="76" name="Google Shape;76;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62626"/>
              </a:buClr>
              <a:buSzPts val="1600"/>
              <a:buNone/>
              <a:defRPr sz="1600"/>
            </a:lvl1pPr>
            <a:lvl2pPr marL="914400" lvl="1" indent="-228600" algn="l">
              <a:lnSpc>
                <a:spcPct val="90000"/>
              </a:lnSpc>
              <a:spcBef>
                <a:spcPts val="500"/>
              </a:spcBef>
              <a:spcAft>
                <a:spcPts val="0"/>
              </a:spcAft>
              <a:buClr>
                <a:srgbClr val="262626"/>
              </a:buClr>
              <a:buSzPts val="1400"/>
              <a:buNone/>
              <a:defRPr sz="1400"/>
            </a:lvl2pPr>
            <a:lvl3pPr marL="1371600" lvl="2" indent="-228600" algn="l">
              <a:lnSpc>
                <a:spcPct val="90000"/>
              </a:lnSpc>
              <a:spcBef>
                <a:spcPts val="500"/>
              </a:spcBef>
              <a:spcAft>
                <a:spcPts val="0"/>
              </a:spcAft>
              <a:buClr>
                <a:srgbClr val="262626"/>
              </a:buClr>
              <a:buSzPts val="1200"/>
              <a:buNone/>
              <a:defRPr sz="1200"/>
            </a:lvl3pPr>
            <a:lvl4pPr marL="1828800" lvl="3" indent="-228600" algn="l">
              <a:lnSpc>
                <a:spcPct val="90000"/>
              </a:lnSpc>
              <a:spcBef>
                <a:spcPts val="500"/>
              </a:spcBef>
              <a:spcAft>
                <a:spcPts val="0"/>
              </a:spcAft>
              <a:buClr>
                <a:srgbClr val="262626"/>
              </a:buClr>
              <a:buSzPts val="1000"/>
              <a:buNone/>
              <a:defRPr sz="1000"/>
            </a:lvl4pPr>
            <a:lvl5pPr marL="2286000" lvl="4" indent="-228600" algn="l">
              <a:lnSpc>
                <a:spcPct val="90000"/>
              </a:lnSpc>
              <a:spcBef>
                <a:spcPts val="500"/>
              </a:spcBef>
              <a:spcAft>
                <a:spcPts val="0"/>
              </a:spcAft>
              <a:buClr>
                <a:srgbClr val="262626"/>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7" name="Google Shape;77;p11"/>
          <p:cNvSpPr txBox="1">
            <a:spLocks noGrp="1"/>
          </p:cNvSpPr>
          <p:nvPr>
            <p:ph type="dt" idx="10"/>
          </p:nvPr>
        </p:nvSpPr>
        <p:spPr>
          <a:xfrm>
            <a:off x="1948070" y="6500029"/>
            <a:ext cx="1621138" cy="3579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ftr" idx="11"/>
          </p:nvPr>
        </p:nvSpPr>
        <p:spPr>
          <a:xfrm>
            <a:off x="4038600" y="648487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
          <p:cNvSpPr txBox="1">
            <a:spLocks noGrp="1"/>
          </p:cNvSpPr>
          <p:nvPr>
            <p:ph type="sldNum" idx="12"/>
          </p:nvPr>
        </p:nvSpPr>
        <p:spPr>
          <a:xfrm>
            <a:off x="9448800" y="6490771"/>
            <a:ext cx="2743200" cy="35923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0" name="Google Shape;80;p11"/>
          <p:cNvCxnSpPr/>
          <p:nvPr/>
        </p:nvCxnSpPr>
        <p:spPr>
          <a:xfrm>
            <a:off x="1028742" y="2038546"/>
            <a:ext cx="1303282" cy="0"/>
          </a:xfrm>
          <a:prstGeom prst="straightConnector1">
            <a:avLst/>
          </a:prstGeom>
          <a:noFill/>
          <a:ln w="50800" cap="flat" cmpd="sng">
            <a:solidFill>
              <a:srgbClr val="262626"/>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alphaModFix/>
          </a:blip>
          <a:tile tx="0" ty="0" sx="5000" sy="5000" flip="none" algn="ctr"/>
        </a:blipFill>
        <a:effectLst/>
      </p:bgPr>
    </p:bg>
    <p:spTree>
      <p:nvGrpSpPr>
        <p:cNvPr id="1" name="Shape 9"/>
        <p:cNvGrpSpPr/>
        <p:nvPr/>
      </p:nvGrpSpPr>
      <p:grpSpPr>
        <a:xfrm>
          <a:off x="0" y="0"/>
          <a:ext cx="0" cy="0"/>
          <a:chOff x="0" y="0"/>
          <a:chExt cx="0" cy="0"/>
        </a:xfrm>
      </p:grpSpPr>
      <p:sp>
        <p:nvSpPr>
          <p:cNvPr id="10" name="Google Shape;10;p2"/>
          <p:cNvSpPr/>
          <p:nvPr/>
        </p:nvSpPr>
        <p:spPr>
          <a:xfrm>
            <a:off x="0" y="6492874"/>
            <a:ext cx="12192000" cy="365126"/>
          </a:xfrm>
          <a:prstGeom prst="rect">
            <a:avLst/>
          </a:prstGeom>
          <a:solidFill>
            <a:schemeClr val="bg1"/>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tx1"/>
              </a:solidFill>
              <a:latin typeface="Arial"/>
              <a:ea typeface="Arial"/>
              <a:cs typeface="Arial"/>
              <a:sym typeface="Arial"/>
            </a:endParaRPr>
          </a:p>
        </p:txBody>
      </p:sp>
      <p:sp>
        <p:nvSpPr>
          <p:cNvPr id="11" name="Google Shape;11;p2"/>
          <p:cNvSpPr txBox="1"/>
          <p:nvPr/>
        </p:nvSpPr>
        <p:spPr>
          <a:xfrm>
            <a:off x="0" y="6490771"/>
            <a:ext cx="1948070" cy="369332"/>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tx1"/>
                </a:solidFill>
                <a:latin typeface="Space Grotesk"/>
                <a:ea typeface="Space Grotesk"/>
                <a:cs typeface="Space Grotesk"/>
                <a:sym typeface="Space Grotesk"/>
              </a:rPr>
              <a:t>UCSD ece </a:t>
            </a:r>
            <a:r>
              <a:rPr lang="en-US" sz="1800" b="1" i="0" u="none" strike="noStrike" cap="none">
                <a:solidFill>
                  <a:schemeClr val="tx1"/>
                </a:solidFill>
                <a:latin typeface="Space Grotesk"/>
                <a:ea typeface="Space Grotesk"/>
                <a:cs typeface="Space Grotesk"/>
                <a:sym typeface="Space Grotesk"/>
              </a:rPr>
              <a:t>260c.</a:t>
            </a:r>
            <a:endParaRPr>
              <a:solidFill>
                <a:schemeClr val="tx1"/>
              </a:solidFill>
            </a:endParaRPr>
          </a:p>
        </p:txBody>
      </p:sp>
      <p:sp>
        <p:nvSpPr>
          <p:cNvPr id="12" name="Google Shape;12;p2"/>
          <p:cNvSpPr txBox="1">
            <a:spLocks noGrp="1"/>
          </p:cNvSpPr>
          <p:nvPr>
            <p:ph type="body" idx="1"/>
          </p:nvPr>
        </p:nvSpPr>
        <p:spPr>
          <a:xfrm>
            <a:off x="826008" y="1330779"/>
            <a:ext cx="10515600" cy="4846184"/>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rgbClr val="262626"/>
              </a:buClr>
              <a:buSzPts val="2600"/>
              <a:buFont typeface="Arial"/>
              <a:buChar char="•"/>
              <a:defRPr sz="2600" b="0" i="0" u="none" strike="noStrike" cap="none">
                <a:solidFill>
                  <a:srgbClr val="262626"/>
                </a:solidFill>
                <a:latin typeface="Arial"/>
                <a:ea typeface="Arial"/>
                <a:cs typeface="Arial"/>
                <a:sym typeface="Arial"/>
              </a:defRPr>
            </a:lvl1pPr>
            <a:lvl2pPr marL="914400" marR="0" lvl="1" indent="-368300" algn="l" rtl="0">
              <a:lnSpc>
                <a:spcPct val="90000"/>
              </a:lnSpc>
              <a:spcBef>
                <a:spcPts val="500"/>
              </a:spcBef>
              <a:spcAft>
                <a:spcPts val="0"/>
              </a:spcAft>
              <a:buClr>
                <a:srgbClr val="262626"/>
              </a:buClr>
              <a:buSzPts val="2200"/>
              <a:buFont typeface="Arial"/>
              <a:buChar char="•"/>
              <a:defRPr sz="2200" b="0" i="0" u="none" strike="noStrike" cap="none">
                <a:solidFill>
                  <a:srgbClr val="262626"/>
                </a:solidFill>
                <a:latin typeface="Arial"/>
                <a:ea typeface="Arial"/>
                <a:cs typeface="Arial"/>
                <a:sym typeface="Arial"/>
              </a:defRPr>
            </a:lvl2pPr>
            <a:lvl3pPr marL="1371600" marR="0" lvl="2"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3pPr>
            <a:lvl4pPr marL="1828800" marR="0" lvl="3" indent="-330200" algn="l" rtl="0">
              <a:lnSpc>
                <a:spcPct val="90000"/>
              </a:lnSpc>
              <a:spcBef>
                <a:spcPts val="50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4pPr>
            <a:lvl5pPr marL="2286000" marR="0" lvl="4" indent="-317500" algn="l" rtl="0">
              <a:lnSpc>
                <a:spcPct val="90000"/>
              </a:lnSpc>
              <a:spcBef>
                <a:spcPts val="5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3" name="Google Shape;13;p2"/>
          <p:cNvSpPr txBox="1">
            <a:spLocks noGrp="1"/>
          </p:cNvSpPr>
          <p:nvPr>
            <p:ph type="dt" idx="10"/>
          </p:nvPr>
        </p:nvSpPr>
        <p:spPr>
          <a:xfrm>
            <a:off x="1948070" y="6500029"/>
            <a:ext cx="1621138" cy="357971"/>
          </a:xfrm>
          <a:prstGeom prst="rect">
            <a:avLst/>
          </a:prstGeom>
          <a:solidFill>
            <a:schemeClr val="bg1"/>
          </a:solid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tx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lang="en-US"/>
          </a:p>
        </p:txBody>
      </p:sp>
      <p:sp>
        <p:nvSpPr>
          <p:cNvPr id="14" name="Google Shape;14;p2"/>
          <p:cNvSpPr txBox="1">
            <a:spLocks noGrp="1"/>
          </p:cNvSpPr>
          <p:nvPr>
            <p:ph type="sldNum" idx="12"/>
          </p:nvPr>
        </p:nvSpPr>
        <p:spPr>
          <a:xfrm>
            <a:off x="9448800" y="6490771"/>
            <a:ext cx="2743200" cy="359231"/>
          </a:xfrm>
          <a:prstGeom prst="rect">
            <a:avLst/>
          </a:prstGeom>
          <a:solidFill>
            <a:schemeClr val="bg1"/>
          </a:solid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tx1"/>
                </a:solidFill>
                <a:latin typeface="Arial"/>
                <a:ea typeface="Arial"/>
                <a:cs typeface="Arial"/>
                <a:sym typeface="Arial"/>
              </a:defRPr>
            </a:lvl1pPr>
            <a:lvl2pPr marL="0" marR="0" lvl="1" indent="0" algn="r" rtl="0">
              <a:spcBef>
                <a:spcPts val="0"/>
              </a:spcBef>
              <a:buNone/>
              <a:defRPr sz="1200" b="0" u="none">
                <a:solidFill>
                  <a:srgbClr val="F2F2F2"/>
                </a:solidFill>
                <a:latin typeface="Arial"/>
                <a:ea typeface="Arial"/>
                <a:cs typeface="Arial"/>
                <a:sym typeface="Arial"/>
              </a:defRPr>
            </a:lvl2pPr>
            <a:lvl3pPr marL="0" marR="0" lvl="2" indent="0" algn="r" rtl="0">
              <a:spcBef>
                <a:spcPts val="0"/>
              </a:spcBef>
              <a:buNone/>
              <a:defRPr sz="1200" b="0" u="none">
                <a:solidFill>
                  <a:srgbClr val="F2F2F2"/>
                </a:solidFill>
                <a:latin typeface="Arial"/>
                <a:ea typeface="Arial"/>
                <a:cs typeface="Arial"/>
                <a:sym typeface="Arial"/>
              </a:defRPr>
            </a:lvl3pPr>
            <a:lvl4pPr marL="0" marR="0" lvl="3" indent="0" algn="r" rtl="0">
              <a:spcBef>
                <a:spcPts val="0"/>
              </a:spcBef>
              <a:buNone/>
              <a:defRPr sz="1200" b="0" u="none">
                <a:solidFill>
                  <a:srgbClr val="F2F2F2"/>
                </a:solidFill>
                <a:latin typeface="Arial"/>
                <a:ea typeface="Arial"/>
                <a:cs typeface="Arial"/>
                <a:sym typeface="Arial"/>
              </a:defRPr>
            </a:lvl4pPr>
            <a:lvl5pPr marL="0" marR="0" lvl="4" indent="0" algn="r" rtl="0">
              <a:spcBef>
                <a:spcPts val="0"/>
              </a:spcBef>
              <a:buNone/>
              <a:defRPr sz="1200" b="0" u="none">
                <a:solidFill>
                  <a:srgbClr val="F2F2F2"/>
                </a:solidFill>
                <a:latin typeface="Arial"/>
                <a:ea typeface="Arial"/>
                <a:cs typeface="Arial"/>
                <a:sym typeface="Arial"/>
              </a:defRPr>
            </a:lvl5pPr>
            <a:lvl6pPr marL="0" marR="0" lvl="5" indent="0" algn="r" rtl="0">
              <a:spcBef>
                <a:spcPts val="0"/>
              </a:spcBef>
              <a:buNone/>
              <a:defRPr sz="1200" b="0" u="none">
                <a:solidFill>
                  <a:srgbClr val="F2F2F2"/>
                </a:solidFill>
                <a:latin typeface="Arial"/>
                <a:ea typeface="Arial"/>
                <a:cs typeface="Arial"/>
                <a:sym typeface="Arial"/>
              </a:defRPr>
            </a:lvl6pPr>
            <a:lvl7pPr marL="0" marR="0" lvl="6" indent="0" algn="r" rtl="0">
              <a:spcBef>
                <a:spcPts val="0"/>
              </a:spcBef>
              <a:buNone/>
              <a:defRPr sz="1200" b="0" u="none">
                <a:solidFill>
                  <a:srgbClr val="F2F2F2"/>
                </a:solidFill>
                <a:latin typeface="Arial"/>
                <a:ea typeface="Arial"/>
                <a:cs typeface="Arial"/>
                <a:sym typeface="Arial"/>
              </a:defRPr>
            </a:lvl7pPr>
            <a:lvl8pPr marL="0" marR="0" lvl="7" indent="0" algn="r" rtl="0">
              <a:spcBef>
                <a:spcPts val="0"/>
              </a:spcBef>
              <a:buNone/>
              <a:defRPr sz="1200" b="0" u="none">
                <a:solidFill>
                  <a:srgbClr val="F2F2F2"/>
                </a:solidFill>
                <a:latin typeface="Arial"/>
                <a:ea typeface="Arial"/>
                <a:cs typeface="Arial"/>
                <a:sym typeface="Arial"/>
              </a:defRPr>
            </a:lvl8pPr>
            <a:lvl9pPr marL="0" marR="0" lvl="8" indent="0" algn="r" rtl="0">
              <a:spcBef>
                <a:spcPts val="0"/>
              </a:spcBef>
              <a:buNone/>
              <a:defRPr sz="1200" b="0" u="none">
                <a:solidFill>
                  <a:srgbClr val="F2F2F2"/>
                </a:solidFill>
                <a:latin typeface="Arial"/>
                <a:ea typeface="Arial"/>
                <a:cs typeface="Arial"/>
                <a:sym typeface="Arial"/>
              </a:defRPr>
            </a:lvl9pPr>
          </a:lstStyle>
          <a:p>
            <a:fld id="{00000000-1234-1234-1234-123412341234}" type="slidenum">
              <a:rPr lang="en-US" smtClean="0"/>
              <a:pPr/>
              <a:t>‹#›</a:t>
            </a:fld>
            <a:endParaRPr lang="en-US"/>
          </a:p>
        </p:txBody>
      </p:sp>
      <p:sp>
        <p:nvSpPr>
          <p:cNvPr id="15" name="Google Shape;15;p2"/>
          <p:cNvSpPr txBox="1">
            <a:spLocks noGrp="1"/>
          </p:cNvSpPr>
          <p:nvPr>
            <p:ph type="ftr" idx="11"/>
          </p:nvPr>
        </p:nvSpPr>
        <p:spPr>
          <a:xfrm>
            <a:off x="4038600" y="6494924"/>
            <a:ext cx="4114800" cy="365125"/>
          </a:xfrm>
          <a:prstGeom prst="rect">
            <a:avLst/>
          </a:prstGeom>
          <a:solidFill>
            <a:schemeClr val="bg1"/>
          </a:solid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tx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lang="en-US" dirty="0"/>
          </a:p>
        </p:txBody>
      </p:sp>
      <p:sp>
        <p:nvSpPr>
          <p:cNvPr id="16" name="Google Shape;16;p2"/>
          <p:cNvSpPr txBox="1">
            <a:spLocks noGrp="1"/>
          </p:cNvSpPr>
          <p:nvPr>
            <p:ph type="title"/>
          </p:nvPr>
        </p:nvSpPr>
        <p:spPr>
          <a:xfrm>
            <a:off x="838200" y="275434"/>
            <a:ext cx="10515600" cy="81042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3600"/>
              <a:buFont typeface="Space Grotesk"/>
              <a:buNone/>
              <a:defRPr sz="3600" b="0" i="0" u="none" strike="noStrike" cap="none">
                <a:solidFill>
                  <a:srgbClr val="262626"/>
                </a:solidFill>
                <a:latin typeface="Space Grotesk"/>
                <a:ea typeface="Space Grotesk"/>
                <a:cs typeface="Space Grotesk"/>
                <a:sym typeface="Space Grotes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hyperlink" Target="https://precisioninno.co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hyperlink" Target="https://theopenroadproject.org/" TargetMode="External"/><Relationship Id="rId5" Type="http://schemas.openxmlformats.org/officeDocument/2006/relationships/hyperlink" Target="https://vlsicad.ucsd.edu/" TargetMode="Externa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hyperlink" Target="https://vlsicad.ucsd.edu/Publications/Conferences/374/c374.pptx" TargetMode="External"/><Relationship Id="rId5" Type="http://schemas.openxmlformats.org/officeDocument/2006/relationships/hyperlink" Target="https://vlsicad.ucsd.edu/Publications/Conferences/374/c374.pdf" TargetMode="External"/><Relationship Id="rId4" Type="http://schemas.openxmlformats.org/officeDocument/2006/relationships/hyperlink" Target="https://github.com/The-OpenROAD-Project/Birds-of-a-Feather-Open-Source-Academic-EDA-Software/wiki/DAC-2019-Birds-of-a-Feather:-Open-Source-Academic-EDA-Softwar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penroad.readthedocs.io/en/latest/main/README.html" TargetMode="External"/><Relationship Id="rId7" Type="http://schemas.openxmlformats.org/officeDocument/2006/relationships/hyperlink" Target="https://www.youtube.com/watch?v=wvPZREaP7E0&amp;t=2652s"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hyperlink" Target="https://skywater-pdk.slack.com/archives/C0161A4A59V" TargetMode="External"/><Relationship Id="rId5" Type="http://schemas.openxmlformats.org/officeDocument/2006/relationships/hyperlink" Target="https://github.com/The-OpenROAD-Project/OpenROAD-flow-scripts" TargetMode="External"/><Relationship Id="rId4" Type="http://schemas.openxmlformats.org/officeDocument/2006/relationships/hyperlink" Target="https://github.com/The-OpenROAD-Projec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hyperlink" Target="https://vlsicad.ucsd.edu/Publications/Conferences/407/c407.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hyperlink" Target="https://arxiv.org/pdf/2308.10204.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hyperlink" Target="https://arxiv.org/abs/2304.11761" TargetMode="External"/><Relationship Id="rId3" Type="http://schemas.openxmlformats.org/officeDocument/2006/relationships/notesSlide" Target="../notesSlides/notesSlide38.xml"/><Relationship Id="rId7" Type="http://schemas.openxmlformats.org/officeDocument/2006/relationships/hyperlink" Target="https://github.com/The-OpenROAD-Project/OpenROAD/tree/master/src/mpl2" TargetMode="Externa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9.xml"/><Relationship Id="rId7" Type="http://schemas.openxmlformats.org/officeDocument/2006/relationships/image" Target="../media/image43.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hyperlink" Target="http://vlsicad.ucsd.edu/GSRC/metrics" TargetMode="External"/><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hyperlink" Target="https://github.com/ieee-ceda-datc/datc-rdf-Metrics4ML" TargetMode="External"/><Relationship Id="rId4" Type="http://schemas.openxmlformats.org/officeDocument/2006/relationships/hyperlink" Target="https://woset-workshop.github.io/PDFs/2018/a21.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github.com/ieee-ceda-datc/datc-rdf-Metrics4ML" TargetMode="External"/><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https://github.com/ieee-ceda-datc/datc-rdf-Metrics4ML"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j.mp/eri19-foss10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l.acm.org/doi/pdf/10.1145/3508352.3561378"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ctrTitle"/>
          </p:nvPr>
        </p:nvSpPr>
        <p:spPr>
          <a:xfrm>
            <a:off x="1524000" y="2155371"/>
            <a:ext cx="9144000" cy="179546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62626"/>
              </a:buClr>
              <a:buSzPts val="6000"/>
              <a:buFont typeface="Space Grotesk"/>
              <a:buNone/>
            </a:pPr>
            <a:r>
              <a:rPr lang="en-US" dirty="0"/>
              <a:t>Intro, Logistics and </a:t>
            </a:r>
            <a:r>
              <a:rPr lang="en-US" dirty="0" err="1"/>
              <a:t>OpenROAD</a:t>
            </a:r>
            <a:endParaRPr dirty="0"/>
          </a:p>
        </p:txBody>
      </p:sp>
      <p:sp>
        <p:nvSpPr>
          <p:cNvPr id="86" name="Google Shape;86;p1"/>
          <p:cNvSpPr txBox="1">
            <a:spLocks noGrp="1"/>
          </p:cNvSpPr>
          <p:nvPr>
            <p:ph type="subTitle" idx="1"/>
          </p:nvPr>
        </p:nvSpPr>
        <p:spPr>
          <a:xfrm>
            <a:off x="1524000" y="4310742"/>
            <a:ext cx="9144000" cy="94705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62626"/>
              </a:buClr>
              <a:buSzPts val="2400"/>
              <a:buNone/>
            </a:pPr>
            <a:endParaRPr dirty="0"/>
          </a:p>
          <a:p>
            <a:pPr marL="0" lvl="0" indent="0" algn="ctr" rtl="0">
              <a:lnSpc>
                <a:spcPct val="90000"/>
              </a:lnSpc>
              <a:spcBef>
                <a:spcPts val="1000"/>
              </a:spcBef>
              <a:spcAft>
                <a:spcPts val="0"/>
              </a:spcAft>
              <a:buClr>
                <a:srgbClr val="262626"/>
              </a:buClr>
              <a:buSzPts val="2400"/>
              <a:buNone/>
            </a:pPr>
            <a:r>
              <a:rPr lang="en-US" dirty="0"/>
              <a:t>Prof. Andrew Kahng</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F395A765-FEB5-C4A3-7E15-F71DCEFBE9D1}"/>
              </a:ext>
            </a:extLst>
          </p:cNvPr>
          <p:cNvSpPr>
            <a:spLocks noGrp="1"/>
          </p:cNvSpPr>
          <p:nvPr>
            <p:ph type="title"/>
          </p:nvPr>
        </p:nvSpPr>
        <p:spPr>
          <a:xfrm>
            <a:off x="304800" y="152400"/>
            <a:ext cx="11762014" cy="685800"/>
          </a:xfrm>
        </p:spPr>
        <p:txBody>
          <a:bodyPr>
            <a:normAutofit/>
          </a:bodyPr>
          <a:lstStyle/>
          <a:p>
            <a:r>
              <a:rPr lang="en-US" sz="3733" dirty="0">
                <a:solidFill>
                  <a:srgbClr val="254061"/>
                </a:solidFill>
                <a:latin typeface="Arial"/>
                <a:ea typeface="Arial"/>
                <a:cs typeface="Arial"/>
                <a:sym typeface="Arial"/>
              </a:rPr>
              <a:t>ASIC Design with Proprietary EDA: Need $$$, Experts</a:t>
            </a:r>
            <a:endParaRPr lang="en-US" dirty="0"/>
          </a:p>
        </p:txBody>
      </p:sp>
      <p:sp>
        <p:nvSpPr>
          <p:cNvPr id="347" name="Google Shape;347;p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285744" indent="-234945">
              <a:buSzPts val="3027"/>
            </a:pPr>
            <a:r>
              <a:rPr lang="en-US" b="1" dirty="0"/>
              <a:t>Very sophisticated tools with 1000’s of commands</a:t>
            </a:r>
          </a:p>
          <a:p>
            <a:pPr marL="285744" indent="-234945">
              <a:buSzPts val="3027"/>
            </a:pPr>
            <a:endParaRPr lang="en-US" b="1" dirty="0"/>
          </a:p>
          <a:p>
            <a:pPr marL="285744" indent="-234945">
              <a:buSzPts val="3027"/>
            </a:pPr>
            <a:r>
              <a:rPr lang="en-US" b="1" dirty="0"/>
              <a:t>Tool supplier focus: performance, power, area</a:t>
            </a:r>
          </a:p>
          <a:p>
            <a:pPr marL="285744" indent="-234945">
              <a:buSzPts val="3027"/>
            </a:pPr>
            <a:endParaRPr lang="en-US" b="1" dirty="0"/>
          </a:p>
          <a:p>
            <a:pPr marL="285744" indent="-234945">
              <a:buSzPts val="3027"/>
            </a:pPr>
            <a:r>
              <a:rPr lang="en-US" b="1" dirty="0"/>
              <a:t>Large teams of expert users, many manual steps</a:t>
            </a:r>
          </a:p>
          <a:p>
            <a:pPr marL="285744" indent="-234945">
              <a:buSzPts val="3027"/>
            </a:pPr>
            <a:endParaRPr lang="en-US" b="1" dirty="0"/>
          </a:p>
          <a:p>
            <a:pPr marL="285744" indent="-234945">
              <a:buSzPts val="3027"/>
            </a:pPr>
            <a:r>
              <a:rPr lang="en-US" b="1" dirty="0"/>
              <a:t>Long project schedules</a:t>
            </a:r>
          </a:p>
          <a:p>
            <a:pPr marL="285744" indent="-234945">
              <a:buSzPts val="3027"/>
            </a:pPr>
            <a:endParaRPr lang="en-US" b="1" dirty="0"/>
          </a:p>
          <a:p>
            <a:pPr marL="285744" indent="-234945">
              <a:buSzPts val="3027"/>
            </a:pPr>
            <a:r>
              <a:rPr lang="en-US" b="1" dirty="0"/>
              <a:t>Significant project risks</a:t>
            </a:r>
            <a:endParaRPr sz="2300" b="1" dirty="0"/>
          </a:p>
        </p:txBody>
      </p:sp>
    </p:spTree>
    <p:extLst>
      <p:ext uri="{BB962C8B-B14F-4D97-AF65-F5344CB8AC3E}">
        <p14:creationId xmlns:p14="http://schemas.microsoft.com/office/powerpoint/2010/main" val="172473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4" end="4"/>
                                            </p:txEl>
                                          </p:spTgt>
                                        </p:tgtEl>
                                        <p:attrNameLst>
                                          <p:attrName>style.visibility</p:attrName>
                                        </p:attrNameLst>
                                      </p:cBhvr>
                                      <p:to>
                                        <p:strVal val="visible"/>
                                      </p:to>
                                    </p:set>
                                    <p:animEffect transition="in" filter="fade">
                                      <p:cBhvr>
                                        <p:cTn id="7" dur="500"/>
                                        <p:tgtEl>
                                          <p:spTgt spid="34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7">
                                            <p:txEl>
                                              <p:pRg st="6" end="6"/>
                                            </p:txEl>
                                          </p:spTgt>
                                        </p:tgtEl>
                                        <p:attrNameLst>
                                          <p:attrName>style.visibility</p:attrName>
                                        </p:attrNameLst>
                                      </p:cBhvr>
                                      <p:to>
                                        <p:strVal val="visible"/>
                                      </p:to>
                                    </p:set>
                                    <p:animEffect transition="in" filter="fade">
                                      <p:cBhvr>
                                        <p:cTn id="10" dur="500"/>
                                        <p:tgtEl>
                                          <p:spTgt spid="347">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7">
                                            <p:txEl>
                                              <p:pRg st="8" end="8"/>
                                            </p:txEl>
                                          </p:spTgt>
                                        </p:tgtEl>
                                        <p:attrNameLst>
                                          <p:attrName>style.visibility</p:attrName>
                                        </p:attrNameLst>
                                      </p:cBhvr>
                                      <p:to>
                                        <p:strVal val="visible"/>
                                      </p:to>
                                    </p:set>
                                    <p:animEffect transition="in" filter="fade">
                                      <p:cBhvr>
                                        <p:cTn id="13" dur="500"/>
                                        <p:tgtEl>
                                          <p:spTgt spid="3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DFEEECD5-1888-829C-8034-E752AEE4F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0B60C-94A7-FAB2-7984-134757BB3D76}"/>
              </a:ext>
            </a:extLst>
          </p:cNvPr>
          <p:cNvSpPr>
            <a:spLocks noGrp="1"/>
          </p:cNvSpPr>
          <p:nvPr>
            <p:ph type="title"/>
          </p:nvPr>
        </p:nvSpPr>
        <p:spPr>
          <a:xfrm>
            <a:off x="304800" y="152400"/>
            <a:ext cx="11762014" cy="685800"/>
          </a:xfrm>
        </p:spPr>
        <p:txBody>
          <a:bodyPr>
            <a:normAutofit/>
          </a:bodyPr>
          <a:lstStyle/>
          <a:p>
            <a:r>
              <a:rPr lang="en-US" sz="3733" dirty="0" err="1">
                <a:solidFill>
                  <a:srgbClr val="254061"/>
                </a:solidFill>
                <a:latin typeface="Arial"/>
                <a:ea typeface="Arial"/>
                <a:cs typeface="Arial"/>
                <a:sym typeface="Arial"/>
              </a:rPr>
              <a:t>OpenROAD</a:t>
            </a:r>
            <a:r>
              <a:rPr lang="en-US" sz="3733" dirty="0">
                <a:solidFill>
                  <a:srgbClr val="254061"/>
                </a:solidFill>
                <a:latin typeface="Arial"/>
                <a:ea typeface="Arial"/>
                <a:cs typeface="Arial"/>
                <a:sym typeface="Arial"/>
              </a:rPr>
              <a:t>: June 2018 – December 2023</a:t>
            </a:r>
            <a:endParaRPr lang="en-US" dirty="0"/>
          </a:p>
        </p:txBody>
      </p:sp>
      <p:sp>
        <p:nvSpPr>
          <p:cNvPr id="5" name="Google Shape;144;p9">
            <a:extLst>
              <a:ext uri="{FF2B5EF4-FFF2-40B4-BE49-F238E27FC236}">
                <a16:creationId xmlns:a16="http://schemas.microsoft.com/office/drawing/2014/main" id="{D782CA0B-A5DE-9A80-0B00-8E1DDA1C0A81}"/>
              </a:ext>
            </a:extLst>
          </p:cNvPr>
          <p:cNvSpPr txBox="1">
            <a:spLocks noGrp="1"/>
          </p:cNvSpPr>
          <p:nvPr>
            <p:ph idx="1"/>
          </p:nvPr>
        </p:nvSpPr>
        <p:spPr>
          <a:xfrm>
            <a:off x="424543" y="1175657"/>
            <a:ext cx="10956471" cy="522514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lnSpc>
                <a:spcPct val="110000"/>
              </a:lnSpc>
              <a:spcBef>
                <a:spcPts val="200"/>
              </a:spcBef>
              <a:buSzPct val="126126"/>
            </a:pPr>
            <a:r>
              <a:rPr lang="en-US" dirty="0">
                <a:solidFill>
                  <a:srgbClr val="000000"/>
                </a:solidFill>
              </a:rPr>
              <a:t>“Foundations and </a:t>
            </a:r>
            <a:r>
              <a:rPr lang="en-US" b="1" u="sng" dirty="0">
                <a:solidFill>
                  <a:srgbClr val="000000"/>
                </a:solidFill>
              </a:rPr>
              <a:t>R</a:t>
            </a:r>
            <a:r>
              <a:rPr lang="en-US" dirty="0">
                <a:solidFill>
                  <a:srgbClr val="000000"/>
                </a:solidFill>
              </a:rPr>
              <a:t>ealization of </a:t>
            </a:r>
            <a:r>
              <a:rPr lang="en-US" b="1" u="sng" dirty="0">
                <a:solidFill>
                  <a:srgbClr val="000000"/>
                </a:solidFill>
              </a:rPr>
              <a:t>O</a:t>
            </a:r>
            <a:r>
              <a:rPr lang="en-US" dirty="0">
                <a:solidFill>
                  <a:srgbClr val="000000"/>
                </a:solidFill>
              </a:rPr>
              <a:t>pen, </a:t>
            </a:r>
            <a:r>
              <a:rPr lang="en-US" b="1" u="sng" dirty="0">
                <a:solidFill>
                  <a:srgbClr val="000000"/>
                </a:solidFill>
              </a:rPr>
              <a:t>A</a:t>
            </a:r>
            <a:r>
              <a:rPr lang="en-US" dirty="0">
                <a:solidFill>
                  <a:srgbClr val="000000"/>
                </a:solidFill>
              </a:rPr>
              <a:t>ccessible </a:t>
            </a:r>
            <a:r>
              <a:rPr lang="en-US" b="1" u="sng" dirty="0">
                <a:solidFill>
                  <a:srgbClr val="000000"/>
                </a:solidFill>
              </a:rPr>
              <a:t>D</a:t>
            </a:r>
            <a:r>
              <a:rPr lang="en-US" dirty="0">
                <a:solidFill>
                  <a:srgbClr val="000000"/>
                </a:solidFill>
              </a:rPr>
              <a:t>esign”</a:t>
            </a:r>
          </a:p>
          <a:p>
            <a:pPr>
              <a:lnSpc>
                <a:spcPct val="110000"/>
              </a:lnSpc>
              <a:spcBef>
                <a:spcPts val="600"/>
              </a:spcBef>
              <a:buSzPct val="126126"/>
            </a:pPr>
            <a:r>
              <a:rPr lang="en-US" dirty="0">
                <a:solidFill>
                  <a:srgbClr val="000000"/>
                </a:solidFill>
              </a:rPr>
              <a:t>Funded by U.S. DARPA as part of the Electronics Resurgence Initiative (ERI).  (UCSD = prime contractor)</a:t>
            </a:r>
          </a:p>
          <a:p>
            <a:pPr>
              <a:lnSpc>
                <a:spcPct val="110000"/>
              </a:lnSpc>
              <a:spcBef>
                <a:spcPts val="1200"/>
              </a:spcBef>
              <a:buSzPct val="126126"/>
            </a:pPr>
            <a:r>
              <a:rPr lang="en-US" dirty="0">
                <a:solidFill>
                  <a:srgbClr val="FF0000"/>
                </a:solidFill>
              </a:rPr>
              <a:t>Mission: Democratize IC Design, Boost HW &amp; EDA Innovation</a:t>
            </a:r>
            <a:endParaRPr lang="en-US" sz="4000" dirty="0"/>
          </a:p>
          <a:p>
            <a:pPr lvl="1">
              <a:lnSpc>
                <a:spcPct val="110000"/>
              </a:lnSpc>
              <a:spcBef>
                <a:spcPts val="200"/>
              </a:spcBef>
              <a:buSzPct val="126126"/>
            </a:pPr>
            <a:r>
              <a:rPr lang="en-US" dirty="0">
                <a:solidFill>
                  <a:srgbClr val="000000"/>
                </a:solidFill>
              </a:rPr>
              <a:t>Revitalize EDA</a:t>
            </a:r>
          </a:p>
          <a:p>
            <a:pPr lvl="1">
              <a:lnSpc>
                <a:spcPct val="110000"/>
              </a:lnSpc>
              <a:spcBef>
                <a:spcPts val="200"/>
              </a:spcBef>
              <a:buSzPct val="126126"/>
            </a:pPr>
            <a:r>
              <a:rPr lang="en-US" dirty="0">
                <a:solidFill>
                  <a:srgbClr val="000000"/>
                </a:solidFill>
              </a:rPr>
              <a:t>Contract: Deliver an Open-Source, RTL-to-GDS EDA system</a:t>
            </a:r>
          </a:p>
          <a:p>
            <a:pPr lvl="1">
              <a:lnSpc>
                <a:spcPct val="110000"/>
              </a:lnSpc>
              <a:spcBef>
                <a:spcPts val="200"/>
              </a:spcBef>
              <a:buSzPct val="126126"/>
            </a:pPr>
            <a:r>
              <a:rPr lang="en-US" dirty="0">
                <a:solidFill>
                  <a:srgbClr val="000000"/>
                </a:solidFill>
              </a:rPr>
              <a:t>24-hour, no-human-in-loop, </a:t>
            </a:r>
            <a:r>
              <a:rPr lang="en-US" dirty="0" err="1">
                <a:solidFill>
                  <a:srgbClr val="000000"/>
                </a:solidFill>
              </a:rPr>
              <a:t>tapeout</a:t>
            </a:r>
            <a:r>
              <a:rPr lang="en-US" dirty="0">
                <a:solidFill>
                  <a:srgbClr val="000000"/>
                </a:solidFill>
              </a:rPr>
              <a:t>-clean layout in </a:t>
            </a:r>
            <a:r>
              <a:rPr lang="en-US" dirty="0" err="1">
                <a:solidFill>
                  <a:srgbClr val="000000"/>
                </a:solidFill>
              </a:rPr>
              <a:t>FinFET</a:t>
            </a:r>
            <a:r>
              <a:rPr lang="en-US" dirty="0">
                <a:solidFill>
                  <a:srgbClr val="000000"/>
                </a:solidFill>
              </a:rPr>
              <a:t> nodes</a:t>
            </a:r>
          </a:p>
          <a:p>
            <a:pPr marL="231770" lvl="1" indent="0">
              <a:lnSpc>
                <a:spcPct val="110000"/>
              </a:lnSpc>
              <a:spcBef>
                <a:spcPts val="200"/>
              </a:spcBef>
              <a:buSzPct val="126126"/>
              <a:buNone/>
            </a:pPr>
            <a:endParaRPr lang="en-US" dirty="0">
              <a:solidFill>
                <a:srgbClr val="000000"/>
              </a:solidFill>
            </a:endParaRPr>
          </a:p>
        </p:txBody>
      </p:sp>
      <p:pic>
        <p:nvPicPr>
          <p:cNvPr id="6" name="Google Shape;147;p9">
            <a:extLst>
              <a:ext uri="{FF2B5EF4-FFF2-40B4-BE49-F238E27FC236}">
                <a16:creationId xmlns:a16="http://schemas.microsoft.com/office/drawing/2014/main" id="{C1CA8B44-C3E5-D166-7821-BBF7A1344E1A}"/>
              </a:ext>
            </a:extLst>
          </p:cNvPr>
          <p:cNvPicPr preferRelativeResize="0">
            <a:picLocks noChangeAspect="1"/>
          </p:cNvPicPr>
          <p:nvPr/>
        </p:nvPicPr>
        <p:blipFill rotWithShape="1">
          <a:blip r:embed="rId3">
            <a:alphaModFix/>
          </a:blip>
          <a:srcRect/>
          <a:stretch/>
        </p:blipFill>
        <p:spPr>
          <a:xfrm>
            <a:off x="2516423" y="4887686"/>
            <a:ext cx="6772710" cy="571500"/>
          </a:xfrm>
          <a:prstGeom prst="rect">
            <a:avLst/>
          </a:prstGeom>
          <a:noFill/>
          <a:ln>
            <a:noFill/>
          </a:ln>
        </p:spPr>
      </p:pic>
      <p:sp>
        <p:nvSpPr>
          <p:cNvPr id="3" name="TextBox 2">
            <a:extLst>
              <a:ext uri="{FF2B5EF4-FFF2-40B4-BE49-F238E27FC236}">
                <a16:creationId xmlns:a16="http://schemas.microsoft.com/office/drawing/2014/main" id="{0490C845-84F1-2AC5-2B66-AB66B05B6AEB}"/>
              </a:ext>
            </a:extLst>
          </p:cNvPr>
          <p:cNvSpPr txBox="1"/>
          <p:nvPr/>
        </p:nvSpPr>
        <p:spPr>
          <a:xfrm>
            <a:off x="9473184" y="5019547"/>
            <a:ext cx="2194560" cy="307777"/>
          </a:xfrm>
          <a:prstGeom prst="rect">
            <a:avLst/>
          </a:prstGeom>
          <a:noFill/>
        </p:spPr>
        <p:txBody>
          <a:bodyPr wrap="square" rtlCol="0">
            <a:spAutoFit/>
          </a:bodyPr>
          <a:lstStyle/>
          <a:p>
            <a:r>
              <a:rPr lang="en-US" dirty="0">
                <a:hlinkClick r:id="rId4"/>
              </a:rPr>
              <a:t>https://precisioninno.com/</a:t>
            </a:r>
            <a:r>
              <a:rPr lang="en-US" dirty="0"/>
              <a:t> </a:t>
            </a:r>
          </a:p>
        </p:txBody>
      </p:sp>
    </p:spTree>
    <p:extLst>
      <p:ext uri="{BB962C8B-B14F-4D97-AF65-F5344CB8AC3E}">
        <p14:creationId xmlns:p14="http://schemas.microsoft.com/office/powerpoint/2010/main" val="167474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BDEF3CF5-C66B-BA9E-C8D8-B63E75046B38}"/>
              </a:ext>
            </a:extLst>
          </p:cNvPr>
          <p:cNvSpPr>
            <a:spLocks noGrp="1"/>
          </p:cNvSpPr>
          <p:nvPr>
            <p:ph type="title"/>
          </p:nvPr>
        </p:nvSpPr>
        <p:spPr/>
        <p:txBody>
          <a:bodyPr/>
          <a:lstStyle/>
          <a:p>
            <a:r>
              <a:rPr lang="en-US" sz="3733" dirty="0" err="1">
                <a:solidFill>
                  <a:srgbClr val="254061"/>
                </a:solidFill>
                <a:latin typeface="Arial"/>
                <a:ea typeface="Arial"/>
                <a:cs typeface="Arial"/>
                <a:sym typeface="Arial"/>
              </a:rPr>
              <a:t>OpenROAD</a:t>
            </a:r>
            <a:r>
              <a:rPr lang="en-US" sz="3733" dirty="0">
                <a:solidFill>
                  <a:srgbClr val="254061"/>
                </a:solidFill>
                <a:latin typeface="Arial"/>
                <a:ea typeface="Arial"/>
                <a:cs typeface="Arial"/>
                <a:sym typeface="Arial"/>
              </a:rPr>
              <a:t>: No Humans, 24 Hours</a:t>
            </a:r>
            <a:endParaRPr lang="en-US" dirty="0"/>
          </a:p>
        </p:txBody>
      </p:sp>
      <p:sp>
        <p:nvSpPr>
          <p:cNvPr id="347" name="Google Shape;347;p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346066" indent="-295267"/>
            <a:r>
              <a:rPr lang="en-US" dirty="0"/>
              <a:t>FOCUS: Ease of use and runtime</a:t>
            </a:r>
          </a:p>
          <a:p>
            <a:pPr marL="346066" indent="-295267"/>
            <a:endParaRPr lang="en-US" dirty="0">
              <a:solidFill>
                <a:srgbClr val="FF0000"/>
              </a:solidFill>
            </a:endParaRPr>
          </a:p>
          <a:p>
            <a:pPr marL="346066" indent="-295267"/>
            <a:r>
              <a:rPr lang="en-US" dirty="0">
                <a:solidFill>
                  <a:schemeClr val="tx1"/>
                </a:solidFill>
              </a:rPr>
              <a:t>Directly attack the crises of design and innovation</a:t>
            </a:r>
          </a:p>
          <a:p>
            <a:pPr marL="623872" lvl="1" indent="-277806"/>
            <a:r>
              <a:rPr lang="en-US" dirty="0">
                <a:solidFill>
                  <a:schemeClr val="accent1"/>
                </a:solidFill>
              </a:rPr>
              <a:t>Schedule</a:t>
            </a:r>
            <a:r>
              <a:rPr lang="en-US" dirty="0"/>
              <a:t> barrier: </a:t>
            </a:r>
            <a:r>
              <a:rPr lang="en-US" dirty="0">
                <a:solidFill>
                  <a:srgbClr val="FF0000"/>
                </a:solidFill>
              </a:rPr>
              <a:t>RTL-to-GDS</a:t>
            </a:r>
            <a:r>
              <a:rPr lang="en-US" dirty="0">
                <a:solidFill>
                  <a:schemeClr val="tx1"/>
                </a:solidFill>
              </a:rPr>
              <a:t> in 24 hours  </a:t>
            </a:r>
            <a:endParaRPr lang="en-US" dirty="0"/>
          </a:p>
          <a:p>
            <a:pPr marL="623872" lvl="1" indent="-277806"/>
            <a:r>
              <a:rPr lang="en-US" dirty="0">
                <a:solidFill>
                  <a:schemeClr val="accent1"/>
                </a:solidFill>
              </a:rPr>
              <a:t>Expertise</a:t>
            </a:r>
            <a:r>
              <a:rPr lang="en-US" dirty="0"/>
              <a:t> barrier: No-human-in-loop, </a:t>
            </a:r>
            <a:r>
              <a:rPr lang="en-US" u="sng" dirty="0" err="1"/>
              <a:t>tapeout</a:t>
            </a:r>
            <a:r>
              <a:rPr lang="en-US" dirty="0"/>
              <a:t> GDS</a:t>
            </a:r>
          </a:p>
          <a:p>
            <a:pPr marL="623872" lvl="1" indent="-277806"/>
            <a:r>
              <a:rPr lang="en-US" dirty="0">
                <a:solidFill>
                  <a:schemeClr val="accent1"/>
                </a:solidFill>
              </a:rPr>
              <a:t>Cost</a:t>
            </a:r>
            <a:r>
              <a:rPr lang="en-US" dirty="0"/>
              <a:t> barrier: Open source (and, runs in </a:t>
            </a:r>
            <a:r>
              <a:rPr lang="en-US" dirty="0">
                <a:sym typeface="Wingdings" panose="05000000000000000000" pitchFamily="2" charset="2"/>
              </a:rPr>
              <a:t>24 hours)</a:t>
            </a:r>
          </a:p>
          <a:p>
            <a:endParaRPr lang="en-US" sz="2400" dirty="0"/>
          </a:p>
          <a:p>
            <a:pPr marL="346066" indent="-295267"/>
            <a:r>
              <a:rPr lang="en-US" dirty="0"/>
              <a:t>Unleash system innovation and design innovation</a:t>
            </a:r>
          </a:p>
          <a:p>
            <a:pPr marL="346066" indent="-295267"/>
            <a:r>
              <a:rPr lang="en-US" dirty="0"/>
              <a:t>Enable tool customization to system, application needs</a:t>
            </a:r>
          </a:p>
          <a:p>
            <a:pPr marL="230181" indent="-52385">
              <a:buNone/>
            </a:pPr>
            <a:endParaRPr sz="2300" dirty="0"/>
          </a:p>
        </p:txBody>
      </p:sp>
    </p:spTree>
    <p:extLst>
      <p:ext uri="{BB962C8B-B14F-4D97-AF65-F5344CB8AC3E}">
        <p14:creationId xmlns:p14="http://schemas.microsoft.com/office/powerpoint/2010/main" val="77601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2" end="2"/>
                                            </p:txEl>
                                          </p:spTgt>
                                        </p:tgtEl>
                                        <p:attrNameLst>
                                          <p:attrName>style.visibility</p:attrName>
                                        </p:attrNameLst>
                                      </p:cBhvr>
                                      <p:to>
                                        <p:strVal val="visible"/>
                                      </p:to>
                                    </p:set>
                                    <p:animEffect transition="in" filter="fade">
                                      <p:cBhvr>
                                        <p:cTn id="7" dur="500"/>
                                        <p:tgtEl>
                                          <p:spTgt spid="34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7">
                                            <p:txEl>
                                              <p:pRg st="3" end="3"/>
                                            </p:txEl>
                                          </p:spTgt>
                                        </p:tgtEl>
                                        <p:attrNameLst>
                                          <p:attrName>style.visibility</p:attrName>
                                        </p:attrNameLst>
                                      </p:cBhvr>
                                      <p:to>
                                        <p:strVal val="visible"/>
                                      </p:to>
                                    </p:set>
                                    <p:animEffect transition="in" filter="fade">
                                      <p:cBhvr>
                                        <p:cTn id="10" dur="500"/>
                                        <p:tgtEl>
                                          <p:spTgt spid="34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7">
                                            <p:txEl>
                                              <p:pRg st="4" end="4"/>
                                            </p:txEl>
                                          </p:spTgt>
                                        </p:tgtEl>
                                        <p:attrNameLst>
                                          <p:attrName>style.visibility</p:attrName>
                                        </p:attrNameLst>
                                      </p:cBhvr>
                                      <p:to>
                                        <p:strVal val="visible"/>
                                      </p:to>
                                    </p:set>
                                    <p:animEffect transition="in" filter="fade">
                                      <p:cBhvr>
                                        <p:cTn id="13" dur="500"/>
                                        <p:tgtEl>
                                          <p:spTgt spid="34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47">
                                            <p:txEl>
                                              <p:pRg st="5" end="5"/>
                                            </p:txEl>
                                          </p:spTgt>
                                        </p:tgtEl>
                                        <p:attrNameLst>
                                          <p:attrName>style.visibility</p:attrName>
                                        </p:attrNameLst>
                                      </p:cBhvr>
                                      <p:to>
                                        <p:strVal val="visible"/>
                                      </p:to>
                                    </p:set>
                                    <p:animEffect transition="in" filter="fade">
                                      <p:cBhvr>
                                        <p:cTn id="16" dur="500"/>
                                        <p:tgtEl>
                                          <p:spTgt spid="347">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7">
                                            <p:txEl>
                                              <p:pRg st="7" end="7"/>
                                            </p:txEl>
                                          </p:spTgt>
                                        </p:tgtEl>
                                        <p:attrNameLst>
                                          <p:attrName>style.visibility</p:attrName>
                                        </p:attrNameLst>
                                      </p:cBhvr>
                                      <p:to>
                                        <p:strVal val="visible"/>
                                      </p:to>
                                    </p:set>
                                    <p:animEffect transition="in" filter="fade">
                                      <p:cBhvr>
                                        <p:cTn id="21" dur="500"/>
                                        <p:tgtEl>
                                          <p:spTgt spid="347">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47">
                                            <p:txEl>
                                              <p:pRg st="8" end="8"/>
                                            </p:txEl>
                                          </p:spTgt>
                                        </p:tgtEl>
                                        <p:attrNameLst>
                                          <p:attrName>style.visibility</p:attrName>
                                        </p:attrNameLst>
                                      </p:cBhvr>
                                      <p:to>
                                        <p:strVal val="visible"/>
                                      </p:to>
                                    </p:set>
                                    <p:animEffect transition="in" filter="fade">
                                      <p:cBhvr>
                                        <p:cTn id="24" dur="500"/>
                                        <p:tgtEl>
                                          <p:spTgt spid="3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RTL-to-GDS Chip Implementation Flow</a:t>
            </a:r>
            <a:endParaRPr lang="en-US" dirty="0"/>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Tree>
    <p:extLst>
      <p:ext uri="{BB962C8B-B14F-4D97-AF65-F5344CB8AC3E}">
        <p14:creationId xmlns:p14="http://schemas.microsoft.com/office/powerpoint/2010/main" val="138897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IO Placement   </a:t>
            </a:r>
            <a:r>
              <a:rPr lang="en-US" sz="2400" dirty="0">
                <a:solidFill>
                  <a:srgbClr val="00B0F0"/>
                </a:solidFill>
                <a:latin typeface="Arial"/>
                <a:ea typeface="Arial"/>
                <a:cs typeface="Arial"/>
                <a:sym typeface="Arial"/>
              </a:rPr>
              <a:t>(Example: foundry 12nm RISC core, “coyote”)</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1801092"/>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026" name="Picture 2">
            <a:extLst>
              <a:ext uri="{FF2B5EF4-FFF2-40B4-BE49-F238E27FC236}">
                <a16:creationId xmlns:a16="http://schemas.microsoft.com/office/drawing/2014/main" id="{B24DB32D-89DF-4D84-8B25-ACD7C00C5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4308" y="838201"/>
            <a:ext cx="5575819" cy="543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800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Macro Placement</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1801092"/>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2050" name="Picture 2">
            <a:extLst>
              <a:ext uri="{FF2B5EF4-FFF2-40B4-BE49-F238E27FC236}">
                <a16:creationId xmlns:a16="http://schemas.microsoft.com/office/drawing/2014/main" id="{304466DF-1ABE-4DD2-B8E7-945D5FE5F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6619" y="822245"/>
            <a:ext cx="5473507" cy="544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5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err="1">
                <a:solidFill>
                  <a:srgbClr val="254061"/>
                </a:solidFill>
                <a:latin typeface="Arial"/>
                <a:ea typeface="Arial"/>
                <a:cs typeface="Arial"/>
                <a:sym typeface="Arial"/>
              </a:rPr>
              <a:t>Tapcell</a:t>
            </a:r>
            <a:r>
              <a:rPr lang="en-US" sz="3733" dirty="0">
                <a:solidFill>
                  <a:srgbClr val="254061"/>
                </a:solidFill>
                <a:latin typeface="Arial"/>
                <a:ea typeface="Arial"/>
                <a:cs typeface="Arial"/>
                <a:sym typeface="Arial"/>
              </a:rPr>
              <a:t> (Well Tap) Insertion</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1801092"/>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3074" name="Picture 2">
            <a:extLst>
              <a:ext uri="{FF2B5EF4-FFF2-40B4-BE49-F238E27FC236}">
                <a16:creationId xmlns:a16="http://schemas.microsoft.com/office/drawing/2014/main" id="{8FA44A0B-4193-47A8-92C7-855D13BC5E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744305" y="720435"/>
            <a:ext cx="5575820" cy="5538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47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Power Delivery Network</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1801092"/>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4098" name="Picture 2">
            <a:extLst>
              <a:ext uri="{FF2B5EF4-FFF2-40B4-BE49-F238E27FC236}">
                <a16:creationId xmlns:a16="http://schemas.microsoft.com/office/drawing/2014/main" id="{DB56C7FA-EADF-4883-8C4E-D6FB1FCAE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283" y="773648"/>
            <a:ext cx="5575820" cy="545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757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Power Delivery Network – Zoom-In</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1801092"/>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5122" name="Picture 2">
            <a:extLst>
              <a:ext uri="{FF2B5EF4-FFF2-40B4-BE49-F238E27FC236}">
                <a16:creationId xmlns:a16="http://schemas.microsoft.com/office/drawing/2014/main" id="{7CB41B8A-7101-47DA-9966-42A60B879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083" y="1047130"/>
            <a:ext cx="6303787" cy="508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205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Global Placement</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2576944"/>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028" name="Picture 4">
            <a:extLst>
              <a:ext uri="{FF2B5EF4-FFF2-40B4-BE49-F238E27FC236}">
                <a16:creationId xmlns:a16="http://schemas.microsoft.com/office/drawing/2014/main" id="{DE8E918D-F622-4FCF-913C-C542892375A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75832" y="1577330"/>
            <a:ext cx="6511369" cy="37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539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EE3C46-74F6-AA37-F783-480E2A7219AE}"/>
              </a:ext>
            </a:extLst>
          </p:cNvPr>
          <p:cNvSpPr>
            <a:spLocks noGrp="1"/>
          </p:cNvSpPr>
          <p:nvPr>
            <p:ph idx="1"/>
          </p:nvPr>
        </p:nvSpPr>
        <p:spPr>
          <a:xfrm>
            <a:off x="231958" y="1632857"/>
            <a:ext cx="6168841" cy="4563552"/>
          </a:xfrm>
        </p:spPr>
        <p:txBody>
          <a:bodyPr>
            <a:normAutofit/>
          </a:bodyPr>
          <a:lstStyle/>
          <a:p>
            <a:pPr marL="336550" indent="-273050"/>
            <a:r>
              <a:rPr lang="en-US" dirty="0"/>
              <a:t>This version of 260C will explore emerging open-source VLSI (digital, RTL-to-GDS) implementation software, giving you a chance to understand the internals of the tools you use. </a:t>
            </a:r>
          </a:p>
          <a:p>
            <a:pPr marL="336550" indent="-273050"/>
            <a:r>
              <a:rPr lang="en-US" b="1" dirty="0">
                <a:solidFill>
                  <a:srgbClr val="1B00C0"/>
                </a:solidFill>
              </a:rPr>
              <a:t>Course materials will center on the </a:t>
            </a:r>
            <a:r>
              <a:rPr lang="en-US" b="1" dirty="0" err="1">
                <a:solidFill>
                  <a:srgbClr val="1B00C0"/>
                </a:solidFill>
              </a:rPr>
              <a:t>OpenROAD</a:t>
            </a:r>
            <a:r>
              <a:rPr lang="en-US" b="1" dirty="0">
                <a:solidFill>
                  <a:srgbClr val="1B00C0"/>
                </a:solidFill>
              </a:rPr>
              <a:t> tool and the IHP130 open-source PDK.</a:t>
            </a:r>
          </a:p>
        </p:txBody>
      </p:sp>
      <p:sp>
        <p:nvSpPr>
          <p:cNvPr id="4" name="Slide Number Placeholder 3">
            <a:extLst>
              <a:ext uri="{FF2B5EF4-FFF2-40B4-BE49-F238E27FC236}">
                <a16:creationId xmlns:a16="http://schemas.microsoft.com/office/drawing/2014/main" id="{167BA235-6C7E-99E0-5AC1-C2DD013A1023}"/>
              </a:ext>
            </a:extLst>
          </p:cNvPr>
          <p:cNvSpPr>
            <a:spLocks noGrp="1"/>
          </p:cNvSpPr>
          <p:nvPr>
            <p:ph type="sldNum" sz="quarter" idx="12"/>
          </p:nvPr>
        </p:nvSpPr>
        <p:spPr/>
        <p:txBody>
          <a:bodyPr/>
          <a:lstStyle/>
          <a:p>
            <a:fld id="{8B188C6C-511E-6B44-8FFB-72FF31A031B9}" type="slidenum">
              <a:rPr lang="en-US" smtClean="0"/>
              <a:t>2</a:t>
            </a:fld>
            <a:endParaRPr lang="en-US"/>
          </a:p>
        </p:txBody>
      </p:sp>
      <p:sp>
        <p:nvSpPr>
          <p:cNvPr id="5" name="Title 4">
            <a:extLst>
              <a:ext uri="{FF2B5EF4-FFF2-40B4-BE49-F238E27FC236}">
                <a16:creationId xmlns:a16="http://schemas.microsoft.com/office/drawing/2014/main" id="{3AB7FCA2-1498-7B55-75CD-ACBE676CE3CB}"/>
              </a:ext>
            </a:extLst>
          </p:cNvPr>
          <p:cNvSpPr>
            <a:spLocks noGrp="1"/>
          </p:cNvSpPr>
          <p:nvPr>
            <p:ph type="title"/>
          </p:nvPr>
        </p:nvSpPr>
        <p:spPr>
          <a:xfrm>
            <a:off x="838200" y="163468"/>
            <a:ext cx="10515600" cy="810420"/>
          </a:xfrm>
        </p:spPr>
        <p:txBody>
          <a:bodyPr>
            <a:normAutofit/>
          </a:bodyPr>
          <a:lstStyle/>
          <a:p>
            <a:r>
              <a:rPr lang="en-US" dirty="0"/>
              <a:t>ECE 260C A00, SP25: “VLSI Special Topics”</a:t>
            </a:r>
          </a:p>
        </p:txBody>
      </p:sp>
      <p:pic>
        <p:nvPicPr>
          <p:cNvPr id="7" name="Picture 6">
            <a:extLst>
              <a:ext uri="{FF2B5EF4-FFF2-40B4-BE49-F238E27FC236}">
                <a16:creationId xmlns:a16="http://schemas.microsoft.com/office/drawing/2014/main" id="{99683321-54E2-E4C8-6EA7-4D3760B1F719}"/>
              </a:ext>
            </a:extLst>
          </p:cNvPr>
          <p:cNvPicPr>
            <a:picLocks noChangeAspect="1"/>
          </p:cNvPicPr>
          <p:nvPr/>
        </p:nvPicPr>
        <p:blipFill>
          <a:blip r:embed="rId3"/>
          <a:stretch>
            <a:fillRect/>
          </a:stretch>
        </p:blipFill>
        <p:spPr>
          <a:xfrm>
            <a:off x="6960637" y="1032363"/>
            <a:ext cx="5115422" cy="5313915"/>
          </a:xfrm>
          <a:prstGeom prst="rect">
            <a:avLst/>
          </a:prstGeom>
          <a:ln w="38100">
            <a:solidFill>
              <a:srgbClr val="C00000"/>
            </a:solidFill>
          </a:ln>
        </p:spPr>
      </p:pic>
    </p:spTree>
    <p:extLst>
      <p:ext uri="{BB962C8B-B14F-4D97-AF65-F5344CB8AC3E}">
        <p14:creationId xmlns:p14="http://schemas.microsoft.com/office/powerpoint/2010/main" val="1997189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Global Placement</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2576944"/>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6146" name="Picture 2">
            <a:extLst>
              <a:ext uri="{FF2B5EF4-FFF2-40B4-BE49-F238E27FC236}">
                <a16:creationId xmlns:a16="http://schemas.microsoft.com/office/drawing/2014/main" id="{AEA9069C-6570-4558-BE2C-4C3F15D7B5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512" y="807263"/>
            <a:ext cx="5437729" cy="545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918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Global Placement w/Partially Expanded Hierarchy</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2576944"/>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7170" name="Picture 2">
            <a:extLst>
              <a:ext uri="{FF2B5EF4-FFF2-40B4-BE49-F238E27FC236}">
                <a16:creationId xmlns:a16="http://schemas.microsoft.com/office/drawing/2014/main" id="{24DA8909-09D4-4414-8504-6C08AA6A6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932" y="809856"/>
            <a:ext cx="5488293" cy="548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376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Global Placement Zoom-In</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2576944"/>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8194" name="Picture 2">
            <a:extLst>
              <a:ext uri="{FF2B5EF4-FFF2-40B4-BE49-F238E27FC236}">
                <a16:creationId xmlns:a16="http://schemas.microsoft.com/office/drawing/2014/main" id="{493BFF5D-BE5A-4B56-AD98-BA425025C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0679" y="956886"/>
            <a:ext cx="6108595" cy="492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244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Sizing and Buffering (electrical rules)</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2576944"/>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9218" name="Picture 2">
            <a:extLst>
              <a:ext uri="{FF2B5EF4-FFF2-40B4-BE49-F238E27FC236}">
                <a16:creationId xmlns:a16="http://schemas.microsoft.com/office/drawing/2014/main" id="{06EC6C3A-421F-4E7B-B5CF-832C500B7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803" y="819303"/>
            <a:ext cx="5411575" cy="5430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58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(Legalized) Detailed Placement Zoom-In</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2576944"/>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0242" name="Picture 2">
            <a:extLst>
              <a:ext uri="{FF2B5EF4-FFF2-40B4-BE49-F238E27FC236}">
                <a16:creationId xmlns:a16="http://schemas.microsoft.com/office/drawing/2014/main" id="{AE6461FD-7AEC-44CC-962F-855E3CE7A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515" y="907566"/>
            <a:ext cx="6311501" cy="509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924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Clock Tree Synthesis</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3352796"/>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1266" name="Picture 2">
            <a:extLst>
              <a:ext uri="{FF2B5EF4-FFF2-40B4-BE49-F238E27FC236}">
                <a16:creationId xmlns:a16="http://schemas.microsoft.com/office/drawing/2014/main" id="{168825A5-C6CF-487E-8A49-A2843FC71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355" y="785932"/>
            <a:ext cx="5446947" cy="551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063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Hold Fix Buffers</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3352796"/>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2290" name="Picture 2">
            <a:extLst>
              <a:ext uri="{FF2B5EF4-FFF2-40B4-BE49-F238E27FC236}">
                <a16:creationId xmlns:a16="http://schemas.microsoft.com/office/drawing/2014/main" id="{5CC2D8EB-F139-4C6F-841D-A690B66D9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722" y="781857"/>
            <a:ext cx="5408580" cy="5510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89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Congestion Map   </a:t>
            </a:r>
            <a:r>
              <a:rPr lang="en-US" sz="2400" dirty="0">
                <a:solidFill>
                  <a:srgbClr val="00B0F0"/>
                </a:solidFill>
                <a:latin typeface="Arial"/>
                <a:ea typeface="Arial"/>
                <a:cs typeface="Arial"/>
                <a:sym typeface="Arial"/>
              </a:rPr>
              <a:t>Is this final placement routable?</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898074" y="3352796"/>
            <a:ext cx="2895593" cy="5264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3314" name="Picture 2">
            <a:extLst>
              <a:ext uri="{FF2B5EF4-FFF2-40B4-BE49-F238E27FC236}">
                <a16:creationId xmlns:a16="http://schemas.microsoft.com/office/drawing/2014/main" id="{C56BA8E7-761A-436E-BD4D-D68F7BD0E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722" y="768921"/>
            <a:ext cx="6100681" cy="548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015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Final (Detailed) Routing</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908150" y="4148799"/>
            <a:ext cx="2895593" cy="8388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6" name="Picture 2">
            <a:extLst>
              <a:ext uri="{FF2B5EF4-FFF2-40B4-BE49-F238E27FC236}">
                <a16:creationId xmlns:a16="http://schemas.microsoft.com/office/drawing/2014/main" id="{A28368A3-2399-4C15-823A-27A9C2746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722" y="898342"/>
            <a:ext cx="5408580" cy="539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33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Title 2">
            <a:extLst>
              <a:ext uri="{FF2B5EF4-FFF2-40B4-BE49-F238E27FC236}">
                <a16:creationId xmlns:a16="http://schemas.microsoft.com/office/drawing/2014/main" id="{F4158617-88AD-82B3-692B-76991BC257D5}"/>
              </a:ext>
            </a:extLst>
          </p:cNvPr>
          <p:cNvSpPr>
            <a:spLocks noGrp="1"/>
          </p:cNvSpPr>
          <p:nvPr>
            <p:ph type="title"/>
          </p:nvPr>
        </p:nvSpPr>
        <p:spPr/>
        <p:txBody>
          <a:bodyPr/>
          <a:lstStyle/>
          <a:p>
            <a:r>
              <a:rPr lang="en-US" sz="3733" dirty="0">
                <a:solidFill>
                  <a:srgbClr val="254061"/>
                </a:solidFill>
                <a:latin typeface="Arial"/>
                <a:ea typeface="Arial"/>
                <a:cs typeface="Arial"/>
                <a:sym typeface="Arial"/>
              </a:rPr>
              <a:t>Final (Detailed) Routing, With PDN Shown</a:t>
            </a:r>
            <a:endParaRPr lang="en-US" dirty="0">
              <a:solidFill>
                <a:srgbClr val="00B0F0"/>
              </a:solidFill>
            </a:endParaRPr>
          </a:p>
        </p:txBody>
      </p:sp>
      <p:pic>
        <p:nvPicPr>
          <p:cNvPr id="19" name="Picture 18">
            <a:extLst>
              <a:ext uri="{FF2B5EF4-FFF2-40B4-BE49-F238E27FC236}">
                <a16:creationId xmlns:a16="http://schemas.microsoft.com/office/drawing/2014/main" id="{9963B924-F442-4500-A0F2-94D4FB28293B}"/>
              </a:ext>
            </a:extLst>
          </p:cNvPr>
          <p:cNvPicPr>
            <a:picLocks noChangeAspect="1"/>
          </p:cNvPicPr>
          <p:nvPr/>
        </p:nvPicPr>
        <p:blipFill>
          <a:blip r:embed="rId3"/>
          <a:stretch>
            <a:fillRect/>
          </a:stretch>
        </p:blipFill>
        <p:spPr>
          <a:xfrm>
            <a:off x="16999" y="872833"/>
            <a:ext cx="4776668" cy="5430011"/>
          </a:xfrm>
          <a:prstGeom prst="rect">
            <a:avLst/>
          </a:prstGeom>
        </p:spPr>
      </p:pic>
      <p:sp>
        <p:nvSpPr>
          <p:cNvPr id="2" name="Rectangle 1">
            <a:extLst>
              <a:ext uri="{FF2B5EF4-FFF2-40B4-BE49-F238E27FC236}">
                <a16:creationId xmlns:a16="http://schemas.microsoft.com/office/drawing/2014/main" id="{15F5EB87-248F-47A7-AB06-6C757248FD13}"/>
              </a:ext>
            </a:extLst>
          </p:cNvPr>
          <p:cNvSpPr/>
          <p:nvPr/>
        </p:nvSpPr>
        <p:spPr>
          <a:xfrm>
            <a:off x="1908150" y="4148799"/>
            <a:ext cx="2895593" cy="8388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pic>
        <p:nvPicPr>
          <p:cNvPr id="15362" name="Picture 2">
            <a:extLst>
              <a:ext uri="{FF2B5EF4-FFF2-40B4-BE49-F238E27FC236}">
                <a16:creationId xmlns:a16="http://schemas.microsoft.com/office/drawing/2014/main" id="{7EE9AA12-E9BD-4D79-AB43-4BC049D44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721" y="885602"/>
            <a:ext cx="5377876" cy="53878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746E32-B989-AEB8-C216-D8B1C41FAC5F}"/>
              </a:ext>
            </a:extLst>
          </p:cNvPr>
          <p:cNvSpPr txBox="1"/>
          <p:nvPr/>
        </p:nvSpPr>
        <p:spPr>
          <a:xfrm>
            <a:off x="3187801" y="6007585"/>
            <a:ext cx="2563775" cy="458587"/>
          </a:xfrm>
          <a:prstGeom prst="rect">
            <a:avLst/>
          </a:prstGeom>
          <a:solidFill>
            <a:srgbClr val="FFFF00"/>
          </a:solidFill>
        </p:spPr>
        <p:txBody>
          <a:bodyPr wrap="square" rtlCol="0">
            <a:spAutoFit/>
          </a:bodyPr>
          <a:lstStyle/>
          <a:p>
            <a:pPr>
              <a:lnSpc>
                <a:spcPct val="85000"/>
              </a:lnSpc>
            </a:pPr>
            <a:r>
              <a:rPr lang="en-US" b="1" dirty="0"/>
              <a:t>More: </a:t>
            </a:r>
            <a:r>
              <a:rPr lang="en-US" dirty="0">
                <a:hlinkClick r:id="rId5"/>
              </a:rPr>
              <a:t>https://vlsicad.ucsd.edu</a:t>
            </a:r>
            <a:r>
              <a:rPr lang="en-US" dirty="0"/>
              <a:t> </a:t>
            </a:r>
          </a:p>
          <a:p>
            <a:pPr>
              <a:lnSpc>
                <a:spcPct val="85000"/>
              </a:lnSpc>
            </a:pPr>
            <a:r>
              <a:rPr lang="en-US" dirty="0">
                <a:hlinkClick r:id="rId6"/>
              </a:rPr>
              <a:t>https://theopenroadproject.org</a:t>
            </a:r>
            <a:r>
              <a:rPr lang="en-US" dirty="0"/>
              <a:t> </a:t>
            </a:r>
          </a:p>
        </p:txBody>
      </p:sp>
    </p:spTree>
    <p:extLst>
      <p:ext uri="{BB962C8B-B14F-4D97-AF65-F5344CB8AC3E}">
        <p14:creationId xmlns:p14="http://schemas.microsoft.com/office/powerpoint/2010/main" val="290625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7D45-E599-C8AC-1C1E-505496A732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8F97C5-04E4-9612-4116-0C251FAF8E3E}"/>
              </a:ext>
            </a:extLst>
          </p:cNvPr>
          <p:cNvSpPr>
            <a:spLocks noGrp="1"/>
          </p:cNvSpPr>
          <p:nvPr>
            <p:ph idx="1"/>
          </p:nvPr>
        </p:nvSpPr>
        <p:spPr>
          <a:xfrm>
            <a:off x="566928" y="1365338"/>
            <a:ext cx="11228832" cy="4811626"/>
          </a:xfrm>
        </p:spPr>
        <p:txBody>
          <a:bodyPr/>
          <a:lstStyle/>
          <a:p>
            <a:r>
              <a:rPr lang="en-US" dirty="0"/>
              <a:t>Explore the expanding field of Open-Source VLSI CAD Software</a:t>
            </a:r>
          </a:p>
          <a:p>
            <a:pPr lvl="1"/>
            <a:r>
              <a:rPr lang="en-US" dirty="0"/>
              <a:t>Learn how to use OpenROAD and </a:t>
            </a:r>
            <a:r>
              <a:rPr lang="en-US" dirty="0" err="1"/>
              <a:t>Yosys</a:t>
            </a:r>
            <a:r>
              <a:rPr lang="en-US" dirty="0"/>
              <a:t> as an alternative to commercial software like Cadence </a:t>
            </a:r>
            <a:r>
              <a:rPr lang="en-US" dirty="0" err="1"/>
              <a:t>Innovus</a:t>
            </a:r>
            <a:endParaRPr lang="en-US" dirty="0"/>
          </a:p>
          <a:p>
            <a:r>
              <a:rPr lang="en-US" dirty="0"/>
              <a:t>Learn how to apply complex scripting to achieve better results</a:t>
            </a:r>
          </a:p>
          <a:p>
            <a:pPr lvl="1"/>
            <a:r>
              <a:rPr lang="en-US" dirty="0"/>
              <a:t>Take advantage of open-source by making deeper in-source changes</a:t>
            </a:r>
          </a:p>
          <a:p>
            <a:pPr lvl="1"/>
            <a:r>
              <a:rPr lang="en-US" dirty="0"/>
              <a:t>Build design space exploration flows commonly demanded in industry</a:t>
            </a:r>
          </a:p>
          <a:p>
            <a:r>
              <a:rPr lang="en-US" dirty="0"/>
              <a:t>Understand the internals and algorithms that drive implementation</a:t>
            </a:r>
          </a:p>
          <a:p>
            <a:r>
              <a:rPr lang="en-US" dirty="0"/>
              <a:t>Apply learned methodologies in the context of System-on-Chip design</a:t>
            </a:r>
          </a:p>
          <a:p>
            <a:r>
              <a:rPr lang="en-US" b="1" dirty="0">
                <a:solidFill>
                  <a:srgbClr val="1B00C0"/>
                </a:solidFill>
              </a:rPr>
              <a:t>Note: This is a brand-new class (!) with assumed prerequisites (!)</a:t>
            </a:r>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1FAC8174-5476-D060-728D-99903173A26E}"/>
              </a:ext>
            </a:extLst>
          </p:cNvPr>
          <p:cNvSpPr>
            <a:spLocks noGrp="1"/>
          </p:cNvSpPr>
          <p:nvPr>
            <p:ph type="ftr" sz="quarter" idx="11"/>
          </p:nvPr>
        </p:nvSpPr>
        <p:spPr/>
        <p:txBody>
          <a:bodyPr/>
          <a:lstStyle/>
          <a:p>
            <a:r>
              <a:rPr lang="en-US"/>
              <a:t>Intro &amp; Syllabus</a:t>
            </a:r>
          </a:p>
        </p:txBody>
      </p:sp>
      <p:sp>
        <p:nvSpPr>
          <p:cNvPr id="4" name="Slide Number Placeholder 3">
            <a:extLst>
              <a:ext uri="{FF2B5EF4-FFF2-40B4-BE49-F238E27FC236}">
                <a16:creationId xmlns:a16="http://schemas.microsoft.com/office/drawing/2014/main" id="{B37E71DB-DD75-B4EB-92F5-C78453F45215}"/>
              </a:ext>
            </a:extLst>
          </p:cNvPr>
          <p:cNvSpPr>
            <a:spLocks noGrp="1"/>
          </p:cNvSpPr>
          <p:nvPr>
            <p:ph type="sldNum" sz="quarter" idx="12"/>
          </p:nvPr>
        </p:nvSpPr>
        <p:spPr/>
        <p:txBody>
          <a:bodyPr/>
          <a:lstStyle/>
          <a:p>
            <a:fld id="{8B188C6C-511E-6B44-8FFB-72FF31A031B9}" type="slidenum">
              <a:rPr lang="en-US" smtClean="0"/>
              <a:t>3</a:t>
            </a:fld>
            <a:endParaRPr lang="en-US"/>
          </a:p>
        </p:txBody>
      </p:sp>
      <p:sp>
        <p:nvSpPr>
          <p:cNvPr id="5" name="Title 4">
            <a:extLst>
              <a:ext uri="{FF2B5EF4-FFF2-40B4-BE49-F238E27FC236}">
                <a16:creationId xmlns:a16="http://schemas.microsoft.com/office/drawing/2014/main" id="{AFDE91AE-5C5E-575C-D716-DA1CA33FE55E}"/>
              </a:ext>
            </a:extLst>
          </p:cNvPr>
          <p:cNvSpPr>
            <a:spLocks noGrp="1"/>
          </p:cNvSpPr>
          <p:nvPr>
            <p:ph type="title"/>
          </p:nvPr>
        </p:nvSpPr>
        <p:spPr>
          <a:xfrm>
            <a:off x="838200" y="163468"/>
            <a:ext cx="10515600" cy="810420"/>
          </a:xfrm>
        </p:spPr>
        <p:txBody>
          <a:bodyPr>
            <a:normAutofit/>
          </a:bodyPr>
          <a:lstStyle/>
          <a:p>
            <a:r>
              <a:rPr lang="en-US" dirty="0"/>
              <a:t>Scope</a:t>
            </a:r>
          </a:p>
        </p:txBody>
      </p:sp>
    </p:spTree>
    <p:extLst>
      <p:ext uri="{BB962C8B-B14F-4D97-AF65-F5344CB8AC3E}">
        <p14:creationId xmlns:p14="http://schemas.microsoft.com/office/powerpoint/2010/main" val="2604889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AA71741E-952F-89A9-DB37-2B1544FEC3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718598-9A22-6297-8A8F-8825D0DA93EA}"/>
              </a:ext>
            </a:extLst>
          </p:cNvPr>
          <p:cNvSpPr>
            <a:spLocks noGrp="1"/>
          </p:cNvSpPr>
          <p:nvPr>
            <p:ph type="title"/>
          </p:nvPr>
        </p:nvSpPr>
        <p:spPr/>
        <p:txBody>
          <a:bodyPr/>
          <a:lstStyle/>
          <a:p>
            <a:r>
              <a:rPr lang="en-US" sz="3733" dirty="0">
                <a:solidFill>
                  <a:srgbClr val="254061"/>
                </a:solidFill>
                <a:latin typeface="Arial"/>
                <a:cs typeface="Arial"/>
                <a:sym typeface="Arial"/>
              </a:rPr>
              <a:t>Recent Status</a:t>
            </a:r>
            <a:endParaRPr lang="en-US" dirty="0">
              <a:solidFill>
                <a:srgbClr val="00B0F0"/>
              </a:solidFill>
            </a:endParaRPr>
          </a:p>
        </p:txBody>
      </p:sp>
      <p:sp>
        <p:nvSpPr>
          <p:cNvPr id="4" name="Google Shape;347;p7">
            <a:extLst>
              <a:ext uri="{FF2B5EF4-FFF2-40B4-BE49-F238E27FC236}">
                <a16:creationId xmlns:a16="http://schemas.microsoft.com/office/drawing/2014/main" id="{FFF498DD-73E8-6C81-CE31-C2F901D69707}"/>
              </a:ext>
            </a:extLst>
          </p:cNvPr>
          <p:cNvSpPr txBox="1">
            <a:spLocks noGrp="1"/>
          </p:cNvSpPr>
          <p:nvPr>
            <p:ph idx="1"/>
          </p:nvPr>
        </p:nvSpPr>
        <p:spPr>
          <a:xfrm>
            <a:off x="6705600" y="1061362"/>
            <a:ext cx="5181599" cy="5143495"/>
          </a:xfrm>
          <a:prstGeom prst="rect">
            <a:avLst/>
          </a:prstGeom>
          <a:noFill/>
          <a:ln>
            <a:noFill/>
          </a:ln>
        </p:spPr>
        <p:txBody>
          <a:bodyPr spcFirstLastPara="1" vert="horz" wrap="square" lIns="68569" tIns="34275" rIns="68569" bIns="34275" numCol="1" rtlCol="0" anchor="t" anchorCtr="0" compatLnSpc="1">
            <a:prstTxWarp prst="textNoShape">
              <a:avLst/>
            </a:prstTxWarp>
            <a:noAutofit/>
          </a:bodyPr>
          <a:lstStyle/>
          <a:p>
            <a:pPr marL="169069" indent="-169069">
              <a:lnSpc>
                <a:spcPct val="92000"/>
              </a:lnSpc>
              <a:buSzPts val="2400"/>
              <a:buFont typeface="Calibri"/>
              <a:buChar char="•"/>
            </a:pPr>
            <a:r>
              <a:rPr lang="en-US" sz="2400" b="1" dirty="0">
                <a:solidFill>
                  <a:srgbClr val="004A17"/>
                </a:solidFill>
                <a:ea typeface="Calibri"/>
                <a:sym typeface="Calibri"/>
              </a:rPr>
              <a:t>Functionality: </a:t>
            </a:r>
            <a:r>
              <a:rPr lang="en-US" sz="2400" dirty="0">
                <a:ea typeface="Calibri"/>
                <a:sym typeface="Calibri"/>
              </a:rPr>
              <a:t>800+ </a:t>
            </a:r>
            <a:r>
              <a:rPr lang="en-US" sz="2400" dirty="0" err="1">
                <a:ea typeface="Calibri"/>
                <a:sym typeface="Calibri"/>
              </a:rPr>
              <a:t>tapeouts</a:t>
            </a:r>
            <a:r>
              <a:rPr lang="en-US" sz="2400" dirty="0">
                <a:ea typeface="Calibri"/>
                <a:sym typeface="Calibri"/>
              </a:rPr>
              <a:t> at 180-12nm</a:t>
            </a:r>
          </a:p>
          <a:p>
            <a:pPr marL="453226" lvl="1" indent="-169069">
              <a:lnSpc>
                <a:spcPct val="92000"/>
              </a:lnSpc>
              <a:buSzPts val="2400"/>
              <a:buFont typeface="Calibri"/>
              <a:buChar char="•"/>
            </a:pPr>
            <a:r>
              <a:rPr lang="en-US" sz="2000" dirty="0">
                <a:solidFill>
                  <a:srgbClr val="FF0000"/>
                </a:solidFill>
                <a:ea typeface="Calibri"/>
                <a:sym typeface="Calibri"/>
              </a:rPr>
              <a:t>IHP130 recently supported </a:t>
            </a:r>
            <a:r>
              <a:rPr lang="en-US" sz="2000" dirty="0">
                <a:solidFill>
                  <a:srgbClr val="FF0000"/>
                </a:solidFill>
                <a:ea typeface="Calibri"/>
                <a:sym typeface="Wingdings" panose="05000000000000000000" pitchFamily="2" charset="2"/>
              </a:rPr>
              <a:t> this class</a:t>
            </a:r>
            <a:endParaRPr lang="en-US" sz="2000" dirty="0">
              <a:solidFill>
                <a:srgbClr val="FF0000"/>
              </a:solidFill>
              <a:ea typeface="Calibri"/>
              <a:sym typeface="Calibri"/>
            </a:endParaRPr>
          </a:p>
          <a:p>
            <a:pPr marL="169069" indent="-169069">
              <a:lnSpc>
                <a:spcPct val="92000"/>
              </a:lnSpc>
              <a:spcBef>
                <a:spcPts val="450"/>
              </a:spcBef>
              <a:buSzPts val="2400"/>
              <a:buFont typeface="Calibri"/>
              <a:buChar char="•"/>
            </a:pPr>
            <a:r>
              <a:rPr lang="en-US" sz="2400" b="1" dirty="0">
                <a:solidFill>
                  <a:srgbClr val="004A17"/>
                </a:solidFill>
                <a:ea typeface="Calibri"/>
                <a:sym typeface="Calibri"/>
              </a:rPr>
              <a:t>Community: </a:t>
            </a:r>
            <a:r>
              <a:rPr lang="en-US" sz="2400" dirty="0" err="1">
                <a:ea typeface="Calibri"/>
                <a:sym typeface="Calibri"/>
              </a:rPr>
              <a:t>OpenROAD</a:t>
            </a:r>
            <a:r>
              <a:rPr lang="en-US" sz="2400" dirty="0">
                <a:ea typeface="Calibri"/>
                <a:sym typeface="Calibri"/>
              </a:rPr>
              <a:t> app has &gt;28K commits from 130+ contributors</a:t>
            </a:r>
          </a:p>
          <a:p>
            <a:pPr marL="169069" indent="-169069">
              <a:lnSpc>
                <a:spcPct val="92000"/>
              </a:lnSpc>
              <a:spcBef>
                <a:spcPts val="450"/>
              </a:spcBef>
              <a:buSzPts val="2400"/>
              <a:buFont typeface="Calibri"/>
              <a:buChar char="•"/>
            </a:pPr>
            <a:r>
              <a:rPr lang="en-US" sz="2400" b="1" dirty="0">
                <a:solidFill>
                  <a:srgbClr val="004A17"/>
                </a:solidFill>
                <a:ea typeface="Calibri"/>
                <a:sym typeface="Calibri"/>
              </a:rPr>
              <a:t>Education and Workforce:  </a:t>
            </a:r>
            <a:r>
              <a:rPr lang="en-US" sz="2400" dirty="0">
                <a:ea typeface="Calibri"/>
                <a:sym typeface="Calibri"/>
              </a:rPr>
              <a:t>from high school to graduate level, extension</a:t>
            </a:r>
          </a:p>
          <a:p>
            <a:pPr marL="0" indent="0">
              <a:lnSpc>
                <a:spcPct val="92000"/>
              </a:lnSpc>
              <a:spcBef>
                <a:spcPts val="450"/>
              </a:spcBef>
              <a:buSzPts val="2400"/>
              <a:buNone/>
            </a:pPr>
            <a:endParaRPr lang="en-US" sz="2400" dirty="0">
              <a:ea typeface="Calibri"/>
              <a:sym typeface="Calibri"/>
            </a:endParaRPr>
          </a:p>
          <a:p>
            <a:pPr marL="169069" indent="-169069">
              <a:lnSpc>
                <a:spcPct val="92000"/>
              </a:lnSpc>
              <a:spcBef>
                <a:spcPts val="900"/>
              </a:spcBef>
              <a:buSzPts val="2400"/>
              <a:buFont typeface="Calibri"/>
              <a:buChar char="•"/>
            </a:pPr>
            <a:r>
              <a:rPr lang="en-US" sz="2400" b="1" dirty="0">
                <a:solidFill>
                  <a:srgbClr val="004A17"/>
                </a:solidFill>
                <a:ea typeface="Calibri"/>
                <a:sym typeface="Wingdings" panose="05000000000000000000" pitchFamily="2" charset="2"/>
              </a:rPr>
              <a:t>Researchers</a:t>
            </a:r>
          </a:p>
          <a:p>
            <a:pPr marL="169069" indent="-169069">
              <a:lnSpc>
                <a:spcPct val="92000"/>
              </a:lnSpc>
              <a:spcBef>
                <a:spcPts val="450"/>
              </a:spcBef>
              <a:buSzPts val="2400"/>
              <a:buFont typeface="Calibri"/>
              <a:buChar char="•"/>
            </a:pPr>
            <a:r>
              <a:rPr lang="en-US" sz="2400" b="1" dirty="0">
                <a:solidFill>
                  <a:srgbClr val="004A17"/>
                </a:solidFill>
                <a:ea typeface="Calibri"/>
                <a:sym typeface="Wingdings" panose="05000000000000000000" pitchFamily="2" charset="2"/>
              </a:rPr>
              <a:t>Small R&amp;D teams, startups </a:t>
            </a:r>
          </a:p>
        </p:txBody>
      </p:sp>
      <p:pic>
        <p:nvPicPr>
          <p:cNvPr id="5" name="Picture 4">
            <a:extLst>
              <a:ext uri="{FF2B5EF4-FFF2-40B4-BE49-F238E27FC236}">
                <a16:creationId xmlns:a16="http://schemas.microsoft.com/office/drawing/2014/main" id="{E8B319E3-D0A1-462E-A2D5-9DBAFE6C31E3}"/>
              </a:ext>
            </a:extLst>
          </p:cNvPr>
          <p:cNvPicPr>
            <a:picLocks noChangeAspect="1"/>
          </p:cNvPicPr>
          <p:nvPr/>
        </p:nvPicPr>
        <p:blipFill>
          <a:blip r:embed="rId3"/>
          <a:stretch>
            <a:fillRect/>
          </a:stretch>
        </p:blipFill>
        <p:spPr>
          <a:xfrm>
            <a:off x="849086" y="1100190"/>
            <a:ext cx="5966021" cy="4941183"/>
          </a:xfrm>
          <a:prstGeom prst="rect">
            <a:avLst/>
          </a:prstGeom>
        </p:spPr>
      </p:pic>
    </p:spTree>
    <p:extLst>
      <p:ext uri="{BB962C8B-B14F-4D97-AF65-F5344CB8AC3E}">
        <p14:creationId xmlns:p14="http://schemas.microsoft.com/office/powerpoint/2010/main" val="94178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7" name="Picture 6">
            <a:extLst>
              <a:ext uri="{FF2B5EF4-FFF2-40B4-BE49-F238E27FC236}">
                <a16:creationId xmlns:a16="http://schemas.microsoft.com/office/drawing/2014/main" id="{C95150F4-E911-42BB-954A-598CC3DB7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9783" y="803565"/>
            <a:ext cx="6176563" cy="5447388"/>
          </a:xfrm>
          <a:prstGeom prst="rect">
            <a:avLst/>
          </a:prstGeom>
        </p:spPr>
      </p:pic>
      <p:sp>
        <p:nvSpPr>
          <p:cNvPr id="8" name="TextBox 22">
            <a:extLst>
              <a:ext uri="{FF2B5EF4-FFF2-40B4-BE49-F238E27FC236}">
                <a16:creationId xmlns:a16="http://schemas.microsoft.com/office/drawing/2014/main" id="{D3E7CC65-D673-40A4-B0FB-E95C20021F1C}"/>
              </a:ext>
            </a:extLst>
          </p:cNvPr>
          <p:cNvSpPr txBox="1"/>
          <p:nvPr/>
        </p:nvSpPr>
        <p:spPr>
          <a:xfrm>
            <a:off x="10241801" y="803564"/>
            <a:ext cx="1636631" cy="246221"/>
          </a:xfrm>
          <a:prstGeom prst="rect">
            <a:avLst/>
          </a:prstGeom>
          <a:solidFill>
            <a:srgbClr val="FDEAD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700"/>
            </a:pPr>
            <a:r>
              <a:rPr sz="1000" dirty="0"/>
              <a:t>Further notes:  </a:t>
            </a:r>
            <a:r>
              <a:rPr sz="1000" u="sng" dirty="0">
                <a:solidFill>
                  <a:srgbClr val="0000FF"/>
                </a:solidFill>
                <a:uFill>
                  <a:solidFill>
                    <a:srgbClr val="0000FF"/>
                  </a:solidFill>
                </a:uFill>
                <a:hlinkClick r:id="rId4"/>
              </a:rPr>
              <a:t>link</a:t>
            </a:r>
            <a:r>
              <a:rPr sz="1000" dirty="0"/>
              <a:t> </a:t>
            </a:r>
            <a:r>
              <a:rPr sz="1000" u="sng" dirty="0">
                <a:solidFill>
                  <a:srgbClr val="0000FF"/>
                </a:solidFill>
                <a:uFill>
                  <a:solidFill>
                    <a:srgbClr val="0000FF"/>
                  </a:solidFill>
                </a:uFill>
                <a:hlinkClick r:id="rId5"/>
              </a:rPr>
              <a:t>link</a:t>
            </a:r>
            <a:r>
              <a:rPr sz="1000" dirty="0"/>
              <a:t> </a:t>
            </a:r>
            <a:r>
              <a:rPr sz="1000" u="sng" dirty="0">
                <a:solidFill>
                  <a:srgbClr val="0000FF"/>
                </a:solidFill>
                <a:uFill>
                  <a:solidFill>
                    <a:srgbClr val="0000FF"/>
                  </a:solidFill>
                </a:uFill>
                <a:hlinkClick r:id="rId6"/>
              </a:rPr>
              <a:t>link</a:t>
            </a:r>
          </a:p>
        </p:txBody>
      </p:sp>
      <p:sp>
        <p:nvSpPr>
          <p:cNvPr id="4" name="Title 3">
            <a:extLst>
              <a:ext uri="{FF2B5EF4-FFF2-40B4-BE49-F238E27FC236}">
                <a16:creationId xmlns:a16="http://schemas.microsoft.com/office/drawing/2014/main" id="{AEA88104-AD75-9A14-B5C0-3A94414334D5}"/>
              </a:ext>
            </a:extLst>
          </p:cNvPr>
          <p:cNvSpPr>
            <a:spLocks noGrp="1"/>
          </p:cNvSpPr>
          <p:nvPr>
            <p:ph type="title"/>
          </p:nvPr>
        </p:nvSpPr>
        <p:spPr/>
        <p:txBody>
          <a:bodyPr/>
          <a:lstStyle/>
          <a:p>
            <a:r>
              <a:rPr lang="en-US" sz="3200" dirty="0">
                <a:solidFill>
                  <a:srgbClr val="254061"/>
                </a:solidFill>
                <a:latin typeface="Arial"/>
                <a:ea typeface="Arial"/>
                <a:cs typeface="Arial"/>
                <a:sym typeface="Arial"/>
              </a:rPr>
              <a:t>Industrial Strength Incremental Architecture: Built to Last</a:t>
            </a:r>
            <a:endParaRPr lang="en-US" sz="3200" dirty="0"/>
          </a:p>
        </p:txBody>
      </p:sp>
    </p:spTree>
    <p:extLst>
      <p:ext uri="{BB962C8B-B14F-4D97-AF65-F5344CB8AC3E}">
        <p14:creationId xmlns:p14="http://schemas.microsoft.com/office/powerpoint/2010/main" val="209728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0826AF9A-F429-BF72-BB96-404A41295924}"/>
              </a:ext>
            </a:extLst>
          </p:cNvPr>
          <p:cNvSpPr>
            <a:spLocks noGrp="1"/>
          </p:cNvSpPr>
          <p:nvPr>
            <p:ph type="title"/>
          </p:nvPr>
        </p:nvSpPr>
        <p:spPr/>
        <p:txBody>
          <a:bodyPr/>
          <a:lstStyle/>
          <a:p>
            <a:r>
              <a:rPr lang="en-US" dirty="0" err="1">
                <a:solidFill>
                  <a:srgbClr val="254061"/>
                </a:solidFill>
                <a:latin typeface="Arial"/>
                <a:ea typeface="Arial"/>
                <a:cs typeface="Arial"/>
                <a:sym typeface="Arial"/>
              </a:rPr>
              <a:t>OpenROAD</a:t>
            </a:r>
            <a:r>
              <a:rPr lang="en-US" dirty="0">
                <a:solidFill>
                  <a:srgbClr val="254061"/>
                </a:solidFill>
                <a:latin typeface="Arial"/>
                <a:ea typeface="Arial"/>
                <a:cs typeface="Arial"/>
                <a:sym typeface="Arial"/>
              </a:rPr>
              <a:t> Availability </a:t>
            </a:r>
            <a:r>
              <a:rPr lang="en-US" sz="1600" dirty="0">
                <a:solidFill>
                  <a:srgbClr val="254061"/>
                </a:solidFill>
                <a:latin typeface="Arial"/>
                <a:ea typeface="Arial"/>
                <a:cs typeface="Arial"/>
                <a:sym typeface="Arial"/>
                <a:hlinkClick r:id="rId3"/>
              </a:rPr>
              <a:t>https://openroad.readthedocs.io/en/latest/main/README.html</a:t>
            </a:r>
            <a:r>
              <a:rPr lang="en-US" sz="1333" dirty="0">
                <a:solidFill>
                  <a:srgbClr val="254061"/>
                </a:solidFill>
                <a:latin typeface="Arial"/>
                <a:ea typeface="Arial"/>
                <a:cs typeface="Arial"/>
                <a:sym typeface="Arial"/>
              </a:rPr>
              <a:t> </a:t>
            </a:r>
            <a:endParaRPr lang="en-US" sz="1333" dirty="0"/>
          </a:p>
        </p:txBody>
      </p:sp>
      <p:sp>
        <p:nvSpPr>
          <p:cNvPr id="347" name="Google Shape;347;p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a:lnSpc>
                <a:spcPct val="100000"/>
              </a:lnSpc>
              <a:spcBef>
                <a:spcPts val="0"/>
              </a:spcBef>
            </a:pPr>
            <a:r>
              <a:rPr lang="en-US" dirty="0"/>
              <a:t>The Project on GitHub</a:t>
            </a:r>
          </a:p>
          <a:p>
            <a:pPr lvl="1">
              <a:lnSpc>
                <a:spcPct val="100000"/>
              </a:lnSpc>
              <a:spcBef>
                <a:spcPts val="0"/>
              </a:spcBef>
            </a:pPr>
            <a:r>
              <a:rPr lang="en-US" dirty="0">
                <a:solidFill>
                  <a:srgbClr val="0202FF"/>
                </a:solidFill>
                <a:hlinkClick r:id="rId4">
                  <a:extLst>
                    <a:ext uri="{A12FA001-AC4F-418D-AE19-62706E023703}">
                      <ahyp:hlinkClr xmlns:ahyp="http://schemas.microsoft.com/office/drawing/2018/hyperlinkcolor" val="tx"/>
                    </a:ext>
                  </a:extLst>
                </a:hlinkClick>
              </a:rPr>
              <a:t>https://github.com/The-OpenROAD-Project</a:t>
            </a:r>
            <a:r>
              <a:rPr lang="en-US" dirty="0">
                <a:solidFill>
                  <a:srgbClr val="0202FF"/>
                </a:solidFill>
              </a:rPr>
              <a:t> </a:t>
            </a:r>
          </a:p>
          <a:p>
            <a:pPr>
              <a:lnSpc>
                <a:spcPct val="100000"/>
              </a:lnSpc>
              <a:spcBef>
                <a:spcPts val="600"/>
              </a:spcBef>
            </a:pPr>
            <a:r>
              <a:rPr lang="en-US" dirty="0"/>
              <a:t>The Flow </a:t>
            </a:r>
          </a:p>
          <a:p>
            <a:pPr lvl="1">
              <a:lnSpc>
                <a:spcPct val="100000"/>
              </a:lnSpc>
              <a:spcBef>
                <a:spcPts val="0"/>
              </a:spcBef>
            </a:pPr>
            <a:r>
              <a:rPr lang="en-US" dirty="0"/>
              <a:t>Automated full flow, built using tool components that are created for automation</a:t>
            </a:r>
          </a:p>
          <a:p>
            <a:pPr lvl="1">
              <a:lnSpc>
                <a:spcPct val="100000"/>
              </a:lnSpc>
              <a:spcBef>
                <a:spcPts val="0"/>
              </a:spcBef>
            </a:pPr>
            <a:r>
              <a:rPr lang="en-US" dirty="0">
                <a:solidFill>
                  <a:srgbClr val="0202FF"/>
                </a:solidFill>
                <a:hlinkClick r:id="rId5">
                  <a:extLst>
                    <a:ext uri="{A12FA001-AC4F-418D-AE19-62706E023703}">
                      <ahyp:hlinkClr xmlns:ahyp="http://schemas.microsoft.com/office/drawing/2018/hyperlinkcolor" val="tx"/>
                    </a:ext>
                  </a:extLst>
                </a:hlinkClick>
              </a:rPr>
              <a:t>https://github.com/The-OpenROAD-Project/OpenROAD-flow-scripts</a:t>
            </a:r>
            <a:r>
              <a:rPr lang="en-US" dirty="0"/>
              <a:t> </a:t>
            </a:r>
          </a:p>
          <a:p>
            <a:pPr>
              <a:lnSpc>
                <a:spcPct val="100000"/>
              </a:lnSpc>
              <a:spcBef>
                <a:spcPts val="600"/>
              </a:spcBef>
            </a:pPr>
            <a:r>
              <a:rPr lang="en-US" dirty="0"/>
              <a:t>The Top-level Application</a:t>
            </a:r>
          </a:p>
          <a:p>
            <a:pPr lvl="1">
              <a:lnSpc>
                <a:spcPct val="100000"/>
              </a:lnSpc>
              <a:spcBef>
                <a:spcPts val="0"/>
              </a:spcBef>
            </a:pPr>
            <a:r>
              <a:rPr lang="en-US" dirty="0"/>
              <a:t>An integrated EDA tool focused on full automation</a:t>
            </a:r>
          </a:p>
          <a:p>
            <a:pPr lvl="1">
              <a:lnSpc>
                <a:spcPct val="100000"/>
              </a:lnSpc>
              <a:spcBef>
                <a:spcPts val="0"/>
              </a:spcBef>
            </a:pPr>
            <a:r>
              <a:rPr lang="en-US" dirty="0">
                <a:solidFill>
                  <a:srgbClr val="0202FF"/>
                </a:solidFill>
              </a:rPr>
              <a:t>https://github.com/The-OpenROAD-Project/OpenROAD </a:t>
            </a:r>
          </a:p>
          <a:p>
            <a:pPr>
              <a:lnSpc>
                <a:spcPct val="100000"/>
              </a:lnSpc>
              <a:spcBef>
                <a:spcPts val="600"/>
              </a:spcBef>
            </a:pPr>
            <a:r>
              <a:rPr lang="en-US" dirty="0"/>
              <a:t>More!</a:t>
            </a:r>
          </a:p>
          <a:p>
            <a:pPr marL="447675" lvl="1" indent="-177800">
              <a:lnSpc>
                <a:spcPct val="100000"/>
              </a:lnSpc>
              <a:spcBef>
                <a:spcPts val="0"/>
              </a:spcBef>
            </a:pPr>
            <a:r>
              <a:rPr lang="en-US" dirty="0"/>
              <a:t>Documentation: </a:t>
            </a:r>
            <a:r>
              <a:rPr lang="en-US" dirty="0">
                <a:solidFill>
                  <a:srgbClr val="0000FF"/>
                </a:solidFill>
                <a:hlinkClick r:id="rId3">
                  <a:extLst>
                    <a:ext uri="{A12FA001-AC4F-418D-AE19-62706E023703}">
                      <ahyp:hlinkClr xmlns:ahyp="http://schemas.microsoft.com/office/drawing/2018/hyperlinkcolor" val="tx"/>
                    </a:ext>
                  </a:extLst>
                </a:hlinkClick>
              </a:rPr>
              <a:t>https://openroad.readthedocs.io/en/latest/main/README.html</a:t>
            </a:r>
            <a:r>
              <a:rPr lang="en-US" dirty="0">
                <a:solidFill>
                  <a:srgbClr val="0000FF"/>
                </a:solidFill>
              </a:rPr>
              <a:t>  </a:t>
            </a:r>
          </a:p>
          <a:p>
            <a:pPr marL="447675" lvl="1" indent="-177800">
              <a:lnSpc>
                <a:spcPct val="100000"/>
              </a:lnSpc>
              <a:spcBef>
                <a:spcPts val="0"/>
              </a:spcBef>
            </a:pPr>
            <a:r>
              <a:rPr lang="en-US" dirty="0"/>
              <a:t>Slack:  </a:t>
            </a:r>
            <a:r>
              <a:rPr lang="en-US" dirty="0">
                <a:solidFill>
                  <a:srgbClr val="0000FF"/>
                </a:solidFill>
                <a:hlinkClick r:id="rId6">
                  <a:extLst>
                    <a:ext uri="{A12FA001-AC4F-418D-AE19-62706E023703}">
                      <ahyp:hlinkClr xmlns:ahyp="http://schemas.microsoft.com/office/drawing/2018/hyperlinkcolor" val="tx"/>
                    </a:ext>
                  </a:extLst>
                </a:hlinkClick>
              </a:rPr>
              <a:t>https://skywater-pdk.slack.com/archives/C0161A4A59V</a:t>
            </a:r>
            <a:r>
              <a:rPr lang="en-US" dirty="0">
                <a:solidFill>
                  <a:srgbClr val="0000FF"/>
                </a:solidFill>
              </a:rPr>
              <a:t> </a:t>
            </a:r>
          </a:p>
          <a:p>
            <a:pPr marL="447675" lvl="1" indent="-177800">
              <a:lnSpc>
                <a:spcPct val="100000"/>
              </a:lnSpc>
              <a:spcBef>
                <a:spcPts val="0"/>
              </a:spcBef>
            </a:pPr>
            <a:r>
              <a:rPr lang="en-US" dirty="0" err="1"/>
              <a:t>OpenTapeout</a:t>
            </a:r>
            <a:r>
              <a:rPr lang="en-US" dirty="0"/>
              <a:t> video:  </a:t>
            </a:r>
            <a:r>
              <a:rPr lang="en-US" dirty="0">
                <a:solidFill>
                  <a:srgbClr val="0000FF"/>
                </a:solidFill>
                <a:hlinkClick r:id="rId7">
                  <a:extLst>
                    <a:ext uri="{A12FA001-AC4F-418D-AE19-62706E023703}">
                      <ahyp:hlinkClr xmlns:ahyp="http://schemas.microsoft.com/office/drawing/2018/hyperlinkcolor" val="tx"/>
                    </a:ext>
                  </a:extLst>
                </a:hlinkClick>
              </a:rPr>
              <a:t>https://www.youtube.com/watch?v=wvPZREaP7E0&amp;t=2652s</a:t>
            </a:r>
            <a:endParaRPr lang="en-US" dirty="0">
              <a:solidFill>
                <a:srgbClr val="0000FF"/>
              </a:solidFill>
            </a:endParaRPr>
          </a:p>
          <a:p>
            <a:pPr>
              <a:lnSpc>
                <a:spcPct val="100000"/>
              </a:lnSpc>
              <a:spcBef>
                <a:spcPts val="0"/>
              </a:spcBef>
            </a:pPr>
            <a:endParaRPr lang="en-US" b="1" dirty="0">
              <a:solidFill>
                <a:srgbClr val="0202FF"/>
              </a:solidFill>
            </a:endParaRPr>
          </a:p>
        </p:txBody>
      </p:sp>
      <p:sp>
        <p:nvSpPr>
          <p:cNvPr id="3" name="TextBox 2">
            <a:extLst>
              <a:ext uri="{FF2B5EF4-FFF2-40B4-BE49-F238E27FC236}">
                <a16:creationId xmlns:a16="http://schemas.microsoft.com/office/drawing/2014/main" id="{99D297E7-AB99-4389-3D31-09EEC2FAE8D0}"/>
              </a:ext>
            </a:extLst>
          </p:cNvPr>
          <p:cNvSpPr txBox="1"/>
          <p:nvPr/>
        </p:nvSpPr>
        <p:spPr>
          <a:xfrm rot="592444">
            <a:off x="7835704" y="1170057"/>
            <a:ext cx="4051496" cy="707886"/>
          </a:xfrm>
          <a:prstGeom prst="rect">
            <a:avLst/>
          </a:prstGeom>
          <a:solidFill>
            <a:srgbClr val="FFFF00"/>
          </a:solidFill>
          <a:ln w="38100">
            <a:solidFill>
              <a:srgbClr val="C00000"/>
            </a:solidFill>
          </a:ln>
        </p:spPr>
        <p:txBody>
          <a:bodyPr wrap="square" rtlCol="0">
            <a:spAutoFit/>
          </a:bodyPr>
          <a:lstStyle/>
          <a:p>
            <a:r>
              <a:rPr lang="en-US" sz="2000" dirty="0">
                <a:solidFill>
                  <a:srgbClr val="C00000"/>
                </a:solidFill>
              </a:rPr>
              <a:t>BUT: What does </a:t>
            </a:r>
            <a:r>
              <a:rPr lang="en-US" sz="2000" dirty="0" err="1">
                <a:solidFill>
                  <a:srgbClr val="C00000"/>
                </a:solidFill>
              </a:rPr>
              <a:t>OpenROAD</a:t>
            </a:r>
            <a:r>
              <a:rPr lang="en-US" sz="2000" dirty="0">
                <a:solidFill>
                  <a:srgbClr val="C00000"/>
                </a:solidFill>
              </a:rPr>
              <a:t> (and, OS EDA) bring to the table?</a:t>
            </a:r>
          </a:p>
        </p:txBody>
      </p:sp>
    </p:spTree>
    <p:extLst>
      <p:ext uri="{BB962C8B-B14F-4D97-AF65-F5344CB8AC3E}">
        <p14:creationId xmlns:p14="http://schemas.microsoft.com/office/powerpoint/2010/main" val="214163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2" end="2"/>
                                            </p:txEl>
                                          </p:spTgt>
                                        </p:tgtEl>
                                        <p:attrNameLst>
                                          <p:attrName>style.visibility</p:attrName>
                                        </p:attrNameLst>
                                      </p:cBhvr>
                                      <p:to>
                                        <p:strVal val="visible"/>
                                      </p:to>
                                    </p:set>
                                    <p:animEffect transition="in" filter="fade">
                                      <p:cBhvr>
                                        <p:cTn id="7" dur="500"/>
                                        <p:tgtEl>
                                          <p:spTgt spid="34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7">
                                            <p:txEl>
                                              <p:pRg st="3" end="3"/>
                                            </p:txEl>
                                          </p:spTgt>
                                        </p:tgtEl>
                                        <p:attrNameLst>
                                          <p:attrName>style.visibility</p:attrName>
                                        </p:attrNameLst>
                                      </p:cBhvr>
                                      <p:to>
                                        <p:strVal val="visible"/>
                                      </p:to>
                                    </p:set>
                                    <p:animEffect transition="in" filter="fade">
                                      <p:cBhvr>
                                        <p:cTn id="10" dur="500"/>
                                        <p:tgtEl>
                                          <p:spTgt spid="34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7">
                                            <p:txEl>
                                              <p:pRg st="4" end="4"/>
                                            </p:txEl>
                                          </p:spTgt>
                                        </p:tgtEl>
                                        <p:attrNameLst>
                                          <p:attrName>style.visibility</p:attrName>
                                        </p:attrNameLst>
                                      </p:cBhvr>
                                      <p:to>
                                        <p:strVal val="visible"/>
                                      </p:to>
                                    </p:set>
                                    <p:animEffect transition="in" filter="fade">
                                      <p:cBhvr>
                                        <p:cTn id="13" dur="500"/>
                                        <p:tgtEl>
                                          <p:spTgt spid="347">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7">
                                            <p:txEl>
                                              <p:pRg st="5" end="5"/>
                                            </p:txEl>
                                          </p:spTgt>
                                        </p:tgtEl>
                                        <p:attrNameLst>
                                          <p:attrName>style.visibility</p:attrName>
                                        </p:attrNameLst>
                                      </p:cBhvr>
                                      <p:to>
                                        <p:strVal val="visible"/>
                                      </p:to>
                                    </p:set>
                                    <p:animEffect transition="in" filter="fade">
                                      <p:cBhvr>
                                        <p:cTn id="18" dur="500"/>
                                        <p:tgtEl>
                                          <p:spTgt spid="34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47">
                                            <p:txEl>
                                              <p:pRg st="6" end="6"/>
                                            </p:txEl>
                                          </p:spTgt>
                                        </p:tgtEl>
                                        <p:attrNameLst>
                                          <p:attrName>style.visibility</p:attrName>
                                        </p:attrNameLst>
                                      </p:cBhvr>
                                      <p:to>
                                        <p:strVal val="visible"/>
                                      </p:to>
                                    </p:set>
                                    <p:animEffect transition="in" filter="fade">
                                      <p:cBhvr>
                                        <p:cTn id="21" dur="500"/>
                                        <p:tgtEl>
                                          <p:spTgt spid="347">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47">
                                            <p:txEl>
                                              <p:pRg st="7" end="7"/>
                                            </p:txEl>
                                          </p:spTgt>
                                        </p:tgtEl>
                                        <p:attrNameLst>
                                          <p:attrName>style.visibility</p:attrName>
                                        </p:attrNameLst>
                                      </p:cBhvr>
                                      <p:to>
                                        <p:strVal val="visible"/>
                                      </p:to>
                                    </p:set>
                                    <p:animEffect transition="in" filter="fade">
                                      <p:cBhvr>
                                        <p:cTn id="24" dur="500"/>
                                        <p:tgtEl>
                                          <p:spTgt spid="347">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47">
                                            <p:txEl>
                                              <p:pRg st="8" end="8"/>
                                            </p:txEl>
                                          </p:spTgt>
                                        </p:tgtEl>
                                        <p:attrNameLst>
                                          <p:attrName>style.visibility</p:attrName>
                                        </p:attrNameLst>
                                      </p:cBhvr>
                                      <p:to>
                                        <p:strVal val="visible"/>
                                      </p:to>
                                    </p:set>
                                    <p:animEffect transition="in" filter="fade">
                                      <p:cBhvr>
                                        <p:cTn id="27" dur="500"/>
                                        <p:tgtEl>
                                          <p:spTgt spid="34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47">
                                            <p:txEl>
                                              <p:pRg st="9" end="9"/>
                                            </p:txEl>
                                          </p:spTgt>
                                        </p:tgtEl>
                                        <p:attrNameLst>
                                          <p:attrName>style.visibility</p:attrName>
                                        </p:attrNameLst>
                                      </p:cBhvr>
                                      <p:to>
                                        <p:strVal val="visible"/>
                                      </p:to>
                                    </p:set>
                                    <p:animEffect transition="in" filter="fade">
                                      <p:cBhvr>
                                        <p:cTn id="30" dur="500"/>
                                        <p:tgtEl>
                                          <p:spTgt spid="347">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47">
                                            <p:txEl>
                                              <p:pRg st="10" end="10"/>
                                            </p:txEl>
                                          </p:spTgt>
                                        </p:tgtEl>
                                        <p:attrNameLst>
                                          <p:attrName>style.visibility</p:attrName>
                                        </p:attrNameLst>
                                      </p:cBhvr>
                                      <p:to>
                                        <p:strVal val="visible"/>
                                      </p:to>
                                    </p:set>
                                    <p:animEffect transition="in" filter="fade">
                                      <p:cBhvr>
                                        <p:cTn id="33" dur="500"/>
                                        <p:tgtEl>
                                          <p:spTgt spid="347">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47">
                                            <p:txEl>
                                              <p:pRg st="11" end="11"/>
                                            </p:txEl>
                                          </p:spTgt>
                                        </p:tgtEl>
                                        <p:attrNameLst>
                                          <p:attrName>style.visibility</p:attrName>
                                        </p:attrNameLst>
                                      </p:cBhvr>
                                      <p:to>
                                        <p:strVal val="visible"/>
                                      </p:to>
                                    </p:set>
                                    <p:animEffect transition="in" filter="fade">
                                      <p:cBhvr>
                                        <p:cTn id="36" dur="500"/>
                                        <p:tgtEl>
                                          <p:spTgt spid="347">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3AEF4E06-4508-0D6B-EBE1-8C3C0A233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205F58-0180-AF31-3C79-EF1A12FF1AF7}"/>
              </a:ext>
            </a:extLst>
          </p:cNvPr>
          <p:cNvSpPr>
            <a:spLocks noGrp="1"/>
          </p:cNvSpPr>
          <p:nvPr>
            <p:ph type="title"/>
          </p:nvPr>
        </p:nvSpPr>
        <p:spPr/>
        <p:txBody>
          <a:bodyPr/>
          <a:lstStyle/>
          <a:p>
            <a:r>
              <a:rPr lang="en-US" dirty="0">
                <a:solidFill>
                  <a:srgbClr val="254061"/>
                </a:solidFill>
                <a:latin typeface="Arial"/>
                <a:ea typeface="Arial"/>
                <a:cs typeface="Arial"/>
                <a:sym typeface="Arial"/>
              </a:rPr>
              <a:t>Open-source EDA Enables AI/ML for EDA, IC Design</a:t>
            </a:r>
            <a:endParaRPr lang="en-US" sz="1333" dirty="0"/>
          </a:p>
        </p:txBody>
      </p:sp>
      <p:sp>
        <p:nvSpPr>
          <p:cNvPr id="36" name="TextBox 35">
            <a:extLst>
              <a:ext uri="{FF2B5EF4-FFF2-40B4-BE49-F238E27FC236}">
                <a16:creationId xmlns:a16="http://schemas.microsoft.com/office/drawing/2014/main" id="{BEE3D231-AB30-2047-B147-130E37BEE007}"/>
              </a:ext>
            </a:extLst>
          </p:cNvPr>
          <p:cNvSpPr txBox="1"/>
          <p:nvPr/>
        </p:nvSpPr>
        <p:spPr>
          <a:xfrm>
            <a:off x="1186719" y="1300254"/>
            <a:ext cx="3340644" cy="707886"/>
          </a:xfrm>
          <a:prstGeom prst="rect">
            <a:avLst/>
          </a:prstGeom>
          <a:noFill/>
        </p:spPr>
        <p:txBody>
          <a:bodyPr wrap="square" rtlCol="0">
            <a:spAutoFit/>
          </a:bodyPr>
          <a:lstStyle/>
          <a:p>
            <a:pPr algn="ctr" defTabSz="914378"/>
            <a:r>
              <a:rPr lang="en-US" sz="2000" b="1" dirty="0">
                <a:solidFill>
                  <a:srgbClr val="1B00C0"/>
                </a:solidFill>
              </a:rPr>
              <a:t>What do designers/users work with?</a:t>
            </a:r>
          </a:p>
        </p:txBody>
      </p:sp>
      <p:sp>
        <p:nvSpPr>
          <p:cNvPr id="328" name="TextBox 327">
            <a:extLst>
              <a:ext uri="{FF2B5EF4-FFF2-40B4-BE49-F238E27FC236}">
                <a16:creationId xmlns:a16="http://schemas.microsoft.com/office/drawing/2014/main" id="{C069AAA6-2586-E021-FBDF-05A0BA57F10E}"/>
              </a:ext>
            </a:extLst>
          </p:cNvPr>
          <p:cNvSpPr txBox="1"/>
          <p:nvPr/>
        </p:nvSpPr>
        <p:spPr>
          <a:xfrm>
            <a:off x="6983133" y="1286908"/>
            <a:ext cx="3340644" cy="738664"/>
          </a:xfrm>
          <a:prstGeom prst="rect">
            <a:avLst/>
          </a:prstGeom>
          <a:noFill/>
        </p:spPr>
        <p:txBody>
          <a:bodyPr wrap="square" rtlCol="0">
            <a:spAutoFit/>
          </a:bodyPr>
          <a:lstStyle/>
          <a:p>
            <a:pPr algn="ctr" defTabSz="914378"/>
            <a:r>
              <a:rPr lang="en-US" sz="2000" b="1" dirty="0">
                <a:solidFill>
                  <a:srgbClr val="1B00C0"/>
                </a:solidFill>
              </a:rPr>
              <a:t>What can they </a:t>
            </a:r>
            <a:r>
              <a:rPr lang="en-US" sz="2200" b="1" u="sng" dirty="0">
                <a:solidFill>
                  <a:srgbClr val="1B00C0"/>
                </a:solidFill>
              </a:rPr>
              <a:t>also</a:t>
            </a:r>
            <a:r>
              <a:rPr lang="en-US" sz="2000" b="1" dirty="0">
                <a:solidFill>
                  <a:srgbClr val="1B00C0"/>
                </a:solidFill>
              </a:rPr>
              <a:t> </a:t>
            </a:r>
          </a:p>
          <a:p>
            <a:pPr algn="ctr" defTabSz="914378"/>
            <a:r>
              <a:rPr lang="en-US" sz="2000" b="1" dirty="0">
                <a:solidFill>
                  <a:srgbClr val="1B00C0"/>
                </a:solidFill>
              </a:rPr>
              <a:t>work with?</a:t>
            </a:r>
          </a:p>
        </p:txBody>
      </p:sp>
      <p:pic>
        <p:nvPicPr>
          <p:cNvPr id="329" name="Picture 328">
            <a:extLst>
              <a:ext uri="{FF2B5EF4-FFF2-40B4-BE49-F238E27FC236}">
                <a16:creationId xmlns:a16="http://schemas.microsoft.com/office/drawing/2014/main" id="{7B80D0D7-7C9F-57D1-18CD-4A2D401C3EF2}"/>
              </a:ext>
            </a:extLst>
          </p:cNvPr>
          <p:cNvPicPr>
            <a:picLocks noChangeAspect="1"/>
          </p:cNvPicPr>
          <p:nvPr/>
        </p:nvPicPr>
        <p:blipFill>
          <a:blip r:embed="rId3"/>
          <a:stretch>
            <a:fillRect/>
          </a:stretch>
        </p:blipFill>
        <p:spPr>
          <a:xfrm>
            <a:off x="687344" y="2049113"/>
            <a:ext cx="11053552" cy="4225479"/>
          </a:xfrm>
          <a:prstGeom prst="rect">
            <a:avLst/>
          </a:prstGeom>
        </p:spPr>
      </p:pic>
      <p:sp>
        <p:nvSpPr>
          <p:cNvPr id="330" name="TextBox 329">
            <a:extLst>
              <a:ext uri="{FF2B5EF4-FFF2-40B4-BE49-F238E27FC236}">
                <a16:creationId xmlns:a16="http://schemas.microsoft.com/office/drawing/2014/main" id="{089EC339-C863-F26E-2E34-212C494237BE}"/>
              </a:ext>
            </a:extLst>
          </p:cNvPr>
          <p:cNvSpPr txBox="1"/>
          <p:nvPr/>
        </p:nvSpPr>
        <p:spPr>
          <a:xfrm>
            <a:off x="2133600" y="6581002"/>
            <a:ext cx="2743200" cy="276999"/>
          </a:xfrm>
          <a:prstGeom prst="rect">
            <a:avLst/>
          </a:prstGeom>
          <a:solidFill>
            <a:srgbClr val="FFFF00"/>
          </a:solidFill>
        </p:spPr>
        <p:txBody>
          <a:bodyPr wrap="square" rtlCol="0">
            <a:spAutoFit/>
          </a:bodyPr>
          <a:lstStyle/>
          <a:p>
            <a:r>
              <a:rPr lang="en-US" sz="1200" dirty="0"/>
              <a:t>Thanks to: Prof. Vidya </a:t>
            </a:r>
            <a:r>
              <a:rPr lang="en-US" sz="1200" dirty="0" err="1"/>
              <a:t>Chhabria</a:t>
            </a:r>
            <a:r>
              <a:rPr lang="en-US" sz="1200" dirty="0"/>
              <a:t>, ASU</a:t>
            </a:r>
          </a:p>
        </p:txBody>
      </p:sp>
    </p:spTree>
    <p:extLst>
      <p:ext uri="{BB962C8B-B14F-4D97-AF65-F5344CB8AC3E}">
        <p14:creationId xmlns:p14="http://schemas.microsoft.com/office/powerpoint/2010/main" val="2909985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82195608-0313-4CBE-A775-93B45C1DF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882B7-8ABB-506D-9B91-42D841201C2D}"/>
              </a:ext>
            </a:extLst>
          </p:cNvPr>
          <p:cNvSpPr>
            <a:spLocks noGrp="1"/>
          </p:cNvSpPr>
          <p:nvPr>
            <p:ph type="title"/>
          </p:nvPr>
        </p:nvSpPr>
        <p:spPr/>
        <p:txBody>
          <a:bodyPr/>
          <a:lstStyle/>
          <a:p>
            <a:r>
              <a:rPr lang="en-US" dirty="0" err="1">
                <a:solidFill>
                  <a:srgbClr val="254061"/>
                </a:solidFill>
                <a:latin typeface="Arial"/>
                <a:ea typeface="Arial"/>
                <a:cs typeface="Arial"/>
                <a:sym typeface="Arial"/>
              </a:rPr>
              <a:t>OpenROAD</a:t>
            </a:r>
            <a:r>
              <a:rPr lang="en-US" dirty="0">
                <a:solidFill>
                  <a:srgbClr val="254061"/>
                </a:solidFill>
                <a:latin typeface="Arial"/>
                <a:ea typeface="Arial"/>
                <a:cs typeface="Arial"/>
                <a:sym typeface="Arial"/>
              </a:rPr>
              <a:t> as an ML for EDA “Playground”</a:t>
            </a:r>
            <a:endParaRPr lang="en-US" sz="1333" dirty="0"/>
          </a:p>
        </p:txBody>
      </p:sp>
      <p:pic>
        <p:nvPicPr>
          <p:cNvPr id="39" name="Picture 38">
            <a:extLst>
              <a:ext uri="{FF2B5EF4-FFF2-40B4-BE49-F238E27FC236}">
                <a16:creationId xmlns:a16="http://schemas.microsoft.com/office/drawing/2014/main" id="{44D72EAE-CF6B-DD9B-820B-27EAADA5D3C6}"/>
              </a:ext>
            </a:extLst>
          </p:cNvPr>
          <p:cNvPicPr>
            <a:picLocks noChangeAspect="1"/>
          </p:cNvPicPr>
          <p:nvPr/>
        </p:nvPicPr>
        <p:blipFill>
          <a:blip r:embed="rId3"/>
          <a:stretch>
            <a:fillRect/>
          </a:stretch>
        </p:blipFill>
        <p:spPr>
          <a:xfrm>
            <a:off x="841355" y="1103288"/>
            <a:ext cx="10509290" cy="4651424"/>
          </a:xfrm>
          <a:prstGeom prst="rect">
            <a:avLst/>
          </a:prstGeom>
        </p:spPr>
      </p:pic>
      <p:sp>
        <p:nvSpPr>
          <p:cNvPr id="40" name="TextBox 39">
            <a:extLst>
              <a:ext uri="{FF2B5EF4-FFF2-40B4-BE49-F238E27FC236}">
                <a16:creationId xmlns:a16="http://schemas.microsoft.com/office/drawing/2014/main" id="{0882E5E2-7A95-50D1-C07C-C5F246174D60}"/>
              </a:ext>
            </a:extLst>
          </p:cNvPr>
          <p:cNvSpPr txBox="1"/>
          <p:nvPr/>
        </p:nvSpPr>
        <p:spPr>
          <a:xfrm>
            <a:off x="2133600" y="6581002"/>
            <a:ext cx="2743200" cy="276999"/>
          </a:xfrm>
          <a:prstGeom prst="rect">
            <a:avLst/>
          </a:prstGeom>
          <a:solidFill>
            <a:srgbClr val="FFFF00"/>
          </a:solidFill>
        </p:spPr>
        <p:txBody>
          <a:bodyPr wrap="square" rtlCol="0">
            <a:spAutoFit/>
          </a:bodyPr>
          <a:lstStyle/>
          <a:p>
            <a:r>
              <a:rPr lang="en-US" sz="1200" dirty="0"/>
              <a:t>Thanks to: Prof. Vidya </a:t>
            </a:r>
            <a:r>
              <a:rPr lang="en-US" sz="1200" dirty="0" err="1"/>
              <a:t>Chhabria</a:t>
            </a:r>
            <a:r>
              <a:rPr lang="en-US" sz="1200" dirty="0"/>
              <a:t>, ASU</a:t>
            </a:r>
          </a:p>
        </p:txBody>
      </p:sp>
    </p:spTree>
    <p:extLst>
      <p:ext uri="{BB962C8B-B14F-4D97-AF65-F5344CB8AC3E}">
        <p14:creationId xmlns:p14="http://schemas.microsoft.com/office/powerpoint/2010/main" val="2733519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04AA109F-BD2A-A9D4-2656-CA796EC05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1E5F4-4469-8041-3C91-A52F2D401CEF}"/>
              </a:ext>
            </a:extLst>
          </p:cNvPr>
          <p:cNvSpPr>
            <a:spLocks noGrp="1"/>
          </p:cNvSpPr>
          <p:nvPr>
            <p:ph type="title"/>
          </p:nvPr>
        </p:nvSpPr>
        <p:spPr/>
        <p:txBody>
          <a:bodyPr/>
          <a:lstStyle/>
          <a:p>
            <a:r>
              <a:rPr lang="en-US" dirty="0">
                <a:solidFill>
                  <a:srgbClr val="254061"/>
                </a:solidFill>
                <a:latin typeface="Arial"/>
                <a:ea typeface="Arial"/>
                <a:cs typeface="Arial"/>
                <a:sym typeface="Arial"/>
              </a:rPr>
              <a:t>Nvidia </a:t>
            </a:r>
            <a:r>
              <a:rPr lang="en-US" dirty="0" err="1">
                <a:solidFill>
                  <a:srgbClr val="254061"/>
                </a:solidFill>
                <a:latin typeface="Arial"/>
                <a:ea typeface="Arial"/>
                <a:cs typeface="Arial"/>
                <a:sym typeface="Arial"/>
              </a:rPr>
              <a:t>CircuitOps</a:t>
            </a:r>
            <a:r>
              <a:rPr lang="en-US" dirty="0">
                <a:solidFill>
                  <a:srgbClr val="254061"/>
                </a:solidFill>
                <a:latin typeface="Arial"/>
                <a:ea typeface="Arial"/>
                <a:cs typeface="Arial"/>
                <a:sym typeface="Arial"/>
              </a:rPr>
              <a:t> Data Format</a:t>
            </a:r>
            <a:endParaRPr lang="en-US" sz="1333" dirty="0"/>
          </a:p>
        </p:txBody>
      </p:sp>
      <p:sp>
        <p:nvSpPr>
          <p:cNvPr id="5" name="Text Placeholder 2">
            <a:extLst>
              <a:ext uri="{FF2B5EF4-FFF2-40B4-BE49-F238E27FC236}">
                <a16:creationId xmlns:a16="http://schemas.microsoft.com/office/drawing/2014/main" id="{EBEF52B5-BE64-C056-F84D-5CF2DB1B5398}"/>
              </a:ext>
            </a:extLst>
          </p:cNvPr>
          <p:cNvSpPr>
            <a:spLocks noGrp="1"/>
          </p:cNvSpPr>
          <p:nvPr>
            <p:ph idx="1"/>
          </p:nvPr>
        </p:nvSpPr>
        <p:spPr>
          <a:xfrm>
            <a:off x="89472" y="1003091"/>
            <a:ext cx="4897056" cy="5068825"/>
          </a:xfrm>
        </p:spPr>
        <p:txBody>
          <a:bodyPr>
            <a:normAutofit/>
          </a:bodyPr>
          <a:lstStyle/>
          <a:p>
            <a:pPr>
              <a:spcBef>
                <a:spcPts val="0"/>
              </a:spcBef>
            </a:pPr>
            <a:r>
              <a:rPr lang="en-US" sz="2400" dirty="0"/>
              <a:t>ML-friendly data </a:t>
            </a:r>
          </a:p>
          <a:p>
            <a:pPr marL="0" indent="0">
              <a:spcBef>
                <a:spcPts val="0"/>
              </a:spcBef>
              <a:buNone/>
            </a:pPr>
            <a:r>
              <a:rPr lang="en-US" sz="2400" dirty="0"/>
              <a:t>   representation format</a:t>
            </a:r>
          </a:p>
          <a:p>
            <a:pPr>
              <a:spcBef>
                <a:spcPts val="1800"/>
              </a:spcBef>
            </a:pPr>
            <a:r>
              <a:rPr lang="en-US" sz="2400" dirty="0"/>
              <a:t>Intermediate representation of EDA data as labeled property graphs (LPG) represented as deep graph library (DGL) object or graph tool which integrates easily with </a:t>
            </a:r>
            <a:r>
              <a:rPr lang="en-US" sz="2400" dirty="0" err="1"/>
              <a:t>PyTorch</a:t>
            </a:r>
            <a:endParaRPr lang="en-US" sz="2400" dirty="0"/>
          </a:p>
          <a:p>
            <a:pPr>
              <a:spcBef>
                <a:spcPts val="1800"/>
              </a:spcBef>
            </a:pPr>
            <a:r>
              <a:rPr lang="en-US" sz="2400" dirty="0"/>
              <a:t>Each node has associated relational tables that store node features, e.g., pin slack, transition, etc. </a:t>
            </a:r>
          </a:p>
        </p:txBody>
      </p:sp>
      <p:pic>
        <p:nvPicPr>
          <p:cNvPr id="6" name="Picture 5">
            <a:extLst>
              <a:ext uri="{FF2B5EF4-FFF2-40B4-BE49-F238E27FC236}">
                <a16:creationId xmlns:a16="http://schemas.microsoft.com/office/drawing/2014/main" id="{E0A4B325-8E39-6EB0-BF08-2C7C2CC451DF}"/>
              </a:ext>
            </a:extLst>
          </p:cNvPr>
          <p:cNvPicPr>
            <a:picLocks noChangeAspect="1"/>
          </p:cNvPicPr>
          <p:nvPr/>
        </p:nvPicPr>
        <p:blipFill>
          <a:blip r:embed="rId3"/>
          <a:stretch>
            <a:fillRect/>
          </a:stretch>
        </p:blipFill>
        <p:spPr>
          <a:xfrm>
            <a:off x="5186216" y="1003091"/>
            <a:ext cx="6957016" cy="4851817"/>
          </a:xfrm>
          <a:prstGeom prst="rect">
            <a:avLst/>
          </a:prstGeom>
        </p:spPr>
      </p:pic>
      <p:sp>
        <p:nvSpPr>
          <p:cNvPr id="7" name="TextBox 6">
            <a:extLst>
              <a:ext uri="{FF2B5EF4-FFF2-40B4-BE49-F238E27FC236}">
                <a16:creationId xmlns:a16="http://schemas.microsoft.com/office/drawing/2014/main" id="{0DA1F28B-E107-13BB-862C-4263C5942F30}"/>
              </a:ext>
            </a:extLst>
          </p:cNvPr>
          <p:cNvSpPr txBox="1"/>
          <p:nvPr/>
        </p:nvSpPr>
        <p:spPr>
          <a:xfrm>
            <a:off x="191284" y="5936725"/>
            <a:ext cx="8522208" cy="430887"/>
          </a:xfrm>
          <a:prstGeom prst="rect">
            <a:avLst/>
          </a:prstGeom>
          <a:noFill/>
        </p:spPr>
        <p:txBody>
          <a:bodyPr wrap="square" rtlCol="0">
            <a:spAutoFit/>
          </a:bodyPr>
          <a:lstStyle/>
          <a:p>
            <a:r>
              <a:rPr lang="en-US" sz="1100" b="0" i="0" dirty="0">
                <a:solidFill>
                  <a:srgbClr val="000000"/>
                </a:solidFill>
                <a:effectLst/>
                <a:latin typeface="Verdana" panose="020B0604030504040204" pitchFamily="34" charset="0"/>
              </a:rPr>
              <a:t>V. A. Chhabria, W. Jiang, A. B. Kahng, R. Liang, H. Ren, S. S. Sapatnekar and B.-Y. Wu, "</a:t>
            </a:r>
            <a:r>
              <a:rPr lang="en-US" sz="1100" b="0" i="0" dirty="0" err="1">
                <a:solidFill>
                  <a:srgbClr val="000000"/>
                </a:solidFill>
                <a:effectLst/>
                <a:latin typeface="Verdana" panose="020B0604030504040204" pitchFamily="34" charset="0"/>
              </a:rPr>
              <a:t>OpenROAD</a:t>
            </a:r>
            <a:r>
              <a:rPr lang="en-US" sz="1100" b="0" i="0" dirty="0">
                <a:solidFill>
                  <a:srgbClr val="000000"/>
                </a:solidFill>
                <a:effectLst/>
                <a:latin typeface="Verdana" panose="020B0604030504040204" pitchFamily="34" charset="0"/>
              </a:rPr>
              <a:t> and </a:t>
            </a:r>
            <a:r>
              <a:rPr lang="en-US" sz="1100" b="0" i="0" dirty="0" err="1">
                <a:solidFill>
                  <a:srgbClr val="000000"/>
                </a:solidFill>
                <a:effectLst/>
                <a:latin typeface="Verdana" panose="020B0604030504040204" pitchFamily="34" charset="0"/>
              </a:rPr>
              <a:t>CircuitOps</a:t>
            </a:r>
            <a:r>
              <a:rPr lang="en-US" sz="1100" b="0" i="0" dirty="0">
                <a:solidFill>
                  <a:srgbClr val="000000"/>
                </a:solidFill>
                <a:effectLst/>
                <a:latin typeface="Verdana" panose="020B0604030504040204" pitchFamily="34" charset="0"/>
              </a:rPr>
              <a:t>: Infrastructure for ML EDA Research and Education", </a:t>
            </a:r>
            <a:r>
              <a:rPr lang="en-US" sz="1100" b="0" i="0" u="none" strike="noStrike" dirty="0">
                <a:solidFill>
                  <a:srgbClr val="000000"/>
                </a:solidFill>
                <a:effectLst/>
                <a:latin typeface="Verdana" panose="020B0604030504040204" pitchFamily="34" charset="0"/>
                <a:hlinkClick r:id="rId4"/>
              </a:rPr>
              <a:t>(.pdf)</a:t>
            </a:r>
            <a:r>
              <a:rPr lang="en-US" sz="1100" b="0" i="0" dirty="0">
                <a:solidFill>
                  <a:srgbClr val="000000"/>
                </a:solidFill>
                <a:effectLst/>
                <a:latin typeface="Verdana" panose="020B0604030504040204" pitchFamily="34" charset="0"/>
              </a:rPr>
              <a:t>, </a:t>
            </a:r>
            <a:r>
              <a:rPr lang="en-US" sz="1100" b="0" i="1" dirty="0">
                <a:solidFill>
                  <a:srgbClr val="000000"/>
                </a:solidFill>
                <a:effectLst/>
                <a:latin typeface="Verdana" panose="020B0604030504040204" pitchFamily="34" charset="0"/>
              </a:rPr>
              <a:t>Proc. IEEE VLSI Test Symposium</a:t>
            </a:r>
            <a:r>
              <a:rPr lang="en-US" sz="1100" b="0" i="0" dirty="0">
                <a:solidFill>
                  <a:srgbClr val="000000"/>
                </a:solidFill>
                <a:effectLst/>
                <a:latin typeface="Verdana" panose="020B0604030504040204" pitchFamily="34" charset="0"/>
              </a:rPr>
              <a:t>, April 2024.</a:t>
            </a:r>
            <a:endParaRPr lang="en-US" sz="1100" dirty="0"/>
          </a:p>
        </p:txBody>
      </p:sp>
      <p:sp>
        <p:nvSpPr>
          <p:cNvPr id="8" name="TextBox 7">
            <a:extLst>
              <a:ext uri="{FF2B5EF4-FFF2-40B4-BE49-F238E27FC236}">
                <a16:creationId xmlns:a16="http://schemas.microsoft.com/office/drawing/2014/main" id="{0CC0FDBF-DBFF-CE9E-16DF-1210EFB1F37E}"/>
              </a:ext>
            </a:extLst>
          </p:cNvPr>
          <p:cNvSpPr txBox="1"/>
          <p:nvPr/>
        </p:nvSpPr>
        <p:spPr>
          <a:xfrm>
            <a:off x="2133600" y="6581002"/>
            <a:ext cx="2743200" cy="276999"/>
          </a:xfrm>
          <a:prstGeom prst="rect">
            <a:avLst/>
          </a:prstGeom>
          <a:solidFill>
            <a:srgbClr val="FFFF00"/>
          </a:solidFill>
        </p:spPr>
        <p:txBody>
          <a:bodyPr wrap="square" rtlCol="0">
            <a:spAutoFit/>
          </a:bodyPr>
          <a:lstStyle/>
          <a:p>
            <a:r>
              <a:rPr lang="en-US" sz="1200" dirty="0"/>
              <a:t>Thanks to: Prof. Vidya </a:t>
            </a:r>
            <a:r>
              <a:rPr lang="en-US" sz="1200" dirty="0" err="1"/>
              <a:t>Chhabria</a:t>
            </a:r>
            <a:r>
              <a:rPr lang="en-US" sz="1200" dirty="0"/>
              <a:t>, ASU</a:t>
            </a:r>
          </a:p>
        </p:txBody>
      </p:sp>
    </p:spTree>
    <p:extLst>
      <p:ext uri="{BB962C8B-B14F-4D97-AF65-F5344CB8AC3E}">
        <p14:creationId xmlns:p14="http://schemas.microsoft.com/office/powerpoint/2010/main" val="3017815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189794BD-F32A-003B-33E6-6F108BFA1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6DD86-831A-5940-03FF-8419FA47E8F6}"/>
              </a:ext>
            </a:extLst>
          </p:cNvPr>
          <p:cNvSpPr>
            <a:spLocks noGrp="1"/>
          </p:cNvSpPr>
          <p:nvPr>
            <p:ph type="title"/>
          </p:nvPr>
        </p:nvSpPr>
        <p:spPr/>
        <p:txBody>
          <a:bodyPr/>
          <a:lstStyle/>
          <a:p>
            <a:r>
              <a:rPr lang="en-US" dirty="0">
                <a:solidFill>
                  <a:srgbClr val="254061"/>
                </a:solidFill>
                <a:latin typeface="Arial"/>
                <a:ea typeface="Arial"/>
                <a:cs typeface="Arial"/>
                <a:sym typeface="Arial"/>
              </a:rPr>
              <a:t>ML-centric APIs</a:t>
            </a:r>
            <a:endParaRPr lang="en-US" sz="1333" dirty="0"/>
          </a:p>
        </p:txBody>
      </p:sp>
      <p:sp>
        <p:nvSpPr>
          <p:cNvPr id="3" name="Content Placeholder 4">
            <a:extLst>
              <a:ext uri="{FF2B5EF4-FFF2-40B4-BE49-F238E27FC236}">
                <a16:creationId xmlns:a16="http://schemas.microsoft.com/office/drawing/2014/main" id="{3C74A068-A8BB-9D3B-BCD4-5F920BC088DD}"/>
              </a:ext>
            </a:extLst>
          </p:cNvPr>
          <p:cNvSpPr>
            <a:spLocks noGrp="1"/>
          </p:cNvSpPr>
          <p:nvPr>
            <p:ph idx="1"/>
          </p:nvPr>
        </p:nvSpPr>
        <p:spPr>
          <a:xfrm>
            <a:off x="0" y="762001"/>
            <a:ext cx="8595360" cy="3030107"/>
          </a:xfrm>
        </p:spPr>
        <p:txBody>
          <a:bodyPr>
            <a:normAutofit lnSpcReduction="10000"/>
          </a:bodyPr>
          <a:lstStyle/>
          <a:p>
            <a:pPr marL="0" indent="0" defTabSz="685783">
              <a:lnSpc>
                <a:spcPct val="120000"/>
              </a:lnSpc>
              <a:spcBef>
                <a:spcPts val="750"/>
              </a:spcBef>
              <a:buClrTx/>
              <a:buSzTx/>
              <a:buNone/>
              <a:defRPr/>
            </a:pPr>
            <a:r>
              <a:rPr lang="en-US" sz="2000" b="1" kern="1200" dirty="0">
                <a:solidFill>
                  <a:prstClr val="black"/>
                </a:solidFill>
              </a:rPr>
              <a:t>1) </a:t>
            </a:r>
            <a:r>
              <a:rPr lang="en-US" sz="1800" b="1" i="1" kern="1200" dirty="0" err="1">
                <a:solidFill>
                  <a:prstClr val="black"/>
                </a:solidFill>
                <a:latin typeface="Consolas" panose="020B0609020204030204" pitchFamily="49" charset="0"/>
                <a:cs typeface="+mn-cs"/>
              </a:rPr>
              <a:t>all_slacks</a:t>
            </a:r>
            <a:r>
              <a:rPr lang="en-US" sz="1800" b="1" i="1" kern="1200" dirty="0">
                <a:solidFill>
                  <a:prstClr val="black"/>
                </a:solidFill>
                <a:latin typeface="Consolas" panose="020B0609020204030204" pitchFamily="49" charset="0"/>
                <a:cs typeface="+mn-cs"/>
              </a:rPr>
              <a:t> = </a:t>
            </a:r>
            <a:r>
              <a:rPr lang="en-US" sz="1800" b="1" i="1" kern="1200" dirty="0" err="1">
                <a:solidFill>
                  <a:prstClr val="black"/>
                </a:solidFill>
                <a:latin typeface="Consolas" panose="020B0609020204030204" pitchFamily="49" charset="0"/>
                <a:cs typeface="+mn-cs"/>
              </a:rPr>
              <a:t>ord.get_property</a:t>
            </a:r>
            <a:r>
              <a:rPr lang="en-US" sz="1800" b="1" i="1" kern="1200" dirty="0">
                <a:solidFill>
                  <a:prstClr val="black"/>
                </a:solidFill>
                <a:latin typeface="Consolas" panose="020B0609020204030204" pitchFamily="49" charset="0"/>
                <a:cs typeface="+mn-cs"/>
              </a:rPr>
              <a:t>(</a:t>
            </a:r>
            <a:r>
              <a:rPr lang="en-US" sz="1800" b="1" i="1" kern="1200" dirty="0" err="1">
                <a:solidFill>
                  <a:prstClr val="black"/>
                </a:solidFill>
                <a:latin typeface="Consolas" panose="020B0609020204030204" pitchFamily="49" charset="0"/>
                <a:cs typeface="+mn-cs"/>
              </a:rPr>
              <a:t>list_pins</a:t>
            </a:r>
            <a:r>
              <a:rPr lang="en-US" sz="1800" b="1" i="1" kern="1200" dirty="0">
                <a:solidFill>
                  <a:prstClr val="black"/>
                </a:solidFill>
                <a:latin typeface="Consolas" panose="020B0609020204030204" pitchFamily="49" charset="0"/>
                <a:cs typeface="+mn-cs"/>
              </a:rPr>
              <a:t>, “</a:t>
            </a:r>
            <a:r>
              <a:rPr lang="en-US" sz="1800" b="1" i="1" kern="1200" dirty="0" err="1">
                <a:solidFill>
                  <a:prstClr val="black"/>
                </a:solidFill>
                <a:latin typeface="Consolas" panose="020B0609020204030204" pitchFamily="49" charset="0"/>
                <a:cs typeface="+mn-cs"/>
              </a:rPr>
              <a:t>rise_slack</a:t>
            </a:r>
            <a:r>
              <a:rPr lang="en-US" sz="1800" b="1" i="1" kern="1200" dirty="0">
                <a:solidFill>
                  <a:prstClr val="black"/>
                </a:solidFill>
                <a:latin typeface="Consolas" panose="020B0609020204030204" pitchFamily="49" charset="0"/>
                <a:cs typeface="+mn-cs"/>
              </a:rPr>
              <a:t>”)</a:t>
            </a:r>
          </a:p>
          <a:p>
            <a:pPr marL="0" indent="0" defTabSz="685783">
              <a:lnSpc>
                <a:spcPct val="120000"/>
              </a:lnSpc>
              <a:spcBef>
                <a:spcPts val="750"/>
              </a:spcBef>
              <a:buClrTx/>
              <a:buSzTx/>
              <a:buNone/>
              <a:defRPr/>
            </a:pPr>
            <a:r>
              <a:rPr lang="en-US" sz="1800" kern="1200" dirty="0">
                <a:solidFill>
                  <a:prstClr val="black"/>
                </a:solidFill>
              </a:rPr>
              <a:t>   </a:t>
            </a:r>
            <a:r>
              <a:rPr lang="en-US" sz="1800" kern="1200" dirty="0">
                <a:solidFill>
                  <a:prstClr val="black"/>
                </a:solidFill>
                <a:latin typeface="Times New Roman" panose="02020603050405020304" pitchFamily="18" charset="0"/>
                <a:cs typeface="Times New Roman" panose="02020603050405020304" pitchFamily="18" charset="0"/>
              </a:rPr>
              <a:t>where</a:t>
            </a:r>
            <a:r>
              <a:rPr lang="en-US" sz="1800" kern="1200" dirty="0">
                <a:solidFill>
                  <a:prstClr val="black"/>
                </a:solidFill>
                <a:latin typeface="Consolas" panose="020B0609020204030204" pitchFamily="49" charset="0"/>
                <a:cs typeface="+mn-cs"/>
              </a:rPr>
              <a:t> </a:t>
            </a:r>
            <a:r>
              <a:rPr lang="en-US" sz="1800" b="1" i="1" kern="1200" dirty="0" err="1">
                <a:solidFill>
                  <a:prstClr val="black"/>
                </a:solidFill>
                <a:latin typeface="Consolas" panose="020B0609020204030204" pitchFamily="49" charset="0"/>
                <a:cs typeface="+mn-cs"/>
              </a:rPr>
              <a:t>all_slacks</a:t>
            </a:r>
            <a:r>
              <a:rPr lang="en-US" sz="1800" b="1" i="1" kern="1200" dirty="0">
                <a:solidFill>
                  <a:prstClr val="black"/>
                </a:solidFill>
                <a:latin typeface="Consolas" panose="020B0609020204030204" pitchFamily="49" charset="0"/>
                <a:cs typeface="+mn-cs"/>
              </a:rPr>
              <a:t> </a:t>
            </a:r>
            <a:r>
              <a:rPr lang="en-US" sz="1800" kern="1200" dirty="0">
                <a:solidFill>
                  <a:prstClr val="black"/>
                </a:solidFill>
                <a:latin typeface="Times New Roman" panose="02020603050405020304" pitchFamily="18" charset="0"/>
                <a:cs typeface="Times New Roman" panose="02020603050405020304" pitchFamily="18" charset="0"/>
              </a:rPr>
              <a:t>is a </a:t>
            </a:r>
            <a:r>
              <a:rPr lang="en-US" sz="1800" kern="1200" dirty="0" err="1">
                <a:solidFill>
                  <a:prstClr val="black"/>
                </a:solidFill>
                <a:latin typeface="Times New Roman" panose="02020603050405020304" pitchFamily="18" charset="0"/>
                <a:cs typeface="Times New Roman" panose="02020603050405020304" pitchFamily="18" charset="0"/>
              </a:rPr>
              <a:t>numpy</a:t>
            </a:r>
            <a:r>
              <a:rPr lang="en-US" sz="1800" kern="1200" dirty="0">
                <a:solidFill>
                  <a:prstClr val="black"/>
                </a:solidFill>
                <a:latin typeface="Times New Roman" panose="02020603050405020304" pitchFamily="18" charset="0"/>
                <a:cs typeface="Times New Roman" panose="02020603050405020304" pitchFamily="18" charset="0"/>
              </a:rPr>
              <a:t> array</a:t>
            </a:r>
          </a:p>
          <a:p>
            <a:pPr marL="0" indent="0" defTabSz="685783">
              <a:lnSpc>
                <a:spcPct val="120000"/>
              </a:lnSpc>
              <a:spcBef>
                <a:spcPts val="750"/>
              </a:spcBef>
              <a:buClrTx/>
              <a:buSzTx/>
              <a:buNone/>
              <a:defRPr/>
            </a:pPr>
            <a:r>
              <a:rPr lang="en-US" sz="2000" b="1" dirty="0">
                <a:solidFill>
                  <a:prstClr val="black"/>
                </a:solidFill>
              </a:rPr>
              <a:t>2) </a:t>
            </a:r>
            <a:r>
              <a:rPr lang="en-US" sz="1800" b="1" i="1" kern="1200" dirty="0" err="1">
                <a:solidFill>
                  <a:prstClr val="black"/>
                </a:solidFill>
                <a:latin typeface="Consolas" panose="020B0609020204030204" pitchFamily="49" charset="0"/>
                <a:cs typeface="+mn-cs"/>
              </a:rPr>
              <a:t>graph_design</a:t>
            </a:r>
            <a:r>
              <a:rPr lang="en-US" sz="1800" b="1" i="1" kern="1200" dirty="0">
                <a:solidFill>
                  <a:prstClr val="black"/>
                </a:solidFill>
                <a:latin typeface="Consolas" panose="020B0609020204030204" pitchFamily="49" charset="0"/>
                <a:cs typeface="+mn-cs"/>
              </a:rPr>
              <a:t> = </a:t>
            </a:r>
            <a:r>
              <a:rPr lang="en-US" sz="1800" b="1" i="1" kern="1200" dirty="0" err="1">
                <a:solidFill>
                  <a:prstClr val="black"/>
                </a:solidFill>
                <a:latin typeface="Consolas" panose="020B0609020204030204" pitchFamily="49" charset="0"/>
                <a:cs typeface="+mn-cs"/>
              </a:rPr>
              <a:t>ord.get_netlist</a:t>
            </a:r>
            <a:r>
              <a:rPr lang="en-US" sz="1800" b="1" i="1" kern="1200" dirty="0">
                <a:solidFill>
                  <a:prstClr val="black"/>
                </a:solidFill>
                <a:latin typeface="Consolas" panose="020B0609020204030204" pitchFamily="49" charset="0"/>
                <a:cs typeface="+mn-cs"/>
              </a:rPr>
              <a:t>(</a:t>
            </a:r>
            <a:r>
              <a:rPr lang="en-US" sz="1800" b="1" i="1" kern="1200" dirty="0" err="1">
                <a:solidFill>
                  <a:prstClr val="black"/>
                </a:solidFill>
                <a:latin typeface="Consolas" panose="020B0609020204030204" pitchFamily="49" charset="0"/>
                <a:cs typeface="+mn-cs"/>
              </a:rPr>
              <a:t>list_insts</a:t>
            </a:r>
            <a:r>
              <a:rPr lang="en-US" sz="1800" b="1" i="1" kern="1200" dirty="0">
                <a:solidFill>
                  <a:prstClr val="black"/>
                </a:solidFill>
                <a:latin typeface="Consolas" panose="020B0609020204030204" pitchFamily="49" charset="0"/>
                <a:cs typeface="+mn-cs"/>
              </a:rPr>
              <a:t>, properties)</a:t>
            </a:r>
          </a:p>
          <a:p>
            <a:pPr marL="175018" indent="0" defTabSz="685783">
              <a:lnSpc>
                <a:spcPct val="120000"/>
              </a:lnSpc>
              <a:spcBef>
                <a:spcPts val="750"/>
              </a:spcBef>
              <a:buClrTx/>
              <a:buSzTx/>
              <a:buNone/>
              <a:defRPr/>
            </a:pPr>
            <a:r>
              <a:rPr lang="en-US" sz="1800" dirty="0">
                <a:solidFill>
                  <a:prstClr val="black"/>
                </a:solidFill>
                <a:latin typeface="Times New Roman" panose="02020603050405020304" pitchFamily="18" charset="0"/>
                <a:cs typeface="Times New Roman" panose="02020603050405020304" pitchFamily="18" charset="0"/>
              </a:rPr>
              <a:t>where </a:t>
            </a:r>
            <a:r>
              <a:rPr lang="en-US" sz="1800" b="1" i="1" dirty="0" err="1">
                <a:solidFill>
                  <a:prstClr val="black"/>
                </a:solidFill>
                <a:latin typeface="Consolas" panose="020B0609020204030204" pitchFamily="49" charset="0"/>
              </a:rPr>
              <a:t>graph_design</a:t>
            </a:r>
            <a:r>
              <a:rPr lang="en-US" sz="1800" b="1" i="1" dirty="0">
                <a:solidFill>
                  <a:prstClr val="black"/>
                </a:solidFill>
                <a:latin typeface="Consolas" panose="020B0609020204030204" pitchFamily="49" charset="0"/>
              </a:rPr>
              <a:t> </a:t>
            </a:r>
            <a:r>
              <a:rPr lang="en-US" sz="1800" dirty="0">
                <a:solidFill>
                  <a:prstClr val="black"/>
                </a:solidFill>
                <a:latin typeface="Times New Roman" panose="02020603050405020304" pitchFamily="18" charset="0"/>
                <a:cs typeface="Times New Roman" panose="02020603050405020304" pitchFamily="18" charset="0"/>
              </a:rPr>
              <a:t>is a DGL graph object where all nodes are instances in</a:t>
            </a:r>
            <a:r>
              <a:rPr lang="en-US" sz="1800" dirty="0">
                <a:solidFill>
                  <a:prstClr val="black"/>
                </a:solidFill>
              </a:rPr>
              <a:t> </a:t>
            </a:r>
            <a:r>
              <a:rPr lang="en-US" sz="1800" b="1" i="1" dirty="0" err="1">
                <a:solidFill>
                  <a:prstClr val="black"/>
                </a:solidFill>
                <a:latin typeface="Consolas" panose="020B0609020204030204" pitchFamily="49" charset="0"/>
              </a:rPr>
              <a:t>list_insts</a:t>
            </a:r>
            <a:r>
              <a:rPr lang="en-US" sz="1800" b="1" dirty="0">
                <a:solidFill>
                  <a:prstClr val="black"/>
                </a:solidFill>
              </a:rPr>
              <a:t> </a:t>
            </a:r>
            <a:r>
              <a:rPr lang="en-US" sz="1800" dirty="0">
                <a:solidFill>
                  <a:prstClr val="black"/>
                </a:solidFill>
                <a:latin typeface="Times New Roman" panose="02020603050405020304" pitchFamily="18" charset="0"/>
                <a:cs typeface="Times New Roman" panose="02020603050405020304" pitchFamily="18" charset="0"/>
              </a:rPr>
              <a:t>annotated with </a:t>
            </a:r>
            <a:r>
              <a:rPr lang="en-US" sz="1800" b="1" i="1" dirty="0">
                <a:solidFill>
                  <a:prstClr val="black"/>
                </a:solidFill>
                <a:latin typeface="Consolas" panose="020B0609020204030204" pitchFamily="49" charset="0"/>
              </a:rPr>
              <a:t>properties</a:t>
            </a:r>
            <a:r>
              <a:rPr lang="en-US" sz="1800" dirty="0">
                <a:solidFill>
                  <a:prstClr val="black"/>
                </a:solidFill>
              </a:rPr>
              <a:t> </a:t>
            </a:r>
            <a:r>
              <a:rPr lang="en-US" sz="1800" dirty="0">
                <a:solidFill>
                  <a:prstClr val="black"/>
                </a:solidFill>
                <a:latin typeface="Times New Roman" panose="02020603050405020304" pitchFamily="18" charset="0"/>
                <a:cs typeface="Times New Roman" panose="02020603050405020304" pitchFamily="18" charset="0"/>
              </a:rPr>
              <a:t>as node/edge features</a:t>
            </a:r>
          </a:p>
          <a:p>
            <a:pPr marL="0" indent="0" defTabSz="685783">
              <a:lnSpc>
                <a:spcPct val="120000"/>
              </a:lnSpc>
              <a:spcBef>
                <a:spcPts val="750"/>
              </a:spcBef>
              <a:buClrTx/>
              <a:buSzTx/>
              <a:buNone/>
              <a:defRPr/>
            </a:pPr>
            <a:r>
              <a:rPr lang="en-US" sz="2000" b="1" dirty="0">
                <a:solidFill>
                  <a:prstClr val="black"/>
                </a:solidFill>
              </a:rPr>
              <a:t>3) </a:t>
            </a:r>
            <a:r>
              <a:rPr lang="en-US" sz="1800" b="1" i="1" dirty="0" err="1">
                <a:solidFill>
                  <a:prstClr val="black"/>
                </a:solidFill>
                <a:latin typeface="Consolas" panose="020B0609020204030204" pitchFamily="49" charset="0"/>
              </a:rPr>
              <a:t>cong_map</a:t>
            </a:r>
            <a:r>
              <a:rPr lang="en-US" sz="1800" b="1" i="1" dirty="0">
                <a:solidFill>
                  <a:prstClr val="black"/>
                </a:solidFill>
                <a:latin typeface="Consolas" panose="020B0609020204030204" pitchFamily="49" charset="0"/>
              </a:rPr>
              <a:t> = </a:t>
            </a:r>
            <a:r>
              <a:rPr lang="en-US" sz="1800" b="1" i="1" dirty="0" err="1">
                <a:solidFill>
                  <a:prstClr val="black"/>
                </a:solidFill>
                <a:latin typeface="Consolas" panose="020B0609020204030204" pitchFamily="49" charset="0"/>
              </a:rPr>
              <a:t>ord.get_map</a:t>
            </a:r>
            <a:r>
              <a:rPr lang="en-US" sz="1800" b="1" i="1" dirty="0">
                <a:solidFill>
                  <a:prstClr val="black"/>
                </a:solidFill>
                <a:latin typeface="Consolas" panose="020B0609020204030204" pitchFamily="49" charset="0"/>
              </a:rPr>
              <a:t>(map=congestion, resolution=1um)</a:t>
            </a:r>
          </a:p>
          <a:p>
            <a:pPr marL="175018" indent="0" defTabSz="685783">
              <a:lnSpc>
                <a:spcPct val="120000"/>
              </a:lnSpc>
              <a:spcBef>
                <a:spcPts val="750"/>
              </a:spcBef>
              <a:buClrTx/>
              <a:buSzTx/>
              <a:buNone/>
              <a:defRPr/>
            </a:pPr>
            <a:r>
              <a:rPr lang="en-US" sz="1800" kern="1200" dirty="0">
                <a:solidFill>
                  <a:prstClr val="black"/>
                </a:solidFill>
                <a:latin typeface="Times New Roman" panose="02020603050405020304" pitchFamily="18" charset="0"/>
                <a:cs typeface="Times New Roman" panose="02020603050405020304" pitchFamily="18" charset="0"/>
              </a:rPr>
              <a:t>where</a:t>
            </a:r>
            <a:r>
              <a:rPr lang="en-US" sz="1800" kern="1200" dirty="0">
                <a:solidFill>
                  <a:prstClr val="black"/>
                </a:solidFill>
                <a:cs typeface="+mn-cs"/>
              </a:rPr>
              <a:t> </a:t>
            </a:r>
            <a:r>
              <a:rPr lang="en-US" sz="1800" b="1" i="1" kern="1200" dirty="0" err="1">
                <a:solidFill>
                  <a:prstClr val="black"/>
                </a:solidFill>
                <a:latin typeface="Consolas" panose="020B0609020204030204" pitchFamily="49" charset="0"/>
              </a:rPr>
              <a:t>cong_map</a:t>
            </a:r>
            <a:r>
              <a:rPr lang="en-US" sz="1800" b="1" i="1" kern="1200" dirty="0">
                <a:solidFill>
                  <a:prstClr val="black"/>
                </a:solidFill>
                <a:latin typeface="Consolas" panose="020B0609020204030204" pitchFamily="49" charset="0"/>
              </a:rPr>
              <a:t> </a:t>
            </a:r>
            <a:r>
              <a:rPr lang="en-US" sz="1800" kern="1200" dirty="0">
                <a:solidFill>
                  <a:prstClr val="black"/>
                </a:solidFill>
                <a:latin typeface="Times New Roman" panose="02020603050405020304" pitchFamily="18" charset="0"/>
                <a:cs typeface="Times New Roman" panose="02020603050405020304" pitchFamily="18" charset="0"/>
              </a:rPr>
              <a:t>is a 2D </a:t>
            </a:r>
            <a:r>
              <a:rPr lang="en-US" sz="1800" kern="1200" dirty="0" err="1">
                <a:solidFill>
                  <a:prstClr val="black"/>
                </a:solidFill>
                <a:latin typeface="Times New Roman" panose="02020603050405020304" pitchFamily="18" charset="0"/>
                <a:cs typeface="Times New Roman" panose="02020603050405020304" pitchFamily="18" charset="0"/>
              </a:rPr>
              <a:t>numpy</a:t>
            </a:r>
            <a:r>
              <a:rPr lang="en-US" sz="1800" kern="1200" dirty="0">
                <a:solidFill>
                  <a:prstClr val="black"/>
                </a:solidFill>
                <a:latin typeface="Times New Roman" panose="02020603050405020304" pitchFamily="18" charset="0"/>
                <a:cs typeface="Times New Roman" panose="02020603050405020304" pitchFamily="18" charset="0"/>
              </a:rPr>
              <a:t> array representing a heat map</a:t>
            </a:r>
          </a:p>
        </p:txBody>
      </p:sp>
      <p:sp>
        <p:nvSpPr>
          <p:cNvPr id="4" name="TextBox 3">
            <a:extLst>
              <a:ext uri="{FF2B5EF4-FFF2-40B4-BE49-F238E27FC236}">
                <a16:creationId xmlns:a16="http://schemas.microsoft.com/office/drawing/2014/main" id="{8E1D5B9A-8557-879B-EEE8-D7C9473B0B3E}"/>
              </a:ext>
            </a:extLst>
          </p:cNvPr>
          <p:cNvSpPr txBox="1"/>
          <p:nvPr/>
        </p:nvSpPr>
        <p:spPr>
          <a:xfrm>
            <a:off x="9418320" y="2952370"/>
            <a:ext cx="2740152" cy="584775"/>
          </a:xfrm>
          <a:prstGeom prst="rect">
            <a:avLst/>
          </a:prstGeom>
          <a:noFill/>
          <a:ln>
            <a:solidFill>
              <a:schemeClr val="bg1"/>
            </a:solidFill>
          </a:ln>
        </p:spPr>
        <p:txBody>
          <a:bodyPr wrap="square" rtlCol="0">
            <a:spAutoFit/>
          </a:bodyPr>
          <a:lstStyle/>
          <a:p>
            <a:pPr defTabSz="914378"/>
            <a:r>
              <a:rPr lang="en-US" sz="1600" b="1" dirty="0">
                <a:solidFill>
                  <a:srgbClr val="1B00C0"/>
                </a:solidFill>
              </a:rPr>
              <a:t>Examples of image-based ML data extraction</a:t>
            </a:r>
          </a:p>
        </p:txBody>
      </p:sp>
      <p:pic>
        <p:nvPicPr>
          <p:cNvPr id="5" name="Picture 4">
            <a:extLst>
              <a:ext uri="{FF2B5EF4-FFF2-40B4-BE49-F238E27FC236}">
                <a16:creationId xmlns:a16="http://schemas.microsoft.com/office/drawing/2014/main" id="{17A53318-06B7-401C-FC7C-433A402C34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924" t="16104" r="30398" b="27052"/>
          <a:stretch/>
        </p:blipFill>
        <p:spPr bwMode="auto">
          <a:xfrm>
            <a:off x="11350036" y="3501638"/>
            <a:ext cx="808436" cy="28717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8752EE-9D1A-8413-59A0-D1116E6929DB}"/>
              </a:ext>
            </a:extLst>
          </p:cNvPr>
          <p:cNvSpPr txBox="1"/>
          <p:nvPr/>
        </p:nvSpPr>
        <p:spPr>
          <a:xfrm>
            <a:off x="9885436" y="3792108"/>
            <a:ext cx="1464601" cy="338554"/>
          </a:xfrm>
          <a:prstGeom prst="rect">
            <a:avLst/>
          </a:prstGeom>
          <a:noFill/>
        </p:spPr>
        <p:txBody>
          <a:bodyPr wrap="square" rtlCol="0">
            <a:spAutoFit/>
          </a:bodyPr>
          <a:lstStyle/>
          <a:p>
            <a:pPr algn="r" defTabSz="914378"/>
            <a:r>
              <a:rPr lang="en-US" sz="1600" b="1" dirty="0"/>
              <a:t>Congestion</a:t>
            </a:r>
          </a:p>
        </p:txBody>
      </p:sp>
      <p:sp>
        <p:nvSpPr>
          <p:cNvPr id="7" name="TextBox 6">
            <a:extLst>
              <a:ext uri="{FF2B5EF4-FFF2-40B4-BE49-F238E27FC236}">
                <a16:creationId xmlns:a16="http://schemas.microsoft.com/office/drawing/2014/main" id="{478F7664-F529-80EE-517A-6D9852F0A363}"/>
              </a:ext>
            </a:extLst>
          </p:cNvPr>
          <p:cNvSpPr txBox="1"/>
          <p:nvPr/>
        </p:nvSpPr>
        <p:spPr>
          <a:xfrm>
            <a:off x="9770180" y="4767809"/>
            <a:ext cx="1643400" cy="338554"/>
          </a:xfrm>
          <a:prstGeom prst="rect">
            <a:avLst/>
          </a:prstGeom>
          <a:noFill/>
        </p:spPr>
        <p:txBody>
          <a:bodyPr wrap="none" rtlCol="0">
            <a:spAutoFit/>
          </a:bodyPr>
          <a:lstStyle/>
          <a:p>
            <a:pPr algn="r" defTabSz="914378"/>
            <a:r>
              <a:rPr lang="en-US" sz="1600" b="1" dirty="0"/>
              <a:t>DRC violations</a:t>
            </a:r>
          </a:p>
        </p:txBody>
      </p:sp>
      <p:sp>
        <p:nvSpPr>
          <p:cNvPr id="8" name="TextBox 7">
            <a:extLst>
              <a:ext uri="{FF2B5EF4-FFF2-40B4-BE49-F238E27FC236}">
                <a16:creationId xmlns:a16="http://schemas.microsoft.com/office/drawing/2014/main" id="{9957C1E7-6EC0-A5CF-FE00-F6D36D3867C1}"/>
              </a:ext>
            </a:extLst>
          </p:cNvPr>
          <p:cNvSpPr txBox="1"/>
          <p:nvPr/>
        </p:nvSpPr>
        <p:spPr>
          <a:xfrm>
            <a:off x="9885436" y="5743511"/>
            <a:ext cx="1464601" cy="338554"/>
          </a:xfrm>
          <a:prstGeom prst="rect">
            <a:avLst/>
          </a:prstGeom>
          <a:noFill/>
        </p:spPr>
        <p:txBody>
          <a:bodyPr wrap="square" rtlCol="0">
            <a:spAutoFit/>
          </a:bodyPr>
          <a:lstStyle/>
          <a:p>
            <a:pPr algn="r" defTabSz="914378"/>
            <a:r>
              <a:rPr lang="en-US" sz="1600" b="1" dirty="0"/>
              <a:t>IR drop</a:t>
            </a:r>
          </a:p>
        </p:txBody>
      </p:sp>
      <p:grpSp>
        <p:nvGrpSpPr>
          <p:cNvPr id="9" name="Group 8">
            <a:extLst>
              <a:ext uri="{FF2B5EF4-FFF2-40B4-BE49-F238E27FC236}">
                <a16:creationId xmlns:a16="http://schemas.microsoft.com/office/drawing/2014/main" id="{4F970F91-24D7-C799-2719-122CAD29816E}"/>
              </a:ext>
            </a:extLst>
          </p:cNvPr>
          <p:cNvGrpSpPr>
            <a:grpSpLocks noChangeAspect="1"/>
          </p:cNvGrpSpPr>
          <p:nvPr/>
        </p:nvGrpSpPr>
        <p:grpSpPr>
          <a:xfrm>
            <a:off x="4843277" y="3682380"/>
            <a:ext cx="4808371" cy="2809860"/>
            <a:chOff x="2745732" y="2813050"/>
            <a:chExt cx="1997718" cy="1063625"/>
          </a:xfrm>
        </p:grpSpPr>
        <p:pic>
          <p:nvPicPr>
            <p:cNvPr id="10" name="Picture 9">
              <a:extLst>
                <a:ext uri="{FF2B5EF4-FFF2-40B4-BE49-F238E27FC236}">
                  <a16:creationId xmlns:a16="http://schemas.microsoft.com/office/drawing/2014/main" id="{D79C650E-35ED-4BFD-4C0A-28C94F133705}"/>
                </a:ext>
              </a:extLst>
            </p:cNvPr>
            <p:cNvPicPr>
              <a:picLocks noChangeAspect="1"/>
            </p:cNvPicPr>
            <p:nvPr/>
          </p:nvPicPr>
          <p:blipFill rotWithShape="1">
            <a:blip r:embed="rId4"/>
            <a:srcRect l="1" t="21138" r="50009" b="31714"/>
            <a:stretch/>
          </p:blipFill>
          <p:spPr>
            <a:xfrm>
              <a:off x="2745732" y="2813050"/>
              <a:ext cx="1997718" cy="1063625"/>
            </a:xfrm>
            <a:prstGeom prst="rect">
              <a:avLst/>
            </a:prstGeom>
          </p:spPr>
        </p:pic>
        <p:sp>
          <p:nvSpPr>
            <p:cNvPr id="11" name="Rectangle 10">
              <a:extLst>
                <a:ext uri="{FF2B5EF4-FFF2-40B4-BE49-F238E27FC236}">
                  <a16:creationId xmlns:a16="http://schemas.microsoft.com/office/drawing/2014/main" id="{B872B38A-52B9-B2E1-3224-65A5717D7D40}"/>
                </a:ext>
              </a:extLst>
            </p:cNvPr>
            <p:cNvSpPr/>
            <p:nvPr/>
          </p:nvSpPr>
          <p:spPr>
            <a:xfrm>
              <a:off x="4516438" y="2843213"/>
              <a:ext cx="200025" cy="10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en-US" b="1">
                <a:solidFill>
                  <a:srgbClr val="1B00C0"/>
                </a:solidFill>
                <a:latin typeface="Arial"/>
              </a:endParaRPr>
            </a:p>
          </p:txBody>
        </p:sp>
      </p:grpSp>
      <p:sp>
        <p:nvSpPr>
          <p:cNvPr id="12" name="TextBox 11">
            <a:extLst>
              <a:ext uri="{FF2B5EF4-FFF2-40B4-BE49-F238E27FC236}">
                <a16:creationId xmlns:a16="http://schemas.microsoft.com/office/drawing/2014/main" id="{CBDF31CF-69AA-A9B7-363D-CF7C9A1FBFF8}"/>
              </a:ext>
            </a:extLst>
          </p:cNvPr>
          <p:cNvSpPr txBox="1"/>
          <p:nvPr/>
        </p:nvSpPr>
        <p:spPr>
          <a:xfrm>
            <a:off x="1353555" y="4813975"/>
            <a:ext cx="3255934" cy="584775"/>
          </a:xfrm>
          <a:prstGeom prst="rect">
            <a:avLst/>
          </a:prstGeom>
          <a:noFill/>
          <a:ln>
            <a:solidFill>
              <a:schemeClr val="bg1"/>
            </a:solidFill>
          </a:ln>
        </p:spPr>
        <p:txBody>
          <a:bodyPr wrap="square" rtlCol="0">
            <a:spAutoFit/>
          </a:bodyPr>
          <a:lstStyle/>
          <a:p>
            <a:pPr defTabSz="914378"/>
            <a:r>
              <a:rPr lang="en-US" sz="1600" b="1" dirty="0">
                <a:solidFill>
                  <a:srgbClr val="1B00C0"/>
                </a:solidFill>
              </a:rPr>
              <a:t>Examples of graph-based data extraction: node, edge features</a:t>
            </a:r>
          </a:p>
        </p:txBody>
      </p:sp>
      <p:sp>
        <p:nvSpPr>
          <p:cNvPr id="13" name="TextBox 12">
            <a:extLst>
              <a:ext uri="{FF2B5EF4-FFF2-40B4-BE49-F238E27FC236}">
                <a16:creationId xmlns:a16="http://schemas.microsoft.com/office/drawing/2014/main" id="{DE07F7BF-6CA9-D6FD-B30B-3DE7E6D24DAE}"/>
              </a:ext>
            </a:extLst>
          </p:cNvPr>
          <p:cNvSpPr txBox="1"/>
          <p:nvPr/>
        </p:nvSpPr>
        <p:spPr>
          <a:xfrm>
            <a:off x="2133600" y="6581002"/>
            <a:ext cx="2743200" cy="276999"/>
          </a:xfrm>
          <a:prstGeom prst="rect">
            <a:avLst/>
          </a:prstGeom>
          <a:solidFill>
            <a:srgbClr val="FFFF00"/>
          </a:solidFill>
        </p:spPr>
        <p:txBody>
          <a:bodyPr wrap="square" rtlCol="0">
            <a:spAutoFit/>
          </a:bodyPr>
          <a:lstStyle/>
          <a:p>
            <a:r>
              <a:rPr lang="en-US" sz="1200" dirty="0"/>
              <a:t>Thanks to: Prof. Vidya </a:t>
            </a:r>
            <a:r>
              <a:rPr lang="en-US" sz="1200" dirty="0" err="1"/>
              <a:t>Chhabria</a:t>
            </a:r>
            <a:r>
              <a:rPr lang="en-US" sz="1200" dirty="0"/>
              <a:t>, ASU</a:t>
            </a:r>
          </a:p>
        </p:txBody>
      </p:sp>
    </p:spTree>
    <p:extLst>
      <p:ext uri="{BB962C8B-B14F-4D97-AF65-F5344CB8AC3E}">
        <p14:creationId xmlns:p14="http://schemas.microsoft.com/office/powerpoint/2010/main" val="2540671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BE07E2D0-8430-943C-9F93-ABE10CAE5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D7A512-B025-4CFD-D9C5-FED31B6F668C}"/>
              </a:ext>
            </a:extLst>
          </p:cNvPr>
          <p:cNvSpPr>
            <a:spLocks noGrp="1"/>
          </p:cNvSpPr>
          <p:nvPr>
            <p:ph type="title"/>
          </p:nvPr>
        </p:nvSpPr>
        <p:spPr/>
        <p:txBody>
          <a:bodyPr/>
          <a:lstStyle/>
          <a:p>
            <a:r>
              <a:rPr lang="en-US" dirty="0">
                <a:solidFill>
                  <a:srgbClr val="254061"/>
                </a:solidFill>
                <a:latin typeface="Arial"/>
                <a:ea typeface="Arial"/>
                <a:cs typeface="Arial"/>
                <a:sym typeface="Arial"/>
              </a:rPr>
              <a:t>LLM-based EDA Agent: </a:t>
            </a:r>
            <a:r>
              <a:rPr lang="en-US" dirty="0" err="1">
                <a:solidFill>
                  <a:srgbClr val="254061"/>
                </a:solidFill>
                <a:latin typeface="Arial"/>
                <a:ea typeface="Arial"/>
                <a:cs typeface="Arial"/>
                <a:sym typeface="Arial"/>
              </a:rPr>
              <a:t>ChatEDA</a:t>
            </a:r>
            <a:endParaRPr lang="en-US" sz="1333" dirty="0"/>
          </a:p>
        </p:txBody>
      </p:sp>
      <p:sp>
        <p:nvSpPr>
          <p:cNvPr id="3" name="object 26">
            <a:extLst>
              <a:ext uri="{FF2B5EF4-FFF2-40B4-BE49-F238E27FC236}">
                <a16:creationId xmlns:a16="http://schemas.microsoft.com/office/drawing/2014/main" id="{ECA43F2F-56DA-8F8E-F008-FDDD975A54F8}"/>
              </a:ext>
            </a:extLst>
          </p:cNvPr>
          <p:cNvSpPr txBox="1"/>
          <p:nvPr/>
        </p:nvSpPr>
        <p:spPr>
          <a:xfrm>
            <a:off x="8191447" y="3282696"/>
            <a:ext cx="3915210" cy="2053902"/>
          </a:xfrm>
          <a:prstGeom prst="rect">
            <a:avLst/>
          </a:prstGeom>
        </p:spPr>
        <p:txBody>
          <a:bodyPr vert="horz" wrap="square" lIns="0" tIns="127895" rIns="0" bIns="0" rtlCol="0">
            <a:spAutoFit/>
          </a:bodyPr>
          <a:lstStyle/>
          <a:p>
            <a:pPr marL="20141">
              <a:spcBef>
                <a:spcPts val="1007"/>
              </a:spcBef>
            </a:pPr>
            <a:r>
              <a:rPr lang="en-US" sz="1600" b="1" spc="-48" dirty="0">
                <a:solidFill>
                  <a:srgbClr val="211714"/>
                </a:solidFill>
                <a:latin typeface="Arial" panose="020B0604020202020204" pitchFamily="34" charset="0"/>
                <a:cs typeface="Arial" panose="020B0604020202020204" pitchFamily="34" charset="0"/>
              </a:rPr>
              <a:t>                </a:t>
            </a:r>
            <a:r>
              <a:rPr sz="2400" b="1" spc="-48" dirty="0">
                <a:solidFill>
                  <a:srgbClr val="211714"/>
                </a:solidFill>
                <a:latin typeface="Arial" panose="020B0604020202020204" pitchFamily="34" charset="0"/>
                <a:cs typeface="Arial" panose="020B0604020202020204" pitchFamily="34" charset="0"/>
              </a:rPr>
              <a:t>Workflow</a:t>
            </a:r>
            <a:endParaRPr sz="1600" b="1" dirty="0">
              <a:latin typeface="Arial" panose="020B0604020202020204" pitchFamily="34" charset="0"/>
              <a:cs typeface="Arial" panose="020B0604020202020204" pitchFamily="34" charset="0"/>
            </a:endParaRPr>
          </a:p>
          <a:p>
            <a:pPr marL="228600" marR="402819" indent="-171450">
              <a:lnSpc>
                <a:spcPct val="118000"/>
              </a:lnSpc>
              <a:spcBef>
                <a:spcPts val="476"/>
              </a:spcBef>
              <a:buAutoNum type="arabicPeriod"/>
              <a:tabLst>
                <a:tab pos="460220" algn="l"/>
              </a:tabLst>
            </a:pPr>
            <a:r>
              <a:rPr lang="en-US" sz="1800" b="1" spc="-32" dirty="0">
                <a:solidFill>
                  <a:srgbClr val="7030A0"/>
                </a:solidFill>
                <a:latin typeface="Arial" panose="020B0604020202020204" pitchFamily="34" charset="0"/>
                <a:cs typeface="Arial" panose="020B0604020202020204" pitchFamily="34" charset="0"/>
              </a:rPr>
              <a:t> </a:t>
            </a:r>
            <a:r>
              <a:rPr sz="1800" b="1" spc="-32" dirty="0">
                <a:solidFill>
                  <a:srgbClr val="7030A0"/>
                </a:solidFill>
                <a:latin typeface="Arial" panose="020B0604020202020204" pitchFamily="34" charset="0"/>
                <a:cs typeface="Arial" panose="020B0604020202020204" pitchFamily="34" charset="0"/>
              </a:rPr>
              <a:t>(user)</a:t>
            </a:r>
            <a:r>
              <a:rPr sz="1800" b="1" spc="-95" dirty="0">
                <a:solidFill>
                  <a:srgbClr val="7030A0"/>
                </a:solidFill>
                <a:latin typeface="Arial" panose="020B0604020202020204" pitchFamily="34" charset="0"/>
                <a:cs typeface="Arial" panose="020B0604020202020204" pitchFamily="34" charset="0"/>
              </a:rPr>
              <a:t> </a:t>
            </a:r>
            <a:r>
              <a:rPr sz="1800" b="1" spc="16" dirty="0">
                <a:solidFill>
                  <a:srgbClr val="7030A0"/>
                </a:solidFill>
                <a:latin typeface="Arial" panose="020B0604020202020204" pitchFamily="34" charset="0"/>
                <a:cs typeface="Arial" panose="020B0604020202020204" pitchFamily="34" charset="0"/>
              </a:rPr>
              <a:t>natural</a:t>
            </a:r>
            <a:r>
              <a:rPr sz="1800" b="1" spc="-103" dirty="0">
                <a:solidFill>
                  <a:srgbClr val="7030A0"/>
                </a:solidFill>
                <a:latin typeface="Arial" panose="020B0604020202020204" pitchFamily="34" charset="0"/>
                <a:cs typeface="Arial" panose="020B0604020202020204" pitchFamily="34" charset="0"/>
              </a:rPr>
              <a:t> </a:t>
            </a:r>
            <a:r>
              <a:rPr sz="1800" b="1" spc="-8" dirty="0">
                <a:solidFill>
                  <a:srgbClr val="7030A0"/>
                </a:solidFill>
                <a:latin typeface="Arial" panose="020B0604020202020204" pitchFamily="34" charset="0"/>
                <a:cs typeface="Arial" panose="020B0604020202020204" pitchFamily="34" charset="0"/>
              </a:rPr>
              <a:t>language </a:t>
            </a:r>
            <a:r>
              <a:rPr sz="1800" b="1" spc="-523" dirty="0">
                <a:solidFill>
                  <a:srgbClr val="7030A0"/>
                </a:solidFill>
                <a:latin typeface="Arial" panose="020B0604020202020204" pitchFamily="34" charset="0"/>
                <a:cs typeface="Arial" panose="020B0604020202020204" pitchFamily="34" charset="0"/>
              </a:rPr>
              <a:t> </a:t>
            </a:r>
            <a:r>
              <a:rPr sz="1800" b="1" spc="32" dirty="0">
                <a:solidFill>
                  <a:srgbClr val="7030A0"/>
                </a:solidFill>
                <a:latin typeface="Arial" panose="020B0604020202020204" pitchFamily="34" charset="0"/>
                <a:cs typeface="Arial" panose="020B0604020202020204" pitchFamily="34" charset="0"/>
              </a:rPr>
              <a:t>input</a:t>
            </a:r>
            <a:endParaRPr sz="1800" b="1" dirty="0">
              <a:solidFill>
                <a:srgbClr val="7030A0"/>
              </a:solidFill>
              <a:latin typeface="Arial" panose="020B0604020202020204" pitchFamily="34" charset="0"/>
              <a:cs typeface="Arial" panose="020B0604020202020204" pitchFamily="34" charset="0"/>
            </a:endParaRPr>
          </a:p>
          <a:p>
            <a:pPr marL="228600" indent="-171450">
              <a:spcBef>
                <a:spcPts val="856"/>
              </a:spcBef>
              <a:buAutoNum type="arabicPeriod"/>
              <a:tabLst>
                <a:tab pos="460220" algn="l"/>
              </a:tabLst>
            </a:pPr>
            <a:r>
              <a:rPr lang="en-US" sz="1800" b="1" spc="-79" dirty="0">
                <a:solidFill>
                  <a:srgbClr val="00B0F0"/>
                </a:solidFill>
                <a:latin typeface="Arial" panose="020B0604020202020204" pitchFamily="34" charset="0"/>
                <a:cs typeface="Arial" panose="020B0604020202020204" pitchFamily="34" charset="0"/>
              </a:rPr>
              <a:t> </a:t>
            </a:r>
            <a:r>
              <a:rPr sz="1800" b="1" spc="-79" dirty="0">
                <a:solidFill>
                  <a:srgbClr val="00B0F0"/>
                </a:solidFill>
                <a:latin typeface="Arial" panose="020B0604020202020204" pitchFamily="34" charset="0"/>
                <a:cs typeface="Arial" panose="020B0604020202020204" pitchFamily="34" charset="0"/>
              </a:rPr>
              <a:t>(</a:t>
            </a:r>
            <a:r>
              <a:rPr lang="en-US" altLang="zh-CN" sz="1800" b="1" spc="-56" dirty="0" err="1">
                <a:solidFill>
                  <a:srgbClr val="00B0F0"/>
                </a:solidFill>
                <a:latin typeface="Arial" panose="020B0604020202020204" pitchFamily="34" charset="0"/>
                <a:cs typeface="Arial" panose="020B0604020202020204" pitchFamily="34" charset="0"/>
              </a:rPr>
              <a:t>ChatEDA</a:t>
            </a:r>
            <a:r>
              <a:rPr sz="1800" b="1" spc="-95" dirty="0">
                <a:solidFill>
                  <a:srgbClr val="00B0F0"/>
                </a:solidFill>
                <a:latin typeface="Arial" panose="020B0604020202020204" pitchFamily="34" charset="0"/>
                <a:cs typeface="Arial" panose="020B0604020202020204" pitchFamily="34" charset="0"/>
              </a:rPr>
              <a:t>)</a:t>
            </a:r>
            <a:r>
              <a:rPr sz="1800" b="1" spc="-71" dirty="0">
                <a:solidFill>
                  <a:srgbClr val="00B0F0"/>
                </a:solidFill>
                <a:latin typeface="Arial" panose="020B0604020202020204" pitchFamily="34" charset="0"/>
                <a:cs typeface="Arial" panose="020B0604020202020204" pitchFamily="34" charset="0"/>
              </a:rPr>
              <a:t> </a:t>
            </a:r>
            <a:r>
              <a:rPr sz="1800" b="1" dirty="0">
                <a:solidFill>
                  <a:srgbClr val="00B0F0"/>
                </a:solidFill>
                <a:latin typeface="Arial" panose="020B0604020202020204" pitchFamily="34" charset="0"/>
                <a:cs typeface="Arial" panose="020B0604020202020204" pitchFamily="34" charset="0"/>
              </a:rPr>
              <a:t>task</a:t>
            </a:r>
            <a:r>
              <a:rPr sz="1800" b="1" spc="-63" dirty="0">
                <a:solidFill>
                  <a:srgbClr val="00B0F0"/>
                </a:solidFill>
                <a:latin typeface="Arial" panose="020B0604020202020204" pitchFamily="34" charset="0"/>
                <a:cs typeface="Arial" panose="020B0604020202020204" pitchFamily="34" charset="0"/>
              </a:rPr>
              <a:t> </a:t>
            </a:r>
            <a:r>
              <a:rPr sz="1800" b="1" spc="87" dirty="0">
                <a:solidFill>
                  <a:srgbClr val="00B0F0"/>
                </a:solidFill>
                <a:latin typeface="Arial" panose="020B0604020202020204" pitchFamily="34" charset="0"/>
                <a:cs typeface="Arial" panose="020B0604020202020204" pitchFamily="34" charset="0"/>
              </a:rPr>
              <a:t>p</a:t>
            </a:r>
            <a:r>
              <a:rPr sz="1800" b="1" spc="24" dirty="0">
                <a:solidFill>
                  <a:srgbClr val="00B0F0"/>
                </a:solidFill>
                <a:latin typeface="Arial" panose="020B0604020202020204" pitchFamily="34" charset="0"/>
                <a:cs typeface="Arial" panose="020B0604020202020204" pitchFamily="34" charset="0"/>
              </a:rPr>
              <a:t>l</a:t>
            </a:r>
            <a:r>
              <a:rPr sz="1800" b="1" spc="8" dirty="0">
                <a:solidFill>
                  <a:srgbClr val="00B0F0"/>
                </a:solidFill>
                <a:latin typeface="Arial" panose="020B0604020202020204" pitchFamily="34" charset="0"/>
                <a:cs typeface="Arial" panose="020B0604020202020204" pitchFamily="34" charset="0"/>
              </a:rPr>
              <a:t>anning</a:t>
            </a:r>
            <a:endParaRPr sz="1800" b="1" dirty="0">
              <a:solidFill>
                <a:srgbClr val="00B0F0"/>
              </a:solidFill>
              <a:latin typeface="Arial" panose="020B0604020202020204" pitchFamily="34" charset="0"/>
              <a:cs typeface="Arial" panose="020B0604020202020204" pitchFamily="34" charset="0"/>
            </a:endParaRPr>
          </a:p>
          <a:p>
            <a:pPr marL="228600" indent="-171450">
              <a:spcBef>
                <a:spcPts val="848"/>
              </a:spcBef>
              <a:buAutoNum type="arabicPeriod"/>
              <a:tabLst>
                <a:tab pos="460220" algn="l"/>
              </a:tabLst>
            </a:pPr>
            <a:r>
              <a:rPr lang="en-US" sz="1800" b="1" spc="-79" dirty="0">
                <a:solidFill>
                  <a:srgbClr val="12BE12"/>
                </a:solidFill>
                <a:latin typeface="Arial" panose="020B0604020202020204" pitchFamily="34" charset="0"/>
                <a:cs typeface="Arial" panose="020B0604020202020204" pitchFamily="34" charset="0"/>
              </a:rPr>
              <a:t> </a:t>
            </a:r>
            <a:r>
              <a:rPr sz="1800" b="1" spc="-79" dirty="0">
                <a:solidFill>
                  <a:srgbClr val="12BE12"/>
                </a:solidFill>
                <a:latin typeface="Arial" panose="020B0604020202020204" pitchFamily="34" charset="0"/>
                <a:cs typeface="Arial" panose="020B0604020202020204" pitchFamily="34" charset="0"/>
              </a:rPr>
              <a:t>(</a:t>
            </a:r>
            <a:r>
              <a:rPr lang="en-US" altLang="zh-CN" sz="1800" b="1" spc="-56" dirty="0" err="1">
                <a:solidFill>
                  <a:srgbClr val="12BE12"/>
                </a:solidFill>
                <a:latin typeface="Arial" panose="020B0604020202020204" pitchFamily="34" charset="0"/>
                <a:cs typeface="Arial" panose="020B0604020202020204" pitchFamily="34" charset="0"/>
              </a:rPr>
              <a:t>ChatEDA</a:t>
            </a:r>
            <a:r>
              <a:rPr sz="1800" b="1" spc="-95" dirty="0">
                <a:solidFill>
                  <a:srgbClr val="12BE12"/>
                </a:solidFill>
                <a:latin typeface="Arial" panose="020B0604020202020204" pitchFamily="34" charset="0"/>
                <a:cs typeface="Arial" panose="020B0604020202020204" pitchFamily="34" charset="0"/>
              </a:rPr>
              <a:t>)</a:t>
            </a:r>
            <a:r>
              <a:rPr sz="1800" b="1" spc="-71" dirty="0">
                <a:solidFill>
                  <a:srgbClr val="12BE12"/>
                </a:solidFill>
                <a:latin typeface="Arial" panose="020B0604020202020204" pitchFamily="34" charset="0"/>
                <a:cs typeface="Arial" panose="020B0604020202020204" pitchFamily="34" charset="0"/>
              </a:rPr>
              <a:t> </a:t>
            </a:r>
            <a:r>
              <a:rPr sz="1800" b="1" spc="16" dirty="0">
                <a:solidFill>
                  <a:srgbClr val="12BE12"/>
                </a:solidFill>
                <a:latin typeface="Arial" panose="020B0604020202020204" pitchFamily="34" charset="0"/>
                <a:cs typeface="Arial" panose="020B0604020202020204" pitchFamily="34" charset="0"/>
              </a:rPr>
              <a:t>script</a:t>
            </a:r>
            <a:r>
              <a:rPr sz="1800" b="1" spc="-63" dirty="0">
                <a:solidFill>
                  <a:srgbClr val="12BE12"/>
                </a:solidFill>
                <a:latin typeface="Arial" panose="020B0604020202020204" pitchFamily="34" charset="0"/>
                <a:cs typeface="Arial" panose="020B0604020202020204" pitchFamily="34" charset="0"/>
              </a:rPr>
              <a:t> </a:t>
            </a:r>
            <a:r>
              <a:rPr sz="1800" b="1" spc="-8" dirty="0">
                <a:solidFill>
                  <a:srgbClr val="12BE12"/>
                </a:solidFill>
                <a:latin typeface="Arial" panose="020B0604020202020204" pitchFamily="34" charset="0"/>
                <a:cs typeface="Arial" panose="020B0604020202020204" pitchFamily="34" charset="0"/>
              </a:rPr>
              <a:t>gene</a:t>
            </a:r>
            <a:r>
              <a:rPr sz="1800" b="1" spc="-48" dirty="0">
                <a:solidFill>
                  <a:srgbClr val="12BE12"/>
                </a:solidFill>
                <a:latin typeface="Arial" panose="020B0604020202020204" pitchFamily="34" charset="0"/>
                <a:cs typeface="Arial" panose="020B0604020202020204" pitchFamily="34" charset="0"/>
              </a:rPr>
              <a:t>r</a:t>
            </a:r>
            <a:r>
              <a:rPr sz="1800" b="1" spc="24" dirty="0">
                <a:solidFill>
                  <a:srgbClr val="12BE12"/>
                </a:solidFill>
                <a:latin typeface="Arial" panose="020B0604020202020204" pitchFamily="34" charset="0"/>
                <a:cs typeface="Arial" panose="020B0604020202020204" pitchFamily="34" charset="0"/>
              </a:rPr>
              <a:t>ation</a:t>
            </a:r>
            <a:endParaRPr sz="1800" b="1" dirty="0">
              <a:solidFill>
                <a:srgbClr val="12BE12"/>
              </a:solidFill>
              <a:latin typeface="Arial" panose="020B0604020202020204" pitchFamily="34" charset="0"/>
              <a:cs typeface="Arial" panose="020B0604020202020204" pitchFamily="34" charset="0"/>
            </a:endParaRPr>
          </a:p>
          <a:p>
            <a:pPr marL="228600" indent="-171450">
              <a:spcBef>
                <a:spcPts val="856"/>
              </a:spcBef>
              <a:buAutoNum type="arabicPeriod"/>
              <a:tabLst>
                <a:tab pos="460220" algn="l"/>
              </a:tabLst>
            </a:pPr>
            <a:r>
              <a:rPr lang="en-US" sz="1800" b="1" spc="-24" dirty="0">
                <a:solidFill>
                  <a:srgbClr val="211714"/>
                </a:solidFill>
                <a:latin typeface="Arial" panose="020B0604020202020204" pitchFamily="34" charset="0"/>
                <a:cs typeface="Arial" panose="020B0604020202020204" pitchFamily="34" charset="0"/>
              </a:rPr>
              <a:t> </a:t>
            </a:r>
            <a:r>
              <a:rPr sz="1800" b="1" spc="-24" dirty="0">
                <a:solidFill>
                  <a:srgbClr val="211714"/>
                </a:solidFill>
                <a:latin typeface="Arial" panose="020B0604020202020204" pitchFamily="34" charset="0"/>
                <a:cs typeface="Arial" panose="020B0604020202020204" pitchFamily="34" charset="0"/>
              </a:rPr>
              <a:t>(Open</a:t>
            </a:r>
            <a:r>
              <a:rPr sz="1800" b="1" spc="-48" dirty="0">
                <a:solidFill>
                  <a:srgbClr val="211714"/>
                </a:solidFill>
                <a:latin typeface="Arial" panose="020B0604020202020204" pitchFamily="34" charset="0"/>
                <a:cs typeface="Arial" panose="020B0604020202020204" pitchFamily="34" charset="0"/>
              </a:rPr>
              <a:t>R</a:t>
            </a:r>
            <a:r>
              <a:rPr sz="1800" b="1" spc="-63" dirty="0">
                <a:solidFill>
                  <a:srgbClr val="211714"/>
                </a:solidFill>
                <a:latin typeface="Arial" panose="020B0604020202020204" pitchFamily="34" charset="0"/>
                <a:cs typeface="Arial" panose="020B0604020202020204" pitchFamily="34" charset="0"/>
              </a:rPr>
              <a:t>O</a:t>
            </a:r>
            <a:r>
              <a:rPr sz="1800" b="1" spc="-95" dirty="0">
                <a:solidFill>
                  <a:srgbClr val="211714"/>
                </a:solidFill>
                <a:latin typeface="Arial" panose="020B0604020202020204" pitchFamily="34" charset="0"/>
                <a:cs typeface="Arial" panose="020B0604020202020204" pitchFamily="34" charset="0"/>
              </a:rPr>
              <a:t>AD)</a:t>
            </a:r>
            <a:r>
              <a:rPr sz="1800" b="1" spc="-71" dirty="0">
                <a:solidFill>
                  <a:srgbClr val="211714"/>
                </a:solidFill>
                <a:latin typeface="Arial" panose="020B0604020202020204" pitchFamily="34" charset="0"/>
                <a:cs typeface="Arial" panose="020B0604020202020204" pitchFamily="34" charset="0"/>
              </a:rPr>
              <a:t> </a:t>
            </a:r>
            <a:r>
              <a:rPr sz="1800" b="1" dirty="0">
                <a:solidFill>
                  <a:srgbClr val="211714"/>
                </a:solidFill>
                <a:latin typeface="Arial" panose="020B0604020202020204" pitchFamily="34" charset="0"/>
                <a:cs typeface="Arial" panose="020B0604020202020204" pitchFamily="34" charset="0"/>
              </a:rPr>
              <a:t>task</a:t>
            </a:r>
            <a:r>
              <a:rPr sz="1800" b="1" spc="-63" dirty="0">
                <a:solidFill>
                  <a:srgbClr val="211714"/>
                </a:solidFill>
                <a:latin typeface="Arial" panose="020B0604020202020204" pitchFamily="34" charset="0"/>
                <a:cs typeface="Arial" panose="020B0604020202020204" pitchFamily="34" charset="0"/>
              </a:rPr>
              <a:t> </a:t>
            </a:r>
            <a:r>
              <a:rPr sz="1800" b="1" spc="-8" dirty="0">
                <a:solidFill>
                  <a:srgbClr val="211714"/>
                </a:solidFill>
                <a:latin typeface="Arial" panose="020B0604020202020204" pitchFamily="34" charset="0"/>
                <a:cs typeface="Arial" panose="020B0604020202020204" pitchFamily="34" charset="0"/>
              </a:rPr>
              <a:t>e</a:t>
            </a:r>
            <a:r>
              <a:rPr sz="1800" b="1" spc="-79" dirty="0">
                <a:solidFill>
                  <a:srgbClr val="211714"/>
                </a:solidFill>
                <a:latin typeface="Arial" panose="020B0604020202020204" pitchFamily="34" charset="0"/>
                <a:cs typeface="Arial" panose="020B0604020202020204" pitchFamily="34" charset="0"/>
              </a:rPr>
              <a:t>x</a:t>
            </a:r>
            <a:r>
              <a:rPr sz="1800" b="1" dirty="0">
                <a:solidFill>
                  <a:srgbClr val="211714"/>
                </a:solidFill>
                <a:latin typeface="Arial" panose="020B0604020202020204" pitchFamily="34" charset="0"/>
                <a:cs typeface="Arial" panose="020B0604020202020204" pitchFamily="34" charset="0"/>
              </a:rPr>
              <a:t>e</a:t>
            </a:r>
            <a:r>
              <a:rPr sz="1800" b="1" spc="-24" dirty="0">
                <a:solidFill>
                  <a:srgbClr val="211714"/>
                </a:solidFill>
                <a:latin typeface="Arial" panose="020B0604020202020204" pitchFamily="34" charset="0"/>
                <a:cs typeface="Arial" panose="020B0604020202020204" pitchFamily="34" charset="0"/>
              </a:rPr>
              <a:t>c</a:t>
            </a:r>
            <a:r>
              <a:rPr sz="1800" b="1" spc="32" dirty="0">
                <a:solidFill>
                  <a:srgbClr val="211714"/>
                </a:solidFill>
                <a:latin typeface="Arial" panose="020B0604020202020204" pitchFamily="34" charset="0"/>
                <a:cs typeface="Arial" panose="020B0604020202020204" pitchFamily="34" charset="0"/>
              </a:rPr>
              <a:t>ution</a:t>
            </a:r>
            <a:endParaRPr sz="1800" b="1" dirty="0">
              <a:latin typeface="Arial" panose="020B0604020202020204" pitchFamily="34" charset="0"/>
              <a:cs typeface="Arial" panose="020B0604020202020204" pitchFamily="34" charset="0"/>
            </a:endParaRPr>
          </a:p>
        </p:txBody>
      </p:sp>
      <p:pic>
        <p:nvPicPr>
          <p:cNvPr id="4" name="图片 4" descr="表格&#10;&#10;描述已自动生成">
            <a:extLst>
              <a:ext uri="{FF2B5EF4-FFF2-40B4-BE49-F238E27FC236}">
                <a16:creationId xmlns:a16="http://schemas.microsoft.com/office/drawing/2014/main" id="{541A571A-09D8-9651-B721-E3BA2C87A9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638" r="50526"/>
          <a:stretch/>
        </p:blipFill>
        <p:spPr>
          <a:xfrm>
            <a:off x="354890" y="2523744"/>
            <a:ext cx="3671614" cy="3820105"/>
          </a:xfrm>
          <a:prstGeom prst="rect">
            <a:avLst/>
          </a:prstGeom>
        </p:spPr>
      </p:pic>
      <p:sp>
        <p:nvSpPr>
          <p:cNvPr id="5" name="TextBox 4">
            <a:extLst>
              <a:ext uri="{FF2B5EF4-FFF2-40B4-BE49-F238E27FC236}">
                <a16:creationId xmlns:a16="http://schemas.microsoft.com/office/drawing/2014/main" id="{5A7C366B-2170-7ECD-174D-81AA8B8ECFCF}"/>
              </a:ext>
            </a:extLst>
          </p:cNvPr>
          <p:cNvSpPr txBox="1"/>
          <p:nvPr/>
        </p:nvSpPr>
        <p:spPr>
          <a:xfrm>
            <a:off x="756006" y="998590"/>
            <a:ext cx="7839354" cy="1323439"/>
          </a:xfrm>
          <a:prstGeom prst="rect">
            <a:avLst/>
          </a:prstGeom>
          <a:solidFill>
            <a:schemeClr val="accent4">
              <a:lumMod val="20000"/>
              <a:lumOff val="80000"/>
            </a:schemeClr>
          </a:solidFill>
          <a:ln w="38100">
            <a:solidFill>
              <a:srgbClr val="FF0000"/>
            </a:solidFill>
          </a:ln>
        </p:spPr>
        <p:txBody>
          <a:bodyPr wrap="square" rtlCol="0">
            <a:spAutoFit/>
          </a:bodyPr>
          <a:lstStyle/>
          <a:p>
            <a:pPr algn="ctr"/>
            <a:r>
              <a:rPr lang="en-US" sz="1600" b="1" dirty="0">
                <a:latin typeface="Arial" panose="020B0604020202020204" pitchFamily="34" charset="0"/>
                <a:cs typeface="Arial" panose="020B0604020202020204" pitchFamily="34" charset="0"/>
              </a:rPr>
              <a:t>#1. User Requirement</a:t>
            </a:r>
          </a:p>
          <a:p>
            <a:r>
              <a:rPr lang="en-US" sz="1600" dirty="0">
                <a:latin typeface="Arial" panose="020B0604020202020204" pitchFamily="34" charset="0"/>
                <a:cs typeface="Arial" panose="020B0604020202020204" pitchFamily="34" charset="0"/>
              </a:rPr>
              <a:t>For the design named “</a:t>
            </a:r>
            <a:r>
              <a:rPr lang="en-US" sz="1600" dirty="0" err="1">
                <a:latin typeface="Arial" panose="020B0604020202020204" pitchFamily="34" charset="0"/>
                <a:cs typeface="Arial" panose="020B0604020202020204" pitchFamily="34" charset="0"/>
              </a:rPr>
              <a:t>aes</a:t>
            </a:r>
            <a:r>
              <a:rPr lang="en-US" sz="1600" dirty="0">
                <a:latin typeface="Arial" panose="020B0604020202020204" pitchFamily="34" charset="0"/>
                <a:cs typeface="Arial" panose="020B0604020202020204" pitchFamily="34" charset="0"/>
              </a:rPr>
              <a:t>” on the platform “asap7”, please perform synthesis with a clock period of 5, followed by floorplan with a core utilization of 70%. Then, execute placement with a density of 0.8. Next, proceed with CTS to fix 40% of violating paths. Finally, evaluate the performance after routing using “power” metric.</a:t>
            </a:r>
          </a:p>
        </p:txBody>
      </p:sp>
      <p:pic>
        <p:nvPicPr>
          <p:cNvPr id="6" name="图片 4" descr="表格&#10;&#10;描述已自动生成">
            <a:extLst>
              <a:ext uri="{FF2B5EF4-FFF2-40B4-BE49-F238E27FC236}">
                <a16:creationId xmlns:a16="http://schemas.microsoft.com/office/drawing/2014/main" id="{EEB9BC03-0570-FAEF-1771-2B28B42990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26" t="20638"/>
          <a:stretch/>
        </p:blipFill>
        <p:spPr>
          <a:xfrm>
            <a:off x="4273168" y="2522783"/>
            <a:ext cx="3671614" cy="3820105"/>
          </a:xfrm>
          <a:prstGeom prst="rect">
            <a:avLst/>
          </a:prstGeom>
        </p:spPr>
      </p:pic>
      <p:sp>
        <p:nvSpPr>
          <p:cNvPr id="7" name="TextBox 6">
            <a:extLst>
              <a:ext uri="{FF2B5EF4-FFF2-40B4-BE49-F238E27FC236}">
                <a16:creationId xmlns:a16="http://schemas.microsoft.com/office/drawing/2014/main" id="{E734328B-1A6A-F268-28B0-42D504024585}"/>
              </a:ext>
            </a:extLst>
          </p:cNvPr>
          <p:cNvSpPr txBox="1"/>
          <p:nvPr/>
        </p:nvSpPr>
        <p:spPr>
          <a:xfrm>
            <a:off x="2048307" y="6542716"/>
            <a:ext cx="5181600" cy="276999"/>
          </a:xfrm>
          <a:prstGeom prst="rect">
            <a:avLst/>
          </a:prstGeom>
          <a:solidFill>
            <a:srgbClr val="FFFF00"/>
          </a:solidFill>
        </p:spPr>
        <p:txBody>
          <a:bodyPr wrap="square" rtlCol="0">
            <a:spAutoFit/>
          </a:bodyPr>
          <a:lstStyle/>
          <a:p>
            <a:r>
              <a:rPr lang="en-US" sz="1200" dirty="0"/>
              <a:t>Thanks to: Prof. Bei Yu, CUHK – see </a:t>
            </a:r>
            <a:r>
              <a:rPr lang="en-US" sz="1200" dirty="0">
                <a:hlinkClick r:id="rId4"/>
              </a:rPr>
              <a:t>https://arxiv.org/pdf/2308.10204.pdf</a:t>
            </a:r>
            <a:r>
              <a:rPr lang="en-US" sz="1200" dirty="0"/>
              <a:t> </a:t>
            </a:r>
          </a:p>
        </p:txBody>
      </p:sp>
    </p:spTree>
    <p:extLst>
      <p:ext uri="{BB962C8B-B14F-4D97-AF65-F5344CB8AC3E}">
        <p14:creationId xmlns:p14="http://schemas.microsoft.com/office/powerpoint/2010/main" val="761796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01D1B9E2-6A90-F130-D9B3-0A02A057C35C}"/>
              </a:ext>
            </a:extLst>
          </p:cNvPr>
          <p:cNvSpPr>
            <a:spLocks noGrp="1"/>
          </p:cNvSpPr>
          <p:nvPr>
            <p:ph type="title"/>
          </p:nvPr>
        </p:nvSpPr>
        <p:spPr>
          <a:xfrm>
            <a:off x="138546" y="79248"/>
            <a:ext cx="11582400" cy="685800"/>
          </a:xfrm>
        </p:spPr>
        <p:txBody>
          <a:bodyPr/>
          <a:lstStyle/>
          <a:p>
            <a:r>
              <a:rPr lang="en-US" sz="3733" dirty="0">
                <a:solidFill>
                  <a:srgbClr val="254061"/>
                </a:solidFill>
                <a:latin typeface="Arial"/>
                <a:ea typeface="Arial"/>
                <a:cs typeface="Arial"/>
                <a:sym typeface="Arial"/>
              </a:rPr>
              <a:t>“No-Human-in-Loop” Flow Parameter Autotuning</a:t>
            </a:r>
            <a:endParaRPr lang="en-US" dirty="0"/>
          </a:p>
        </p:txBody>
      </p:sp>
      <p:sp>
        <p:nvSpPr>
          <p:cNvPr id="347" name="Google Shape;347;p7"/>
          <p:cNvSpPr txBox="1">
            <a:spLocks noGrp="1"/>
          </p:cNvSpPr>
          <p:nvPr>
            <p:ph idx="1"/>
          </p:nvPr>
        </p:nvSpPr>
        <p:spPr>
          <a:xfrm>
            <a:off x="12192" y="765048"/>
            <a:ext cx="7693152" cy="5486400"/>
          </a:xfrm>
          <a:prstGeom prst="rect">
            <a:avLst/>
          </a:prstGeom>
          <a:noFill/>
          <a:ln>
            <a:noFill/>
          </a:ln>
        </p:spPr>
        <p:txBody>
          <a:bodyPr spcFirstLastPara="1" vert="horz" wrap="square" lIns="91425" tIns="45700" rIns="91425" bIns="45700" rtlCol="0" anchor="t" anchorCtr="0">
            <a:noAutofit/>
          </a:bodyPr>
          <a:lstStyle/>
          <a:p>
            <a:pPr>
              <a:spcBef>
                <a:spcPts val="451"/>
              </a:spcBef>
            </a:pPr>
            <a:r>
              <a:rPr lang="en-US" dirty="0"/>
              <a:t>Automatic, iterative tuning to improve user-defined </a:t>
            </a:r>
            <a:r>
              <a:rPr lang="en-US" dirty="0">
                <a:solidFill>
                  <a:srgbClr val="C00000"/>
                </a:solidFill>
              </a:rPr>
              <a:t>score </a:t>
            </a:r>
            <a:r>
              <a:rPr lang="en-US" dirty="0"/>
              <a:t>within a given hyperparameter range space</a:t>
            </a:r>
          </a:p>
          <a:p>
            <a:pPr>
              <a:spcBef>
                <a:spcPts val="1800"/>
              </a:spcBef>
            </a:pPr>
            <a:r>
              <a:rPr lang="en-US" dirty="0"/>
              <a:t>Interface: Python packages Ray/Tune </a:t>
            </a:r>
          </a:p>
          <a:p>
            <a:pPr>
              <a:spcBef>
                <a:spcPts val="1800"/>
              </a:spcBef>
            </a:pPr>
            <a:r>
              <a:rPr lang="en-US" dirty="0"/>
              <a:t>Algorithms: </a:t>
            </a:r>
            <a:r>
              <a:rPr lang="en-US" dirty="0" err="1"/>
              <a:t>HyperOpt</a:t>
            </a:r>
            <a:r>
              <a:rPr lang="en-US" dirty="0"/>
              <a:t>, PBT, </a:t>
            </a:r>
            <a:r>
              <a:rPr lang="en-US" dirty="0" err="1"/>
              <a:t>Optuna</a:t>
            </a:r>
            <a:r>
              <a:rPr lang="en-US" dirty="0"/>
              <a:t>, </a:t>
            </a:r>
            <a:r>
              <a:rPr lang="en-US" dirty="0" err="1"/>
              <a:t>Nevergrad</a:t>
            </a:r>
            <a:r>
              <a:rPr lang="en-US" dirty="0"/>
              <a:t>, Ax, random search</a:t>
            </a:r>
          </a:p>
          <a:p>
            <a:pPr>
              <a:spcBef>
                <a:spcPts val="1800"/>
              </a:spcBef>
            </a:pPr>
            <a:r>
              <a:rPr lang="en-US" dirty="0"/>
              <a:t>Advantages:</a:t>
            </a:r>
          </a:p>
          <a:p>
            <a:pPr lvl="1">
              <a:spcBef>
                <a:spcPts val="451"/>
              </a:spcBef>
            </a:pPr>
            <a:r>
              <a:rPr lang="en-US" dirty="0"/>
              <a:t>No need for pre-existing big data</a:t>
            </a:r>
          </a:p>
          <a:p>
            <a:pPr lvl="1">
              <a:spcBef>
                <a:spcPts val="451"/>
              </a:spcBef>
            </a:pPr>
            <a:r>
              <a:rPr lang="en-US" dirty="0"/>
              <a:t>Fewer trials needed than with, e.g., grid search</a:t>
            </a:r>
          </a:p>
          <a:p>
            <a:pPr lvl="1">
              <a:spcBef>
                <a:spcPts val="451"/>
              </a:spcBef>
            </a:pPr>
            <a:r>
              <a:rPr lang="en-US" dirty="0"/>
              <a:t>Powerful parallelization management: core/thread management, external server usage, visualization</a:t>
            </a:r>
          </a:p>
          <a:p>
            <a:pPr lvl="1">
              <a:spcBef>
                <a:spcPts val="451"/>
              </a:spcBef>
            </a:pPr>
            <a:r>
              <a:rPr lang="en-US" dirty="0"/>
              <a:t>Good outcomes within reasonable schedule, compute budgets</a:t>
            </a:r>
          </a:p>
        </p:txBody>
      </p:sp>
      <p:pic>
        <p:nvPicPr>
          <p:cNvPr id="4" name="Picture 3">
            <a:extLst>
              <a:ext uri="{FF2B5EF4-FFF2-40B4-BE49-F238E27FC236}">
                <a16:creationId xmlns:a16="http://schemas.microsoft.com/office/drawing/2014/main" id="{013B14AE-3C15-A168-963F-0FD79565C47A}"/>
              </a:ext>
            </a:extLst>
          </p:cNvPr>
          <p:cNvPicPr>
            <a:picLocks noChangeAspect="1"/>
          </p:cNvPicPr>
          <p:nvPr/>
        </p:nvPicPr>
        <p:blipFill>
          <a:blip r:embed="rId3"/>
          <a:stretch>
            <a:fillRect/>
          </a:stretch>
        </p:blipFill>
        <p:spPr>
          <a:xfrm>
            <a:off x="6961959" y="1670304"/>
            <a:ext cx="5144697" cy="3373409"/>
          </a:xfrm>
          <a:prstGeom prst="rect">
            <a:avLst/>
          </a:prstGeom>
        </p:spPr>
      </p:pic>
    </p:spTree>
    <p:extLst>
      <p:ext uri="{BB962C8B-B14F-4D97-AF65-F5344CB8AC3E}">
        <p14:creationId xmlns:p14="http://schemas.microsoft.com/office/powerpoint/2010/main" val="318826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1" end="1"/>
                                            </p:txEl>
                                          </p:spTgt>
                                        </p:tgtEl>
                                        <p:attrNameLst>
                                          <p:attrName>style.visibility</p:attrName>
                                        </p:attrNameLst>
                                      </p:cBhvr>
                                      <p:to>
                                        <p:strVal val="visible"/>
                                      </p:to>
                                    </p:set>
                                    <p:animEffect transition="in" filter="fade">
                                      <p:cBhvr>
                                        <p:cTn id="7" dur="500"/>
                                        <p:tgtEl>
                                          <p:spTgt spid="34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7">
                                            <p:txEl>
                                              <p:pRg st="2" end="2"/>
                                            </p:txEl>
                                          </p:spTgt>
                                        </p:tgtEl>
                                        <p:attrNameLst>
                                          <p:attrName>style.visibility</p:attrName>
                                        </p:attrNameLst>
                                      </p:cBhvr>
                                      <p:to>
                                        <p:strVal val="visible"/>
                                      </p:to>
                                    </p:set>
                                    <p:animEffect transition="in" filter="fade">
                                      <p:cBhvr>
                                        <p:cTn id="10" dur="500"/>
                                        <p:tgtEl>
                                          <p:spTgt spid="34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7">
                                            <p:txEl>
                                              <p:pRg st="3" end="3"/>
                                            </p:txEl>
                                          </p:spTgt>
                                        </p:tgtEl>
                                        <p:attrNameLst>
                                          <p:attrName>style.visibility</p:attrName>
                                        </p:attrNameLst>
                                      </p:cBhvr>
                                      <p:to>
                                        <p:strVal val="visible"/>
                                      </p:to>
                                    </p:set>
                                    <p:animEffect transition="in" filter="fade">
                                      <p:cBhvr>
                                        <p:cTn id="15" dur="500"/>
                                        <p:tgtEl>
                                          <p:spTgt spid="34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47">
                                            <p:txEl>
                                              <p:pRg st="4" end="4"/>
                                            </p:txEl>
                                          </p:spTgt>
                                        </p:tgtEl>
                                        <p:attrNameLst>
                                          <p:attrName>style.visibility</p:attrName>
                                        </p:attrNameLst>
                                      </p:cBhvr>
                                      <p:to>
                                        <p:strVal val="visible"/>
                                      </p:to>
                                    </p:set>
                                    <p:animEffect transition="in" filter="fade">
                                      <p:cBhvr>
                                        <p:cTn id="18" dur="500"/>
                                        <p:tgtEl>
                                          <p:spTgt spid="34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47">
                                            <p:txEl>
                                              <p:pRg st="5" end="5"/>
                                            </p:txEl>
                                          </p:spTgt>
                                        </p:tgtEl>
                                        <p:attrNameLst>
                                          <p:attrName>style.visibility</p:attrName>
                                        </p:attrNameLst>
                                      </p:cBhvr>
                                      <p:to>
                                        <p:strVal val="visible"/>
                                      </p:to>
                                    </p:set>
                                    <p:animEffect transition="in" filter="fade">
                                      <p:cBhvr>
                                        <p:cTn id="21" dur="500"/>
                                        <p:tgtEl>
                                          <p:spTgt spid="347">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47">
                                            <p:txEl>
                                              <p:pRg st="6" end="6"/>
                                            </p:txEl>
                                          </p:spTgt>
                                        </p:tgtEl>
                                        <p:attrNameLst>
                                          <p:attrName>style.visibility</p:attrName>
                                        </p:attrNameLst>
                                      </p:cBhvr>
                                      <p:to>
                                        <p:strVal val="visible"/>
                                      </p:to>
                                    </p:set>
                                    <p:animEffect transition="in" filter="fade">
                                      <p:cBhvr>
                                        <p:cTn id="24" dur="500"/>
                                        <p:tgtEl>
                                          <p:spTgt spid="347">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47">
                                            <p:txEl>
                                              <p:pRg st="7" end="7"/>
                                            </p:txEl>
                                          </p:spTgt>
                                        </p:tgtEl>
                                        <p:attrNameLst>
                                          <p:attrName>style.visibility</p:attrName>
                                        </p:attrNameLst>
                                      </p:cBhvr>
                                      <p:to>
                                        <p:strVal val="visible"/>
                                      </p:to>
                                    </p:set>
                                    <p:animEffect transition="in" filter="fade">
                                      <p:cBhvr>
                                        <p:cTn id="27" dur="500"/>
                                        <p:tgtEl>
                                          <p:spTgt spid="3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66" name="내용 개체 틀 1">
            <a:extLst>
              <a:ext uri="{FF2B5EF4-FFF2-40B4-BE49-F238E27FC236}">
                <a16:creationId xmlns:a16="http://schemas.microsoft.com/office/drawing/2014/main" id="{B0F80041-EDD8-4B5C-901A-20805FE49332}"/>
              </a:ext>
            </a:extLst>
          </p:cNvPr>
          <p:cNvSpPr txBox="1">
            <a:spLocks/>
          </p:cNvSpPr>
          <p:nvPr/>
        </p:nvSpPr>
        <p:spPr bwMode="auto">
          <a:xfrm>
            <a:off x="228602" y="838202"/>
            <a:ext cx="11658599" cy="5379999"/>
          </a:xfrm>
          <a:prstGeom prst="rect">
            <a:avLst/>
          </a:prstGeom>
          <a:noFill/>
          <a:ln w="9525">
            <a:noFill/>
            <a:miter lim="800000"/>
            <a:headEnd/>
            <a:tailEnd/>
          </a:ln>
        </p:spPr>
        <p:txBody>
          <a:bodyPr vert="horz" wrap="square" lIns="92075" tIns="46039" rIns="92075" bIns="4603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Font typeface="Wingdings" panose="05000000000000000000" pitchFamily="2" charset="2"/>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Font typeface="Wingdings" panose="05000000000000000000" pitchFamily="2" charset="2"/>
              <a:buChar char="Ø"/>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defTabSz="914377">
              <a:buFont typeface="Arial" panose="020B0604020202020204" pitchFamily="34" charset="0"/>
              <a:buChar char="•"/>
              <a:defRPr/>
            </a:pPr>
            <a:r>
              <a:rPr lang="en-US" altLang="ko-KR" dirty="0">
                <a:solidFill>
                  <a:sysClr val="windowText" lastClr="000000"/>
                </a:solidFill>
              </a:rPr>
              <a:t>No-Human-in-Loop</a:t>
            </a:r>
          </a:p>
          <a:p>
            <a:pPr marL="230182" indent="-230182" defTabSz="914377">
              <a:defRPr/>
            </a:pPr>
            <a:endParaRPr lang="ko-KR" altLang="en-US" dirty="0">
              <a:solidFill>
                <a:sysClr val="windowText" lastClr="000000"/>
              </a:solidFill>
            </a:endParaRPr>
          </a:p>
        </p:txBody>
      </p:sp>
      <p:grpSp>
        <p:nvGrpSpPr>
          <p:cNvPr id="172" name="그룹 171">
            <a:extLst>
              <a:ext uri="{FF2B5EF4-FFF2-40B4-BE49-F238E27FC236}">
                <a16:creationId xmlns:a16="http://schemas.microsoft.com/office/drawing/2014/main" id="{4E57A65C-E774-420A-9C7C-A32656F7D6A5}"/>
              </a:ext>
            </a:extLst>
          </p:cNvPr>
          <p:cNvGrpSpPr/>
          <p:nvPr/>
        </p:nvGrpSpPr>
        <p:grpSpPr>
          <a:xfrm>
            <a:off x="1008615" y="944588"/>
            <a:ext cx="10079368" cy="5562601"/>
            <a:chOff x="404306" y="1096992"/>
            <a:chExt cx="10079367" cy="5562601"/>
          </a:xfrm>
        </p:grpSpPr>
        <p:sp>
          <p:nvSpPr>
            <p:cNvPr id="173" name="직사각형 172">
              <a:extLst>
                <a:ext uri="{FF2B5EF4-FFF2-40B4-BE49-F238E27FC236}">
                  <a16:creationId xmlns:a16="http://schemas.microsoft.com/office/drawing/2014/main" id="{C11AC915-E6A7-441F-A70C-E696DE5CAC0D}"/>
                </a:ext>
              </a:extLst>
            </p:cNvPr>
            <p:cNvSpPr/>
            <p:nvPr/>
          </p:nvSpPr>
          <p:spPr>
            <a:xfrm>
              <a:off x="3419060" y="2250116"/>
              <a:ext cx="6247069" cy="4409477"/>
            </a:xfrm>
            <a:prstGeom prst="rect">
              <a:avLst/>
            </a:prstGeom>
            <a:solidFill>
              <a:sysClr val="window" lastClr="FFFFFF"/>
            </a:solidFill>
            <a:ln w="38100" cap="flat" cmpd="sng" algn="ctr">
              <a:solidFill>
                <a:srgbClr val="4472C4"/>
              </a:solidFill>
              <a:prstDash val="solid"/>
              <a:miter lim="800000"/>
            </a:ln>
            <a:effectLst/>
          </p:spPr>
          <p:txBody>
            <a:bodyPr rtlCol="0" anchor="ctr"/>
            <a:lstStyle/>
            <a:p>
              <a:pPr algn="ctr" defTabSz="914377" latinLnBrk="1">
                <a:buClrTx/>
                <a:defRPr/>
              </a:pPr>
              <a:endParaRPr lang="ko-KR" altLang="en-US" sz="1800" kern="1200" dirty="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174" name="사각형: 둥근 모서리 173">
              <a:extLst>
                <a:ext uri="{FF2B5EF4-FFF2-40B4-BE49-F238E27FC236}">
                  <a16:creationId xmlns:a16="http://schemas.microsoft.com/office/drawing/2014/main" id="{7A886CB1-E644-441C-8DAF-6C4B8291BE21}"/>
                </a:ext>
              </a:extLst>
            </p:cNvPr>
            <p:cNvSpPr/>
            <p:nvPr/>
          </p:nvSpPr>
          <p:spPr bwMode="auto">
            <a:xfrm>
              <a:off x="6174626" y="2424024"/>
              <a:ext cx="3306264" cy="4011739"/>
            </a:xfrm>
            <a:prstGeom prst="roundRect">
              <a:avLst>
                <a:gd name="adj" fmla="val 3607"/>
              </a:avLst>
            </a:prstGeom>
            <a:solidFill>
              <a:srgbClr val="FFC000">
                <a:lumMod val="40000"/>
                <a:lumOff val="60000"/>
              </a:srgbClr>
            </a:solidFill>
            <a:ln w="254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buClrTx/>
                <a:defRPr/>
              </a:pPr>
              <a:endParaRPr lang="ko-KR" altLang="en-US" sz="1800" b="1" kern="1200">
                <a:solidFill>
                  <a:prstClr val="black"/>
                </a:solidFill>
                <a:latin typeface="Arial Narrow" pitchFamily="34" charset="0"/>
                <a:ea typeface="맑은 고딕" panose="020B0503020000020004" pitchFamily="50" charset="-127"/>
                <a:cs typeface="+mn-cs"/>
              </a:endParaRPr>
            </a:p>
          </p:txBody>
        </p:sp>
        <p:sp>
          <p:nvSpPr>
            <p:cNvPr id="175" name="사각형: 둥근 모서리 174">
              <a:extLst>
                <a:ext uri="{FF2B5EF4-FFF2-40B4-BE49-F238E27FC236}">
                  <a16:creationId xmlns:a16="http://schemas.microsoft.com/office/drawing/2014/main" id="{4F648690-0C85-44EE-BAAA-495F0F168064}"/>
                </a:ext>
              </a:extLst>
            </p:cNvPr>
            <p:cNvSpPr/>
            <p:nvPr/>
          </p:nvSpPr>
          <p:spPr bwMode="auto">
            <a:xfrm>
              <a:off x="6112238" y="2475919"/>
              <a:ext cx="3306264" cy="4011739"/>
            </a:xfrm>
            <a:prstGeom prst="roundRect">
              <a:avLst>
                <a:gd name="adj" fmla="val 3607"/>
              </a:avLst>
            </a:prstGeom>
            <a:solidFill>
              <a:srgbClr val="FFC000">
                <a:lumMod val="40000"/>
                <a:lumOff val="60000"/>
              </a:srgbClr>
            </a:solidFill>
            <a:ln w="254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buClrTx/>
                <a:defRPr/>
              </a:pPr>
              <a:endParaRPr lang="ko-KR" altLang="en-US" sz="1800" b="1" kern="1200">
                <a:solidFill>
                  <a:prstClr val="black"/>
                </a:solidFill>
                <a:latin typeface="Arial Narrow" pitchFamily="34" charset="0"/>
                <a:ea typeface="맑은 고딕" panose="020B0503020000020004" pitchFamily="50" charset="-127"/>
                <a:cs typeface="+mn-cs"/>
              </a:endParaRPr>
            </a:p>
          </p:txBody>
        </p:sp>
        <p:sp>
          <p:nvSpPr>
            <p:cNvPr id="176" name="사각형: 둥근 모서리 175">
              <a:extLst>
                <a:ext uri="{FF2B5EF4-FFF2-40B4-BE49-F238E27FC236}">
                  <a16:creationId xmlns:a16="http://schemas.microsoft.com/office/drawing/2014/main" id="{714CA4E6-5A3B-4E63-B3EF-5F89E637DDA2}"/>
                </a:ext>
              </a:extLst>
            </p:cNvPr>
            <p:cNvSpPr/>
            <p:nvPr/>
          </p:nvSpPr>
          <p:spPr bwMode="auto">
            <a:xfrm>
              <a:off x="6038372" y="2523654"/>
              <a:ext cx="3329328" cy="4011739"/>
            </a:xfrm>
            <a:prstGeom prst="roundRect">
              <a:avLst>
                <a:gd name="adj" fmla="val 3607"/>
              </a:avLst>
            </a:prstGeom>
            <a:solidFill>
              <a:srgbClr val="FFC000">
                <a:lumMod val="20000"/>
                <a:lumOff val="80000"/>
              </a:srgbClr>
            </a:solidFill>
            <a:ln w="254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buClrTx/>
                <a:defRPr/>
              </a:pPr>
              <a:endParaRPr lang="ko-KR" altLang="en-US" sz="1800" b="1" kern="1200">
                <a:solidFill>
                  <a:prstClr val="black"/>
                </a:solidFill>
                <a:latin typeface="Arial Narrow" pitchFamily="34" charset="0"/>
                <a:ea typeface="맑은 고딕" panose="020B0503020000020004" pitchFamily="50" charset="-127"/>
                <a:cs typeface="+mn-cs"/>
              </a:endParaRPr>
            </a:p>
          </p:txBody>
        </p:sp>
        <p:sp>
          <p:nvSpPr>
            <p:cNvPr id="177" name="화살표: 오른쪽 176">
              <a:extLst>
                <a:ext uri="{FF2B5EF4-FFF2-40B4-BE49-F238E27FC236}">
                  <a16:creationId xmlns:a16="http://schemas.microsoft.com/office/drawing/2014/main" id="{E73450BC-B868-4789-A486-1CE70F73588C}"/>
                </a:ext>
              </a:extLst>
            </p:cNvPr>
            <p:cNvSpPr/>
            <p:nvPr/>
          </p:nvSpPr>
          <p:spPr>
            <a:xfrm>
              <a:off x="2459431" y="5777150"/>
              <a:ext cx="914287" cy="441049"/>
            </a:xfrm>
            <a:prstGeom prst="rightArrow">
              <a:avLst/>
            </a:prstGeom>
            <a:solidFill>
              <a:sysClr val="window" lastClr="FFFFFF"/>
            </a:solidFill>
            <a:ln w="12700" cap="flat" cmpd="sng" algn="ctr">
              <a:solidFill>
                <a:sysClr val="windowText" lastClr="000000">
                  <a:shade val="50000"/>
                </a:sysClr>
              </a:solidFill>
              <a:prstDash val="solid"/>
              <a:miter lim="800000"/>
            </a:ln>
            <a:effectLst/>
          </p:spPr>
          <p:txBody>
            <a:bodyPr rtlCol="0" anchor="ctr"/>
            <a:lstStyle/>
            <a:p>
              <a:pPr algn="ctr" defTabSz="914377" latinLnBrk="1">
                <a:buClrTx/>
                <a:defRPr/>
              </a:pPr>
              <a:endParaRPr lang="ko-KR" altLang="en-US" sz="1800" kern="1200">
                <a:solidFill>
                  <a:prstClr val="white"/>
                </a:solidFill>
                <a:latin typeface="맑은 고딕" panose="020F0502020204030204"/>
                <a:ea typeface="맑은 고딕" panose="020B0503020000020004" pitchFamily="50" charset="-127"/>
                <a:cs typeface="Arial" panose="020B0604020202020204" pitchFamily="34" charset="0"/>
              </a:endParaRPr>
            </a:p>
          </p:txBody>
        </p:sp>
        <p:sp>
          <p:nvSpPr>
            <p:cNvPr id="178" name="화살표: 오른쪽 177">
              <a:extLst>
                <a:ext uri="{FF2B5EF4-FFF2-40B4-BE49-F238E27FC236}">
                  <a16:creationId xmlns:a16="http://schemas.microsoft.com/office/drawing/2014/main" id="{C686C9BA-F8FB-48A3-9B05-3AB48649807D}"/>
                </a:ext>
              </a:extLst>
            </p:cNvPr>
            <p:cNvSpPr/>
            <p:nvPr/>
          </p:nvSpPr>
          <p:spPr>
            <a:xfrm>
              <a:off x="2459431" y="4838159"/>
              <a:ext cx="914287" cy="441049"/>
            </a:xfrm>
            <a:prstGeom prst="rightArrow">
              <a:avLst/>
            </a:prstGeom>
            <a:solidFill>
              <a:sysClr val="window" lastClr="FFFFFF"/>
            </a:solidFill>
            <a:ln w="12700" cap="flat" cmpd="sng" algn="ctr">
              <a:solidFill>
                <a:sysClr val="windowText" lastClr="000000">
                  <a:shade val="50000"/>
                </a:sysClr>
              </a:solidFill>
              <a:prstDash val="solid"/>
              <a:miter lim="800000"/>
            </a:ln>
            <a:effectLst/>
          </p:spPr>
          <p:txBody>
            <a:bodyPr rtlCol="0" anchor="ctr"/>
            <a:lstStyle/>
            <a:p>
              <a:pPr algn="ctr" defTabSz="914377" latinLnBrk="1">
                <a:buClrTx/>
                <a:defRPr/>
              </a:pPr>
              <a:endParaRPr lang="ko-KR" altLang="en-US" sz="1800" kern="1200">
                <a:solidFill>
                  <a:prstClr val="white"/>
                </a:solidFill>
                <a:latin typeface="맑은 고딕" panose="020F0502020204030204"/>
                <a:ea typeface="맑은 고딕" panose="020B0503020000020004" pitchFamily="50" charset="-127"/>
                <a:cs typeface="Arial" panose="020B0604020202020204" pitchFamily="34" charset="0"/>
              </a:endParaRPr>
            </a:p>
          </p:txBody>
        </p:sp>
        <p:sp>
          <p:nvSpPr>
            <p:cNvPr id="179" name="화살표: 오른쪽 178">
              <a:extLst>
                <a:ext uri="{FF2B5EF4-FFF2-40B4-BE49-F238E27FC236}">
                  <a16:creationId xmlns:a16="http://schemas.microsoft.com/office/drawing/2014/main" id="{2406C36E-5FAD-4E7A-A390-6B66438F59FB}"/>
                </a:ext>
              </a:extLst>
            </p:cNvPr>
            <p:cNvSpPr/>
            <p:nvPr/>
          </p:nvSpPr>
          <p:spPr>
            <a:xfrm>
              <a:off x="2459431" y="3962514"/>
              <a:ext cx="914287" cy="441049"/>
            </a:xfrm>
            <a:prstGeom prst="rightArrow">
              <a:avLst/>
            </a:prstGeom>
            <a:solidFill>
              <a:sysClr val="window" lastClr="FFFFFF"/>
            </a:solidFill>
            <a:ln w="12700" cap="flat" cmpd="sng" algn="ctr">
              <a:solidFill>
                <a:sysClr val="windowText" lastClr="000000">
                  <a:shade val="50000"/>
                </a:sysClr>
              </a:solidFill>
              <a:prstDash val="solid"/>
              <a:miter lim="800000"/>
            </a:ln>
            <a:effectLst/>
          </p:spPr>
          <p:txBody>
            <a:bodyPr rtlCol="0" anchor="ctr"/>
            <a:lstStyle/>
            <a:p>
              <a:pPr algn="ctr" defTabSz="914377" latinLnBrk="1">
                <a:buClrTx/>
                <a:defRPr/>
              </a:pPr>
              <a:endParaRPr lang="ko-KR" altLang="en-US" sz="1800" kern="1200">
                <a:solidFill>
                  <a:prstClr val="white"/>
                </a:solidFill>
                <a:latin typeface="맑은 고딕" panose="020F0502020204030204"/>
                <a:ea typeface="맑은 고딕" panose="020B0503020000020004" pitchFamily="50" charset="-127"/>
                <a:cs typeface="Arial" panose="020B0604020202020204" pitchFamily="34" charset="0"/>
              </a:endParaRPr>
            </a:p>
          </p:txBody>
        </p:sp>
        <p:sp>
          <p:nvSpPr>
            <p:cNvPr id="180" name="사각형: 모서리가 접힌 도형 179">
              <a:extLst>
                <a:ext uri="{FF2B5EF4-FFF2-40B4-BE49-F238E27FC236}">
                  <a16:creationId xmlns:a16="http://schemas.microsoft.com/office/drawing/2014/main" id="{B8330706-626D-4F2E-9414-1D9B4185ECFB}"/>
                </a:ext>
              </a:extLst>
            </p:cNvPr>
            <p:cNvSpPr/>
            <p:nvPr/>
          </p:nvSpPr>
          <p:spPr>
            <a:xfrm>
              <a:off x="413792" y="2282537"/>
              <a:ext cx="2045639" cy="1404534"/>
            </a:xfrm>
            <a:prstGeom prst="foldedCorne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b="1"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181" name="TextBox 180">
              <a:extLst>
                <a:ext uri="{FF2B5EF4-FFF2-40B4-BE49-F238E27FC236}">
                  <a16:creationId xmlns:a16="http://schemas.microsoft.com/office/drawing/2014/main" id="{1414966C-C950-472C-B49E-F5042C95180B}"/>
                </a:ext>
              </a:extLst>
            </p:cNvPr>
            <p:cNvSpPr txBox="1"/>
            <p:nvPr/>
          </p:nvSpPr>
          <p:spPr>
            <a:xfrm>
              <a:off x="413789" y="2338988"/>
              <a:ext cx="2069797" cy="369332"/>
            </a:xfrm>
            <a:prstGeom prst="rect">
              <a:avLst/>
            </a:prstGeom>
            <a:noFill/>
          </p:spPr>
          <p:txBody>
            <a:bodyPr wrap="none" rtlCol="0">
              <a:spAutoFit/>
            </a:bodyPr>
            <a:lstStyle/>
            <a:p>
              <a:pPr defTabSz="914377" latinLnBrk="1">
                <a:buClrTx/>
                <a:defRPr/>
              </a:pP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Parameter config</a:t>
              </a:r>
              <a:endParaRPr lang="ko-KR" altLang="en-US"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82" name="TextBox 181">
              <a:extLst>
                <a:ext uri="{FF2B5EF4-FFF2-40B4-BE49-F238E27FC236}">
                  <a16:creationId xmlns:a16="http://schemas.microsoft.com/office/drawing/2014/main" id="{F52E85F2-98EA-4C9E-8F13-9F0B32A9EBAD}"/>
                </a:ext>
              </a:extLst>
            </p:cNvPr>
            <p:cNvSpPr txBox="1"/>
            <p:nvPr/>
          </p:nvSpPr>
          <p:spPr>
            <a:xfrm>
              <a:off x="3543707" y="2751223"/>
              <a:ext cx="2326278" cy="2308324"/>
            </a:xfrm>
            <a:prstGeom prst="rect">
              <a:avLst/>
            </a:prstGeom>
            <a:noFill/>
          </p:spPr>
          <p:txBody>
            <a:bodyPr wrap="none" rtlCol="0">
              <a:spAutoFit/>
            </a:bodyPr>
            <a:lstStyle/>
            <a:p>
              <a:pPr defTabSz="914377" latinLnBrk="1">
                <a:buClrTx/>
                <a:defRPr/>
              </a:pPr>
              <a:r>
                <a:rPr lang="en-US" altLang="ko-KR" sz="1800" b="1" kern="1200" dirty="0" err="1">
                  <a:solidFill>
                    <a:prstClr val="black"/>
                  </a:solidFill>
                  <a:latin typeface="Arial" panose="020B0604020202020204" pitchFamily="34" charset="0"/>
                  <a:ea typeface="맑은 고딕" panose="020B0503020000020004" pitchFamily="50" charset="-127"/>
                  <a:cs typeface="Arial" panose="020B0604020202020204" pitchFamily="34" charset="0"/>
                </a:rPr>
                <a:t>AutoTuner</a:t>
              </a:r>
              <a:endPar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defTabSz="914377" latinLnBrk="1">
                <a:buClrTx/>
                <a:defRPr/>
              </a:pP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(Ray/Tune)</a:t>
              </a:r>
            </a:p>
            <a:p>
              <a:pPr defTabSz="914377" latinLnBrk="1">
                <a:buClrTx/>
                <a:defRPr/>
              </a:pPr>
              <a:endPar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defTabSz="914377" latinLnBrk="1">
                <a:buClrTx/>
                <a:defRPr/>
              </a:pP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The RTL-to-GDS </a:t>
              </a:r>
              <a:b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process is </a:t>
              </a:r>
              <a:b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automatically </a:t>
              </a:r>
              <a:b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executed </a:t>
              </a: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in parallel </a:t>
              </a:r>
              <a:b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by Ray/Tune API</a:t>
              </a:r>
            </a:p>
          </p:txBody>
        </p:sp>
        <p:cxnSp>
          <p:nvCxnSpPr>
            <p:cNvPr id="183" name="직선 화살표 연결선 182">
              <a:extLst>
                <a:ext uri="{FF2B5EF4-FFF2-40B4-BE49-F238E27FC236}">
                  <a16:creationId xmlns:a16="http://schemas.microsoft.com/office/drawing/2014/main" id="{D867485F-BC0B-473B-8228-53C4D0684947}"/>
                </a:ext>
              </a:extLst>
            </p:cNvPr>
            <p:cNvCxnSpPr>
              <a:cxnSpLocks/>
            </p:cNvCxnSpPr>
            <p:nvPr/>
          </p:nvCxnSpPr>
          <p:spPr>
            <a:xfrm>
              <a:off x="4562651" y="2090981"/>
              <a:ext cx="0" cy="191556"/>
            </a:xfrm>
            <a:prstGeom prst="straightConnector1">
              <a:avLst/>
            </a:prstGeom>
            <a:noFill/>
            <a:ln w="38100" cap="flat" cmpd="sng" algn="ctr">
              <a:solidFill>
                <a:sysClr val="windowText" lastClr="000000"/>
              </a:solidFill>
              <a:prstDash val="solid"/>
              <a:miter lim="800000"/>
              <a:tailEnd type="triangle"/>
            </a:ln>
            <a:effectLst/>
          </p:spPr>
        </p:cxnSp>
        <p:sp>
          <p:nvSpPr>
            <p:cNvPr id="184" name="순서도: 다중 문서 183">
              <a:extLst>
                <a:ext uri="{FF2B5EF4-FFF2-40B4-BE49-F238E27FC236}">
                  <a16:creationId xmlns:a16="http://schemas.microsoft.com/office/drawing/2014/main" id="{98E43030-CF69-470A-BD2D-B3C74D200B53}"/>
                </a:ext>
              </a:extLst>
            </p:cNvPr>
            <p:cNvSpPr/>
            <p:nvPr/>
          </p:nvSpPr>
          <p:spPr>
            <a:xfrm>
              <a:off x="3833290" y="1096992"/>
              <a:ext cx="1920887" cy="1018533"/>
            </a:xfrm>
            <a:prstGeom prst="flowChartMultidocument">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b="1"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185" name="TextBox 184">
              <a:extLst>
                <a:ext uri="{FF2B5EF4-FFF2-40B4-BE49-F238E27FC236}">
                  <a16:creationId xmlns:a16="http://schemas.microsoft.com/office/drawing/2014/main" id="{CB4BFC26-00B3-44D1-A505-9C4014F51EF6}"/>
                </a:ext>
              </a:extLst>
            </p:cNvPr>
            <p:cNvSpPr txBox="1"/>
            <p:nvPr/>
          </p:nvSpPr>
          <p:spPr>
            <a:xfrm>
              <a:off x="3833290" y="1310059"/>
              <a:ext cx="1697901" cy="646331"/>
            </a:xfrm>
            <a:prstGeom prst="rect">
              <a:avLst/>
            </a:prstGeom>
            <a:noFill/>
          </p:spPr>
          <p:txBody>
            <a:bodyPr wrap="none" rtlCol="0">
              <a:spAutoFit/>
            </a:bodyPr>
            <a:lstStyle/>
            <a:p>
              <a:pPr defTabSz="914377" latinLnBrk="1">
                <a:buClrTx/>
                <a:defRPr/>
              </a:pP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Best known</a:t>
              </a:r>
              <a:b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parameter set</a:t>
              </a:r>
              <a:endParaRPr lang="ko-KR" altLang="en-US"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86" name="순서도: 다중 문서 185">
              <a:extLst>
                <a:ext uri="{FF2B5EF4-FFF2-40B4-BE49-F238E27FC236}">
                  <a16:creationId xmlns:a16="http://schemas.microsoft.com/office/drawing/2014/main" id="{835A0157-6F65-4C3D-ABF5-6FEFA97F7820}"/>
                </a:ext>
              </a:extLst>
            </p:cNvPr>
            <p:cNvSpPr/>
            <p:nvPr/>
          </p:nvSpPr>
          <p:spPr>
            <a:xfrm>
              <a:off x="6056100" y="1096992"/>
              <a:ext cx="1920887" cy="1018533"/>
            </a:xfrm>
            <a:prstGeom prst="flowChartMultidocument">
              <a:avLst/>
            </a:prstGeom>
            <a:solidFill>
              <a:sysClr val="window" lastClr="FFFFFF"/>
            </a:solidFill>
            <a:ln w="19050" cap="flat" cmpd="sng" algn="ctr">
              <a:solidFill>
                <a:sysClr val="windowText" lastClr="000000"/>
              </a:solidFill>
              <a:prstDash val="sysDot"/>
              <a:miter lim="800000"/>
            </a:ln>
            <a:effectLst/>
          </p:spPr>
          <p:txBody>
            <a:bodyPr rtlCol="0" anchor="ctr"/>
            <a:lstStyle/>
            <a:p>
              <a:pPr algn="ctr" defTabSz="914377" latinLnBrk="1">
                <a:buClrTx/>
                <a:defRPr/>
              </a:pPr>
              <a:endParaRPr lang="ko-KR" altLang="en-US" sz="1800" b="1"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187" name="TextBox 186">
              <a:extLst>
                <a:ext uri="{FF2B5EF4-FFF2-40B4-BE49-F238E27FC236}">
                  <a16:creationId xmlns:a16="http://schemas.microsoft.com/office/drawing/2014/main" id="{65AD208D-4BDC-4733-9722-3698DF4A1685}"/>
                </a:ext>
              </a:extLst>
            </p:cNvPr>
            <p:cNvSpPr txBox="1"/>
            <p:nvPr/>
          </p:nvSpPr>
          <p:spPr>
            <a:xfrm>
              <a:off x="6056100" y="1284455"/>
              <a:ext cx="184731" cy="369332"/>
            </a:xfrm>
            <a:prstGeom prst="rect">
              <a:avLst/>
            </a:prstGeom>
            <a:noFill/>
          </p:spPr>
          <p:txBody>
            <a:bodyPr wrap="none" rtlCol="0">
              <a:spAutoFit/>
            </a:bodyPr>
            <a:lstStyle/>
            <a:p>
              <a:pPr defTabSz="914377" latinLnBrk="1">
                <a:buClrTx/>
                <a:defRPr/>
              </a:pPr>
              <a:endParaRPr lang="ko-KR" altLang="en-US"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88" name="TextBox 187">
              <a:extLst>
                <a:ext uri="{FF2B5EF4-FFF2-40B4-BE49-F238E27FC236}">
                  <a16:creationId xmlns:a16="http://schemas.microsoft.com/office/drawing/2014/main" id="{92D0259C-5020-4647-9305-0CFE44DE4E7D}"/>
                </a:ext>
              </a:extLst>
            </p:cNvPr>
            <p:cNvSpPr txBox="1"/>
            <p:nvPr/>
          </p:nvSpPr>
          <p:spPr>
            <a:xfrm>
              <a:off x="4802009" y="1901087"/>
              <a:ext cx="1005403" cy="369332"/>
            </a:xfrm>
            <a:prstGeom prst="rect">
              <a:avLst/>
            </a:prstGeom>
            <a:noFill/>
          </p:spPr>
          <p:txBody>
            <a:bodyPr wrap="none" rtlCol="0">
              <a:spAutoFit/>
            </a:bodyPr>
            <a:lstStyle/>
            <a:p>
              <a:pPr defTabSz="914377" latinLnBrk="1">
                <a:buClrTx/>
                <a:defRPr/>
              </a:pP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option 1</a:t>
              </a:r>
              <a:endParaRPr lang="ko-KR" altLang="en-US"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89" name="TextBox 188">
              <a:extLst>
                <a:ext uri="{FF2B5EF4-FFF2-40B4-BE49-F238E27FC236}">
                  <a16:creationId xmlns:a16="http://schemas.microsoft.com/office/drawing/2014/main" id="{87DC7F4D-20D6-4F57-84E6-933DFDF034E3}"/>
                </a:ext>
              </a:extLst>
            </p:cNvPr>
            <p:cNvSpPr txBox="1"/>
            <p:nvPr/>
          </p:nvSpPr>
          <p:spPr>
            <a:xfrm>
              <a:off x="7262368" y="1887756"/>
              <a:ext cx="1005403" cy="369332"/>
            </a:xfrm>
            <a:prstGeom prst="rect">
              <a:avLst/>
            </a:prstGeom>
            <a:noFill/>
          </p:spPr>
          <p:txBody>
            <a:bodyPr wrap="none" rtlCol="0">
              <a:spAutoFit/>
            </a:bodyPr>
            <a:lstStyle/>
            <a:p>
              <a:pPr defTabSz="914377" latinLnBrk="1">
                <a:buClrTx/>
                <a:defRPr/>
              </a:pP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option 2</a:t>
              </a:r>
              <a:endParaRPr lang="ko-KR" altLang="en-US"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90" name="TextBox 189">
              <a:extLst>
                <a:ext uri="{FF2B5EF4-FFF2-40B4-BE49-F238E27FC236}">
                  <a16:creationId xmlns:a16="http://schemas.microsoft.com/office/drawing/2014/main" id="{A772569E-4349-4D11-8ED0-9F98E6F7B955}"/>
                </a:ext>
              </a:extLst>
            </p:cNvPr>
            <p:cNvSpPr txBox="1"/>
            <p:nvPr/>
          </p:nvSpPr>
          <p:spPr>
            <a:xfrm>
              <a:off x="6030396" y="1310059"/>
              <a:ext cx="1697901" cy="646331"/>
            </a:xfrm>
            <a:prstGeom prst="rect">
              <a:avLst/>
            </a:prstGeom>
            <a:noFill/>
          </p:spPr>
          <p:txBody>
            <a:bodyPr wrap="none" rtlCol="0">
              <a:spAutoFit/>
            </a:bodyPr>
            <a:lstStyle/>
            <a:p>
              <a:pPr defTabSz="914377" latinLnBrk="1">
                <a:buClrTx/>
                <a:defRPr/>
              </a:pP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No given</a:t>
              </a:r>
              <a:b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parameter set</a:t>
              </a:r>
              <a:endParaRPr lang="ko-KR" altLang="en-US"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91" name="사각형: 모서리가 접힌 도형 190">
              <a:extLst>
                <a:ext uri="{FF2B5EF4-FFF2-40B4-BE49-F238E27FC236}">
                  <a16:creationId xmlns:a16="http://schemas.microsoft.com/office/drawing/2014/main" id="{30975158-656B-4C24-994B-878B4E39886A}"/>
                </a:ext>
              </a:extLst>
            </p:cNvPr>
            <p:cNvSpPr/>
            <p:nvPr/>
          </p:nvSpPr>
          <p:spPr>
            <a:xfrm>
              <a:off x="413788" y="3793030"/>
              <a:ext cx="2459031" cy="828548"/>
            </a:xfrm>
            <a:prstGeom prst="foldedCorne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b="1"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192" name="TextBox 191">
              <a:extLst>
                <a:ext uri="{FF2B5EF4-FFF2-40B4-BE49-F238E27FC236}">
                  <a16:creationId xmlns:a16="http://schemas.microsoft.com/office/drawing/2014/main" id="{7D629C91-2B3C-4F76-9267-D157CD1CC394}"/>
                </a:ext>
              </a:extLst>
            </p:cNvPr>
            <p:cNvSpPr txBox="1"/>
            <p:nvPr/>
          </p:nvSpPr>
          <p:spPr>
            <a:xfrm>
              <a:off x="460365" y="3899912"/>
              <a:ext cx="2416046" cy="646331"/>
            </a:xfrm>
            <a:prstGeom prst="rect">
              <a:avLst/>
            </a:prstGeom>
            <a:noFill/>
          </p:spPr>
          <p:txBody>
            <a:bodyPr wrap="none" rtlCol="0">
              <a:spAutoFit/>
            </a:bodyPr>
            <a:lstStyle/>
            <a:p>
              <a:pPr defTabSz="914377" latinLnBrk="1">
                <a:buClrTx/>
                <a:defRPr/>
              </a:pP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Searching algorithm</a:t>
              </a:r>
              <a:b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(switchable)</a:t>
              </a:r>
              <a:endParaRPr lang="ko-KR" altLang="en-US"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93" name="TextBox 192">
              <a:extLst>
                <a:ext uri="{FF2B5EF4-FFF2-40B4-BE49-F238E27FC236}">
                  <a16:creationId xmlns:a16="http://schemas.microsoft.com/office/drawing/2014/main" id="{9AB6FCDA-7EB8-4CC2-AEAA-C95C9FF4AF19}"/>
                </a:ext>
              </a:extLst>
            </p:cNvPr>
            <p:cNvSpPr txBox="1"/>
            <p:nvPr/>
          </p:nvSpPr>
          <p:spPr>
            <a:xfrm>
              <a:off x="594822" y="2653119"/>
              <a:ext cx="1864613" cy="923330"/>
            </a:xfrm>
            <a:prstGeom prst="rect">
              <a:avLst/>
            </a:prstGeom>
            <a:noFill/>
          </p:spPr>
          <p:txBody>
            <a:bodyPr wrap="none" rtlCol="0">
              <a:spAutoFit/>
            </a:bodyPr>
            <a:lstStyle/>
            <a:p>
              <a:pPr defTabSz="914377" latinLnBrk="1">
                <a:buClrTx/>
                <a:defRPr/>
              </a:pP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input parameter </a:t>
              </a:r>
              <a:b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name, range, </a:t>
              </a:r>
              <a:b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step, type</a:t>
              </a:r>
              <a:endParaRPr lang="ko-KR" altLang="en-US"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94" name="사각형: 모서리가 접힌 도형 193">
              <a:extLst>
                <a:ext uri="{FF2B5EF4-FFF2-40B4-BE49-F238E27FC236}">
                  <a16:creationId xmlns:a16="http://schemas.microsoft.com/office/drawing/2014/main" id="{DA80006F-BC9D-4FAE-A4AD-9F76122E0AED}"/>
                </a:ext>
              </a:extLst>
            </p:cNvPr>
            <p:cNvSpPr/>
            <p:nvPr/>
          </p:nvSpPr>
          <p:spPr>
            <a:xfrm>
              <a:off x="404306" y="5606583"/>
              <a:ext cx="2459031" cy="828548"/>
            </a:xfrm>
            <a:prstGeom prst="foldedCorne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b="1"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195" name="TextBox 194">
              <a:extLst>
                <a:ext uri="{FF2B5EF4-FFF2-40B4-BE49-F238E27FC236}">
                  <a16:creationId xmlns:a16="http://schemas.microsoft.com/office/drawing/2014/main" id="{4BEF180A-5CB5-40F5-875B-15A9A80860F9}"/>
                </a:ext>
              </a:extLst>
            </p:cNvPr>
            <p:cNvSpPr txBox="1"/>
            <p:nvPr/>
          </p:nvSpPr>
          <p:spPr>
            <a:xfrm>
              <a:off x="450882" y="5713465"/>
              <a:ext cx="2262158" cy="646331"/>
            </a:xfrm>
            <a:prstGeom prst="rect">
              <a:avLst/>
            </a:prstGeom>
            <a:noFill/>
          </p:spPr>
          <p:txBody>
            <a:bodyPr wrap="none" rtlCol="0">
              <a:spAutoFit/>
            </a:bodyPr>
            <a:lstStyle/>
            <a:p>
              <a:pPr defTabSz="914377" latinLnBrk="1">
                <a:buClrTx/>
                <a:defRPr/>
              </a:pP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Ray/Tune options</a:t>
              </a:r>
              <a:b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#trials, #cores, etc.</a:t>
              </a:r>
              <a:endParaRPr lang="ko-KR" altLang="en-US"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96" name="사각형: 모서리가 접힌 도형 195">
              <a:extLst>
                <a:ext uri="{FF2B5EF4-FFF2-40B4-BE49-F238E27FC236}">
                  <a16:creationId xmlns:a16="http://schemas.microsoft.com/office/drawing/2014/main" id="{21EA3FFC-E71A-48C1-8BF0-6D2F917D55AA}"/>
                </a:ext>
              </a:extLst>
            </p:cNvPr>
            <p:cNvSpPr/>
            <p:nvPr/>
          </p:nvSpPr>
          <p:spPr>
            <a:xfrm>
              <a:off x="408204" y="4693277"/>
              <a:ext cx="2232857" cy="828548"/>
            </a:xfrm>
            <a:prstGeom prst="foldedCorner">
              <a:avLst/>
            </a:prstGeom>
            <a:solidFill>
              <a:sysClr val="window" lastClr="FFFFFF"/>
            </a:solidFill>
            <a:ln w="1905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b="1"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197" name="TextBox 196">
              <a:extLst>
                <a:ext uri="{FF2B5EF4-FFF2-40B4-BE49-F238E27FC236}">
                  <a16:creationId xmlns:a16="http://schemas.microsoft.com/office/drawing/2014/main" id="{FADEEDD2-31BC-43B2-8456-DB933E2D7685}"/>
                </a:ext>
              </a:extLst>
            </p:cNvPr>
            <p:cNvSpPr txBox="1"/>
            <p:nvPr/>
          </p:nvSpPr>
          <p:spPr>
            <a:xfrm>
              <a:off x="427501" y="4763646"/>
              <a:ext cx="2382845" cy="646331"/>
            </a:xfrm>
            <a:prstGeom prst="rect">
              <a:avLst/>
            </a:prstGeom>
            <a:noFill/>
          </p:spPr>
          <p:txBody>
            <a:bodyPr wrap="square" rtlCol="0">
              <a:spAutoFit/>
            </a:bodyPr>
            <a:lstStyle/>
            <a:p>
              <a:pPr defTabSz="914377" latinLnBrk="1">
                <a:buClrTx/>
                <a:defRPr/>
              </a:pP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Evaluation </a:t>
              </a:r>
              <a:b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objective function</a:t>
              </a:r>
              <a:endParaRPr lang="ko-KR" altLang="en-US" sz="1800" b="1"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98" name="TextBox 197">
              <a:extLst>
                <a:ext uri="{FF2B5EF4-FFF2-40B4-BE49-F238E27FC236}">
                  <a16:creationId xmlns:a16="http://schemas.microsoft.com/office/drawing/2014/main" id="{F2CD26BF-FFF2-4887-8461-9733BC0BE567}"/>
                </a:ext>
              </a:extLst>
            </p:cNvPr>
            <p:cNvSpPr txBox="1"/>
            <p:nvPr/>
          </p:nvSpPr>
          <p:spPr>
            <a:xfrm>
              <a:off x="754095" y="5950237"/>
              <a:ext cx="184731" cy="369332"/>
            </a:xfrm>
            <a:prstGeom prst="rect">
              <a:avLst/>
            </a:prstGeom>
            <a:noFill/>
          </p:spPr>
          <p:txBody>
            <a:bodyPr wrap="none" rtlCol="0">
              <a:spAutoFit/>
            </a:bodyPr>
            <a:lstStyle/>
            <a:p>
              <a:pPr defTabSz="914377" latinLnBrk="1">
                <a:buClrTx/>
                <a:defRPr/>
              </a:pPr>
              <a:endParaRPr lang="ko-KR" altLang="en-US"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199" name="화살표: 오른쪽 198">
              <a:extLst>
                <a:ext uri="{FF2B5EF4-FFF2-40B4-BE49-F238E27FC236}">
                  <a16:creationId xmlns:a16="http://schemas.microsoft.com/office/drawing/2014/main" id="{1E684075-3815-4DF5-82E4-313120B1BFC9}"/>
                </a:ext>
              </a:extLst>
            </p:cNvPr>
            <p:cNvSpPr/>
            <p:nvPr/>
          </p:nvSpPr>
          <p:spPr>
            <a:xfrm>
              <a:off x="2459431" y="2728454"/>
              <a:ext cx="914287" cy="441049"/>
            </a:xfrm>
            <a:prstGeom prst="rightArrow">
              <a:avLst/>
            </a:prstGeom>
            <a:solidFill>
              <a:sysClr val="window" lastClr="FFFFFF"/>
            </a:solidFill>
            <a:ln w="12700" cap="flat" cmpd="sng" algn="ctr">
              <a:solidFill>
                <a:sysClr val="windowText" lastClr="000000">
                  <a:shade val="50000"/>
                </a:sysClr>
              </a:solidFill>
              <a:prstDash val="solid"/>
              <a:miter lim="800000"/>
            </a:ln>
            <a:effectLst/>
          </p:spPr>
          <p:txBody>
            <a:bodyPr rtlCol="0" anchor="ctr"/>
            <a:lstStyle/>
            <a:p>
              <a:pPr algn="ctr" defTabSz="914377" latinLnBrk="1">
                <a:buClrTx/>
                <a:defRPr/>
              </a:pPr>
              <a:endParaRPr lang="ko-KR" altLang="en-US" sz="1800" kern="1200">
                <a:solidFill>
                  <a:prstClr val="white"/>
                </a:solidFill>
                <a:latin typeface="맑은 고딕" panose="020F0502020204030204"/>
                <a:ea typeface="맑은 고딕" panose="020B0503020000020004" pitchFamily="50" charset="-127"/>
                <a:cs typeface="Arial" panose="020B0604020202020204" pitchFamily="34" charset="0"/>
              </a:endParaRPr>
            </a:p>
          </p:txBody>
        </p:sp>
        <p:cxnSp>
          <p:nvCxnSpPr>
            <p:cNvPr id="200" name="직선 화살표 연결선 199">
              <a:extLst>
                <a:ext uri="{FF2B5EF4-FFF2-40B4-BE49-F238E27FC236}">
                  <a16:creationId xmlns:a16="http://schemas.microsoft.com/office/drawing/2014/main" id="{FE99DD5E-9B93-45B4-9A62-2039D416D414}"/>
                </a:ext>
              </a:extLst>
            </p:cNvPr>
            <p:cNvCxnSpPr>
              <a:cxnSpLocks/>
            </p:cNvCxnSpPr>
            <p:nvPr/>
          </p:nvCxnSpPr>
          <p:spPr>
            <a:xfrm>
              <a:off x="7071244" y="1999202"/>
              <a:ext cx="0" cy="250914"/>
            </a:xfrm>
            <a:prstGeom prst="straightConnector1">
              <a:avLst/>
            </a:prstGeom>
            <a:noFill/>
            <a:ln w="38100" cap="flat" cmpd="sng" algn="ctr">
              <a:solidFill>
                <a:sysClr val="windowText" lastClr="000000"/>
              </a:solidFill>
              <a:prstDash val="solid"/>
              <a:miter lim="800000"/>
              <a:tailEnd type="triangle"/>
            </a:ln>
            <a:effectLst/>
          </p:spPr>
        </p:cxnSp>
        <p:grpSp>
          <p:nvGrpSpPr>
            <p:cNvPr id="201" name="그룹 200">
              <a:extLst>
                <a:ext uri="{FF2B5EF4-FFF2-40B4-BE49-F238E27FC236}">
                  <a16:creationId xmlns:a16="http://schemas.microsoft.com/office/drawing/2014/main" id="{B5500791-1BB5-4D93-A1E1-336F948AF3C1}"/>
                </a:ext>
              </a:extLst>
            </p:cNvPr>
            <p:cNvGrpSpPr/>
            <p:nvPr/>
          </p:nvGrpSpPr>
          <p:grpSpPr>
            <a:xfrm>
              <a:off x="6377562" y="2678292"/>
              <a:ext cx="3022255" cy="3694515"/>
              <a:chOff x="6070303" y="2678292"/>
              <a:chExt cx="3022255" cy="3694515"/>
            </a:xfrm>
          </p:grpSpPr>
          <p:grpSp>
            <p:nvGrpSpPr>
              <p:cNvPr id="204" name="그룹 203">
                <a:extLst>
                  <a:ext uri="{FF2B5EF4-FFF2-40B4-BE49-F238E27FC236}">
                    <a16:creationId xmlns:a16="http://schemas.microsoft.com/office/drawing/2014/main" id="{4D63C257-A692-4B25-A4EF-BBD2F62D4921}"/>
                  </a:ext>
                </a:extLst>
              </p:cNvPr>
              <p:cNvGrpSpPr/>
              <p:nvPr/>
            </p:nvGrpSpPr>
            <p:grpSpPr>
              <a:xfrm>
                <a:off x="6070306" y="2678292"/>
                <a:ext cx="2866570" cy="715617"/>
                <a:chOff x="6573079" y="2093844"/>
                <a:chExt cx="2866570" cy="715617"/>
              </a:xfrm>
            </p:grpSpPr>
            <p:sp>
              <p:nvSpPr>
                <p:cNvPr id="222" name="직사각형 221">
                  <a:extLst>
                    <a:ext uri="{FF2B5EF4-FFF2-40B4-BE49-F238E27FC236}">
                      <a16:creationId xmlns:a16="http://schemas.microsoft.com/office/drawing/2014/main" id="{34E2EBCA-C4AB-466D-AB28-D326F49A12E0}"/>
                    </a:ext>
                  </a:extLst>
                </p:cNvPr>
                <p:cNvSpPr/>
                <p:nvPr/>
              </p:nvSpPr>
              <p:spPr>
                <a:xfrm>
                  <a:off x="6573079" y="2093844"/>
                  <a:ext cx="2866570" cy="71561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223" name="TextBox 222">
                  <a:extLst>
                    <a:ext uri="{FF2B5EF4-FFF2-40B4-BE49-F238E27FC236}">
                      <a16:creationId xmlns:a16="http://schemas.microsoft.com/office/drawing/2014/main" id="{9A421524-B028-440B-B3EC-C1032526CC10}"/>
                    </a:ext>
                  </a:extLst>
                </p:cNvPr>
                <p:cNvSpPr txBox="1"/>
                <p:nvPr/>
              </p:nvSpPr>
              <p:spPr>
                <a:xfrm>
                  <a:off x="6585779" y="2134824"/>
                  <a:ext cx="2853870" cy="646331"/>
                </a:xfrm>
                <a:prstGeom prst="rect">
                  <a:avLst/>
                </a:prstGeom>
                <a:noFill/>
              </p:spPr>
              <p:txBody>
                <a:bodyPr wrap="square" rtlCol="0">
                  <a:spAutoFit/>
                </a:bodyPr>
                <a:lstStyle/>
                <a:p>
                  <a:pPr defTabSz="914377" latinLnBrk="1">
                    <a:buClrTx/>
                    <a:defRPr/>
                  </a:pPr>
                  <a:r>
                    <a:rPr lang="en-US" altLang="ko-KR" sz="1800" kern="1200" dirty="0">
                      <a:solidFill>
                        <a:srgbClr val="C00000"/>
                      </a:solidFill>
                      <a:latin typeface="Arial" panose="020B0604020202020204" pitchFamily="34" charset="0"/>
                      <a:ea typeface="맑은 고딕" panose="020B0503020000020004" pitchFamily="50" charset="-127"/>
                      <a:cs typeface="Arial" panose="020B0604020202020204" pitchFamily="34" charset="0"/>
                    </a:rPr>
                    <a:t>Pick</a:t>
                  </a: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 hyperparameter sets </a:t>
                  </a:r>
                  <a:b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b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based on config / results</a:t>
                  </a:r>
                  <a:endParaRPr lang="ko-KR" altLang="en-US"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grpSp>
          <p:grpSp>
            <p:nvGrpSpPr>
              <p:cNvPr id="205" name="그룹 204">
                <a:extLst>
                  <a:ext uri="{FF2B5EF4-FFF2-40B4-BE49-F238E27FC236}">
                    <a16:creationId xmlns:a16="http://schemas.microsoft.com/office/drawing/2014/main" id="{D55FD7D8-EA7B-4A0A-8BF6-44C41A5E8DBC}"/>
                  </a:ext>
                </a:extLst>
              </p:cNvPr>
              <p:cNvGrpSpPr/>
              <p:nvPr/>
            </p:nvGrpSpPr>
            <p:grpSpPr>
              <a:xfrm>
                <a:off x="6070306" y="3646091"/>
                <a:ext cx="3022252" cy="715617"/>
                <a:chOff x="6573079" y="2093844"/>
                <a:chExt cx="3022252" cy="715617"/>
              </a:xfrm>
            </p:grpSpPr>
            <p:sp>
              <p:nvSpPr>
                <p:cNvPr id="220" name="직사각형 219">
                  <a:extLst>
                    <a:ext uri="{FF2B5EF4-FFF2-40B4-BE49-F238E27FC236}">
                      <a16:creationId xmlns:a16="http://schemas.microsoft.com/office/drawing/2014/main" id="{3CD06D33-ACD8-4C49-B101-9B2D803FD3C6}"/>
                    </a:ext>
                  </a:extLst>
                </p:cNvPr>
                <p:cNvSpPr/>
                <p:nvPr/>
              </p:nvSpPr>
              <p:spPr>
                <a:xfrm>
                  <a:off x="6573079" y="2093844"/>
                  <a:ext cx="2866570" cy="71561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221" name="TextBox 220">
                  <a:extLst>
                    <a:ext uri="{FF2B5EF4-FFF2-40B4-BE49-F238E27FC236}">
                      <a16:creationId xmlns:a16="http://schemas.microsoft.com/office/drawing/2014/main" id="{BFEB4AB1-C200-48B3-8AFC-36F58D0AC3D9}"/>
                    </a:ext>
                  </a:extLst>
                </p:cNvPr>
                <p:cNvSpPr txBox="1"/>
                <p:nvPr/>
              </p:nvSpPr>
              <p:spPr>
                <a:xfrm>
                  <a:off x="6629648" y="2134824"/>
                  <a:ext cx="2965683" cy="646331"/>
                </a:xfrm>
                <a:prstGeom prst="rect">
                  <a:avLst/>
                </a:prstGeom>
                <a:noFill/>
              </p:spPr>
              <p:txBody>
                <a:bodyPr wrap="square" rtlCol="0">
                  <a:spAutoFit/>
                </a:bodyPr>
                <a:lstStyle/>
                <a:p>
                  <a:pPr defTabSz="914377" latinLnBrk="1">
                    <a:buClrTx/>
                    <a:defRPr/>
                  </a:pPr>
                  <a:r>
                    <a:rPr lang="en-US" altLang="ko-KR" sz="1800" kern="1200" dirty="0">
                      <a:solidFill>
                        <a:srgbClr val="C00000"/>
                      </a:solidFill>
                      <a:latin typeface="Arial" panose="020B0604020202020204" pitchFamily="34" charset="0"/>
                      <a:ea typeface="맑은 고딕" panose="020B0503020000020004" pitchFamily="50" charset="-127"/>
                      <a:cs typeface="Arial" panose="020B0604020202020204" pitchFamily="34" charset="0"/>
                    </a:rPr>
                    <a:t>Parse</a:t>
                  </a: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 picked set to form RTL-to-GDS tool </a:t>
                  </a:r>
                  <a:r>
                    <a:rPr lang="en-US" altLang="ko-KR" sz="1800" kern="1200" dirty="0" err="1">
                      <a:solidFill>
                        <a:prstClr val="black"/>
                      </a:solidFill>
                      <a:latin typeface="Arial" panose="020B0604020202020204" pitchFamily="34" charset="0"/>
                      <a:ea typeface="맑은 고딕" panose="020B0503020000020004" pitchFamily="50" charset="-127"/>
                      <a:cs typeface="Arial" panose="020B0604020202020204" pitchFamily="34" charset="0"/>
                    </a:rPr>
                    <a:t>runscript</a:t>
                  </a:r>
                  <a:endParaRPr lang="ko-KR" altLang="en-US"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grpSp>
          <p:cxnSp>
            <p:nvCxnSpPr>
              <p:cNvPr id="206" name="직선 화살표 연결선 205">
                <a:extLst>
                  <a:ext uri="{FF2B5EF4-FFF2-40B4-BE49-F238E27FC236}">
                    <a16:creationId xmlns:a16="http://schemas.microsoft.com/office/drawing/2014/main" id="{2E804DC8-1BD9-4F38-A25A-23A51FED6D91}"/>
                  </a:ext>
                </a:extLst>
              </p:cNvPr>
              <p:cNvCxnSpPr>
                <a:cxnSpLocks/>
              </p:cNvCxnSpPr>
              <p:nvPr/>
            </p:nvCxnSpPr>
            <p:spPr>
              <a:xfrm>
                <a:off x="7487616" y="3385338"/>
                <a:ext cx="0" cy="260753"/>
              </a:xfrm>
              <a:prstGeom prst="straightConnector1">
                <a:avLst/>
              </a:prstGeom>
              <a:noFill/>
              <a:ln w="38100" cap="flat" cmpd="sng" algn="ctr">
                <a:solidFill>
                  <a:sysClr val="windowText" lastClr="000000"/>
                </a:solidFill>
                <a:prstDash val="solid"/>
                <a:miter lim="800000"/>
                <a:tailEnd type="triangle"/>
              </a:ln>
              <a:effectLst/>
            </p:spPr>
          </p:cxnSp>
          <p:grpSp>
            <p:nvGrpSpPr>
              <p:cNvPr id="207" name="그룹 206">
                <a:extLst>
                  <a:ext uri="{FF2B5EF4-FFF2-40B4-BE49-F238E27FC236}">
                    <a16:creationId xmlns:a16="http://schemas.microsoft.com/office/drawing/2014/main" id="{64FFE229-8078-45E6-B3F7-E99F3FB8BCE6}"/>
                  </a:ext>
                </a:extLst>
              </p:cNvPr>
              <p:cNvGrpSpPr/>
              <p:nvPr/>
            </p:nvGrpSpPr>
            <p:grpSpPr>
              <a:xfrm>
                <a:off x="6070306" y="4622461"/>
                <a:ext cx="2866570" cy="410312"/>
                <a:chOff x="6573079" y="2093845"/>
                <a:chExt cx="2866570" cy="410312"/>
              </a:xfrm>
            </p:grpSpPr>
            <p:sp>
              <p:nvSpPr>
                <p:cNvPr id="218" name="직사각형 217">
                  <a:extLst>
                    <a:ext uri="{FF2B5EF4-FFF2-40B4-BE49-F238E27FC236}">
                      <a16:creationId xmlns:a16="http://schemas.microsoft.com/office/drawing/2014/main" id="{01C4E0E0-24AA-453E-BE20-4BC6F043680D}"/>
                    </a:ext>
                  </a:extLst>
                </p:cNvPr>
                <p:cNvSpPr/>
                <p:nvPr/>
              </p:nvSpPr>
              <p:spPr>
                <a:xfrm>
                  <a:off x="6573079" y="2093845"/>
                  <a:ext cx="2866570" cy="410312"/>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219" name="TextBox 218">
                  <a:extLst>
                    <a:ext uri="{FF2B5EF4-FFF2-40B4-BE49-F238E27FC236}">
                      <a16:creationId xmlns:a16="http://schemas.microsoft.com/office/drawing/2014/main" id="{67300FAE-8ECF-478E-9DD6-DC84908CAE7A}"/>
                    </a:ext>
                  </a:extLst>
                </p:cNvPr>
                <p:cNvSpPr txBox="1"/>
                <p:nvPr/>
              </p:nvSpPr>
              <p:spPr>
                <a:xfrm>
                  <a:off x="6629650" y="2134824"/>
                  <a:ext cx="2809999" cy="369332"/>
                </a:xfrm>
                <a:prstGeom prst="rect">
                  <a:avLst/>
                </a:prstGeom>
                <a:noFill/>
              </p:spPr>
              <p:txBody>
                <a:bodyPr wrap="square" rtlCol="0">
                  <a:spAutoFit/>
                </a:bodyPr>
                <a:lstStyle/>
                <a:p>
                  <a:pPr defTabSz="914377" latinLnBrk="1">
                    <a:buClrTx/>
                    <a:defRPr/>
                  </a:pPr>
                  <a:r>
                    <a:rPr lang="en-US" altLang="ko-KR" sz="1800" kern="1200" dirty="0">
                      <a:solidFill>
                        <a:srgbClr val="C00000"/>
                      </a:solidFill>
                      <a:latin typeface="Arial" panose="020B0604020202020204" pitchFamily="34" charset="0"/>
                      <a:ea typeface="맑은 고딕" panose="020B0503020000020004" pitchFamily="50" charset="-127"/>
                      <a:cs typeface="Arial" panose="020B0604020202020204" pitchFamily="34" charset="0"/>
                    </a:rPr>
                    <a:t>Run</a:t>
                  </a: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1800" kern="1200" dirty="0" err="1">
                      <a:solidFill>
                        <a:prstClr val="black"/>
                      </a:solidFill>
                      <a:latin typeface="Arial" panose="020B0604020202020204" pitchFamily="34" charset="0"/>
                      <a:ea typeface="맑은 고딕" panose="020B0503020000020004" pitchFamily="50" charset="-127"/>
                      <a:cs typeface="Arial" panose="020B0604020202020204" pitchFamily="34" charset="0"/>
                    </a:rPr>
                    <a:t>runscript</a:t>
                  </a:r>
                  <a:endParaRPr lang="ko-KR" altLang="en-US"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grpSp>
          <p:cxnSp>
            <p:nvCxnSpPr>
              <p:cNvPr id="208" name="직선 화살표 연결선 207">
                <a:extLst>
                  <a:ext uri="{FF2B5EF4-FFF2-40B4-BE49-F238E27FC236}">
                    <a16:creationId xmlns:a16="http://schemas.microsoft.com/office/drawing/2014/main" id="{A3793A96-D95F-4B14-9DCE-0AF161C80706}"/>
                  </a:ext>
                </a:extLst>
              </p:cNvPr>
              <p:cNvCxnSpPr>
                <a:cxnSpLocks/>
              </p:cNvCxnSpPr>
              <p:nvPr/>
            </p:nvCxnSpPr>
            <p:spPr>
              <a:xfrm>
                <a:off x="7487616" y="4361708"/>
                <a:ext cx="0" cy="260753"/>
              </a:xfrm>
              <a:prstGeom prst="straightConnector1">
                <a:avLst/>
              </a:prstGeom>
              <a:noFill/>
              <a:ln w="38100" cap="flat" cmpd="sng" algn="ctr">
                <a:solidFill>
                  <a:sysClr val="windowText" lastClr="000000"/>
                </a:solidFill>
                <a:prstDash val="solid"/>
                <a:miter lim="800000"/>
                <a:tailEnd type="triangle"/>
              </a:ln>
              <a:effectLst/>
            </p:spPr>
          </p:cxnSp>
          <p:grpSp>
            <p:nvGrpSpPr>
              <p:cNvPr id="209" name="그룹 208">
                <a:extLst>
                  <a:ext uri="{FF2B5EF4-FFF2-40B4-BE49-F238E27FC236}">
                    <a16:creationId xmlns:a16="http://schemas.microsoft.com/office/drawing/2014/main" id="{1B831B1D-01F6-42FC-A46D-67C4F922A37F}"/>
                  </a:ext>
                </a:extLst>
              </p:cNvPr>
              <p:cNvGrpSpPr/>
              <p:nvPr/>
            </p:nvGrpSpPr>
            <p:grpSpPr>
              <a:xfrm>
                <a:off x="6070303" y="5298863"/>
                <a:ext cx="2866573" cy="410312"/>
                <a:chOff x="6573076" y="2093845"/>
                <a:chExt cx="2866573" cy="410312"/>
              </a:xfrm>
            </p:grpSpPr>
            <p:sp>
              <p:nvSpPr>
                <p:cNvPr id="216" name="직사각형 215">
                  <a:extLst>
                    <a:ext uri="{FF2B5EF4-FFF2-40B4-BE49-F238E27FC236}">
                      <a16:creationId xmlns:a16="http://schemas.microsoft.com/office/drawing/2014/main" id="{F206931B-9926-411F-94BF-EDEBCE83E63A}"/>
                    </a:ext>
                  </a:extLst>
                </p:cNvPr>
                <p:cNvSpPr/>
                <p:nvPr/>
              </p:nvSpPr>
              <p:spPr>
                <a:xfrm>
                  <a:off x="6573079" y="2093845"/>
                  <a:ext cx="2866570" cy="410312"/>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217" name="TextBox 216">
                  <a:extLst>
                    <a:ext uri="{FF2B5EF4-FFF2-40B4-BE49-F238E27FC236}">
                      <a16:creationId xmlns:a16="http://schemas.microsoft.com/office/drawing/2014/main" id="{DF22A980-D538-4FC6-86AF-FD2EEA3A5BFE}"/>
                    </a:ext>
                  </a:extLst>
                </p:cNvPr>
                <p:cNvSpPr txBox="1"/>
                <p:nvPr/>
              </p:nvSpPr>
              <p:spPr>
                <a:xfrm>
                  <a:off x="6573076" y="2134824"/>
                  <a:ext cx="2866573" cy="369332"/>
                </a:xfrm>
                <a:prstGeom prst="rect">
                  <a:avLst/>
                </a:prstGeom>
                <a:noFill/>
              </p:spPr>
              <p:txBody>
                <a:bodyPr wrap="square" rtlCol="0">
                  <a:spAutoFit/>
                </a:bodyPr>
                <a:lstStyle/>
                <a:p>
                  <a:pPr defTabSz="914377" latinLnBrk="1">
                    <a:buClrTx/>
                    <a:defRPr/>
                  </a:pPr>
                  <a:r>
                    <a:rPr lang="en-US" altLang="ko-KR" sz="1800" kern="1200" dirty="0">
                      <a:solidFill>
                        <a:srgbClr val="C00000"/>
                      </a:solidFill>
                      <a:latin typeface="Arial" panose="020B0604020202020204" pitchFamily="34" charset="0"/>
                      <a:ea typeface="맑은 고딕" panose="020B0503020000020004" pitchFamily="50" charset="-127"/>
                      <a:cs typeface="Arial" panose="020B0604020202020204" pitchFamily="34" charset="0"/>
                    </a:rPr>
                    <a:t>Collect </a:t>
                  </a: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METRICS2.1 json</a:t>
                  </a:r>
                  <a:endParaRPr lang="ko-KR" altLang="en-US"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grpSp>
          <p:cxnSp>
            <p:nvCxnSpPr>
              <p:cNvPr id="210" name="직선 화살표 연결선 209">
                <a:extLst>
                  <a:ext uri="{FF2B5EF4-FFF2-40B4-BE49-F238E27FC236}">
                    <a16:creationId xmlns:a16="http://schemas.microsoft.com/office/drawing/2014/main" id="{24C5C8DB-CB33-4251-8725-4C6DA9AC0E8C}"/>
                  </a:ext>
                </a:extLst>
              </p:cNvPr>
              <p:cNvCxnSpPr>
                <a:cxnSpLocks/>
              </p:cNvCxnSpPr>
              <p:nvPr/>
            </p:nvCxnSpPr>
            <p:spPr>
              <a:xfrm>
                <a:off x="7487616" y="5038110"/>
                <a:ext cx="0" cy="260753"/>
              </a:xfrm>
              <a:prstGeom prst="straightConnector1">
                <a:avLst/>
              </a:prstGeom>
              <a:noFill/>
              <a:ln w="38100" cap="flat" cmpd="sng" algn="ctr">
                <a:solidFill>
                  <a:sysClr val="windowText" lastClr="000000"/>
                </a:solidFill>
                <a:prstDash val="solid"/>
                <a:miter lim="800000"/>
                <a:tailEnd type="triangle"/>
              </a:ln>
              <a:effectLst/>
            </p:spPr>
          </p:cxnSp>
          <p:cxnSp>
            <p:nvCxnSpPr>
              <p:cNvPr id="211" name="연결선: 꺾임 210">
                <a:extLst>
                  <a:ext uri="{FF2B5EF4-FFF2-40B4-BE49-F238E27FC236}">
                    <a16:creationId xmlns:a16="http://schemas.microsoft.com/office/drawing/2014/main" id="{5940B59C-AA8C-470E-B633-54AB44D74517}"/>
                  </a:ext>
                </a:extLst>
              </p:cNvPr>
              <p:cNvCxnSpPr>
                <a:cxnSpLocks/>
                <a:stCxn id="214" idx="1"/>
                <a:endCxn id="222" idx="1"/>
              </p:cNvCxnSpPr>
              <p:nvPr/>
            </p:nvCxnSpPr>
            <p:spPr>
              <a:xfrm rot="10800000">
                <a:off x="6070306" y="3036101"/>
                <a:ext cx="12700" cy="3131550"/>
              </a:xfrm>
              <a:prstGeom prst="bentConnector3">
                <a:avLst>
                  <a:gd name="adj1" fmla="val 4466661"/>
                </a:avLst>
              </a:prstGeom>
              <a:noFill/>
              <a:ln w="38100" cap="flat" cmpd="sng" algn="ctr">
                <a:solidFill>
                  <a:sysClr val="windowText" lastClr="000000"/>
                </a:solidFill>
                <a:prstDash val="solid"/>
                <a:miter lim="800000"/>
                <a:tailEnd type="triangle"/>
              </a:ln>
              <a:effectLst/>
            </p:spPr>
          </p:cxnSp>
          <p:grpSp>
            <p:nvGrpSpPr>
              <p:cNvPr id="212" name="그룹 211">
                <a:extLst>
                  <a:ext uri="{FF2B5EF4-FFF2-40B4-BE49-F238E27FC236}">
                    <a16:creationId xmlns:a16="http://schemas.microsoft.com/office/drawing/2014/main" id="{A1DAB606-11B6-4BBE-B815-962D6260FB56}"/>
                  </a:ext>
                </a:extLst>
              </p:cNvPr>
              <p:cNvGrpSpPr/>
              <p:nvPr/>
            </p:nvGrpSpPr>
            <p:grpSpPr>
              <a:xfrm>
                <a:off x="6070306" y="5962495"/>
                <a:ext cx="2866570" cy="410312"/>
                <a:chOff x="6573079" y="2093845"/>
                <a:chExt cx="2866570" cy="410312"/>
              </a:xfrm>
            </p:grpSpPr>
            <p:sp>
              <p:nvSpPr>
                <p:cNvPr id="214" name="직사각형 213">
                  <a:extLst>
                    <a:ext uri="{FF2B5EF4-FFF2-40B4-BE49-F238E27FC236}">
                      <a16:creationId xmlns:a16="http://schemas.microsoft.com/office/drawing/2014/main" id="{754A854F-1064-4B74-9C6D-F8CD34292059}"/>
                    </a:ext>
                  </a:extLst>
                </p:cNvPr>
                <p:cNvSpPr/>
                <p:nvPr/>
              </p:nvSpPr>
              <p:spPr>
                <a:xfrm>
                  <a:off x="6573079" y="2093845"/>
                  <a:ext cx="2866570" cy="410312"/>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377" latinLnBrk="1">
                    <a:buClrTx/>
                    <a:defRPr/>
                  </a:pPr>
                  <a:endParaRPr lang="ko-KR" altLang="en-US" sz="1800" kern="1200">
                    <a:solidFill>
                      <a:prstClr val="black"/>
                    </a:solidFill>
                    <a:latin typeface="맑은 고딕" panose="020F0502020204030204"/>
                    <a:ea typeface="맑은 고딕" panose="020B0503020000020004" pitchFamily="50" charset="-127"/>
                    <a:cs typeface="Arial" panose="020B0604020202020204" pitchFamily="34" charset="0"/>
                  </a:endParaRPr>
                </a:p>
              </p:txBody>
            </p:sp>
            <p:sp>
              <p:nvSpPr>
                <p:cNvPr id="215" name="TextBox 214">
                  <a:extLst>
                    <a:ext uri="{FF2B5EF4-FFF2-40B4-BE49-F238E27FC236}">
                      <a16:creationId xmlns:a16="http://schemas.microsoft.com/office/drawing/2014/main" id="{81A94BDE-5DEC-49D2-B046-F0C4ACE5F638}"/>
                    </a:ext>
                  </a:extLst>
                </p:cNvPr>
                <p:cNvSpPr txBox="1"/>
                <p:nvPr/>
              </p:nvSpPr>
              <p:spPr>
                <a:xfrm>
                  <a:off x="6629650" y="2134824"/>
                  <a:ext cx="2809999" cy="369332"/>
                </a:xfrm>
                <a:prstGeom prst="rect">
                  <a:avLst/>
                </a:prstGeom>
                <a:noFill/>
              </p:spPr>
              <p:txBody>
                <a:bodyPr wrap="square" rtlCol="0">
                  <a:spAutoFit/>
                </a:bodyPr>
                <a:lstStyle/>
                <a:p>
                  <a:pPr defTabSz="914377" latinLnBrk="1">
                    <a:buClrTx/>
                    <a:defRPr/>
                  </a:pPr>
                  <a:r>
                    <a:rPr lang="en-US" altLang="ko-KR" sz="1800" kern="1200" dirty="0">
                      <a:solidFill>
                        <a:srgbClr val="C00000"/>
                      </a:solidFill>
                      <a:latin typeface="Arial" panose="020B0604020202020204" pitchFamily="34" charset="0"/>
                      <a:ea typeface="맑은 고딕" panose="020B0503020000020004" pitchFamily="50" charset="-127"/>
                      <a:cs typeface="Arial" panose="020B0604020202020204" pitchFamily="34" charset="0"/>
                    </a:rPr>
                    <a:t>Evaluate</a:t>
                  </a:r>
                  <a:r>
                    <a:rPr lang="en-US" altLang="ko-KR"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rPr>
                    <a:t> results</a:t>
                  </a:r>
                  <a:endParaRPr lang="ko-KR" altLang="en-US" sz="1800" kern="12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grpSp>
          <p:cxnSp>
            <p:nvCxnSpPr>
              <p:cNvPr id="213" name="직선 화살표 연결선 212">
                <a:extLst>
                  <a:ext uri="{FF2B5EF4-FFF2-40B4-BE49-F238E27FC236}">
                    <a16:creationId xmlns:a16="http://schemas.microsoft.com/office/drawing/2014/main" id="{4C65B85A-DFE5-4108-A2B9-B55EC19822D8}"/>
                  </a:ext>
                </a:extLst>
              </p:cNvPr>
              <p:cNvCxnSpPr>
                <a:cxnSpLocks/>
              </p:cNvCxnSpPr>
              <p:nvPr/>
            </p:nvCxnSpPr>
            <p:spPr>
              <a:xfrm>
                <a:off x="7487616" y="5701742"/>
                <a:ext cx="0" cy="260753"/>
              </a:xfrm>
              <a:prstGeom prst="straightConnector1">
                <a:avLst/>
              </a:prstGeom>
              <a:noFill/>
              <a:ln w="38100" cap="flat" cmpd="sng" algn="ctr">
                <a:solidFill>
                  <a:sysClr val="windowText" lastClr="000000"/>
                </a:solidFill>
                <a:prstDash val="solid"/>
                <a:miter lim="800000"/>
                <a:tailEnd type="triangle"/>
              </a:ln>
              <a:effectLst/>
            </p:spPr>
          </p:cxnSp>
        </p:grpSp>
        <p:sp>
          <p:nvSpPr>
            <p:cNvPr id="202" name="왼쪽 중괄호 201">
              <a:extLst>
                <a:ext uri="{FF2B5EF4-FFF2-40B4-BE49-F238E27FC236}">
                  <a16:creationId xmlns:a16="http://schemas.microsoft.com/office/drawing/2014/main" id="{39947E25-F33C-41F0-9965-E239407C4A2B}"/>
                </a:ext>
              </a:extLst>
            </p:cNvPr>
            <p:cNvSpPr/>
            <p:nvPr/>
          </p:nvSpPr>
          <p:spPr bwMode="auto">
            <a:xfrm rot="4623730">
              <a:off x="9017445" y="2100123"/>
              <a:ext cx="370767" cy="398852"/>
            </a:xfrm>
            <a:prstGeom prst="leftBrace">
              <a:avLst/>
            </a:prstGeom>
            <a:no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77" eaLnBrk="0" fontAlgn="base" hangingPunct="0">
                <a:spcBef>
                  <a:spcPct val="0"/>
                </a:spcBef>
                <a:spcAft>
                  <a:spcPct val="0"/>
                </a:spcAft>
                <a:buClrTx/>
                <a:defRPr/>
              </a:pPr>
              <a:endParaRPr lang="ko-KR" altLang="en-US" sz="1800" b="1" kern="1200">
                <a:solidFill>
                  <a:prstClr val="black"/>
                </a:solidFill>
                <a:latin typeface="Arial Narrow" pitchFamily="34" charset="0"/>
                <a:ea typeface="맑은 고딕" panose="020B0503020000020004" pitchFamily="50" charset="-127"/>
                <a:cs typeface="+mn-cs"/>
              </a:endParaRPr>
            </a:p>
          </p:txBody>
        </p:sp>
        <p:sp>
          <p:nvSpPr>
            <p:cNvPr id="203" name="TextBox 202">
              <a:extLst>
                <a:ext uri="{FF2B5EF4-FFF2-40B4-BE49-F238E27FC236}">
                  <a16:creationId xmlns:a16="http://schemas.microsoft.com/office/drawing/2014/main" id="{10AF1917-BEA5-4B3E-8501-6C1A34A778D3}"/>
                </a:ext>
              </a:extLst>
            </p:cNvPr>
            <p:cNvSpPr txBox="1"/>
            <p:nvPr/>
          </p:nvSpPr>
          <p:spPr>
            <a:xfrm>
              <a:off x="8467159" y="1763452"/>
              <a:ext cx="2016514" cy="369332"/>
            </a:xfrm>
            <a:prstGeom prst="rect">
              <a:avLst/>
            </a:prstGeom>
            <a:noFill/>
          </p:spPr>
          <p:txBody>
            <a:bodyPr wrap="none" rtlCol="0">
              <a:spAutoFit/>
            </a:bodyPr>
            <a:lstStyle/>
            <a:p>
              <a:pPr defTabSz="914377" latinLnBrk="1">
                <a:buClrTx/>
                <a:defRPr/>
              </a:pPr>
              <a:r>
                <a:rPr lang="en-US" altLang="ko-KR" sz="1800" kern="1200" dirty="0">
                  <a:solidFill>
                    <a:prstClr val="black"/>
                  </a:solidFill>
                  <a:latin typeface="맑은 고딕" panose="020F0502020204030204"/>
                  <a:ea typeface="맑은 고딕" panose="020B0503020000020004" pitchFamily="50" charset="-127"/>
                  <a:cs typeface="+mn-cs"/>
                </a:rPr>
                <a:t>parallel execution</a:t>
              </a:r>
              <a:endParaRPr lang="ko-KR" altLang="en-US" sz="1800" kern="1200" dirty="0">
                <a:solidFill>
                  <a:prstClr val="black"/>
                </a:solidFill>
                <a:latin typeface="맑은 고딕" panose="020F0502020204030204"/>
                <a:ea typeface="맑은 고딕" panose="020B0503020000020004" pitchFamily="50" charset="-127"/>
                <a:cs typeface="+mn-cs"/>
              </a:endParaRPr>
            </a:p>
          </p:txBody>
        </p:sp>
      </p:grpSp>
      <p:sp>
        <p:nvSpPr>
          <p:cNvPr id="4" name="Title 3">
            <a:extLst>
              <a:ext uri="{FF2B5EF4-FFF2-40B4-BE49-F238E27FC236}">
                <a16:creationId xmlns:a16="http://schemas.microsoft.com/office/drawing/2014/main" id="{238DB302-4E37-2A36-5743-4D6794D310DE}"/>
              </a:ext>
            </a:extLst>
          </p:cNvPr>
          <p:cNvSpPr>
            <a:spLocks noGrp="1"/>
          </p:cNvSpPr>
          <p:nvPr>
            <p:ph type="title"/>
          </p:nvPr>
        </p:nvSpPr>
        <p:spPr>
          <a:xfrm>
            <a:off x="148596" y="92689"/>
            <a:ext cx="11582400" cy="685800"/>
          </a:xfrm>
        </p:spPr>
        <p:txBody>
          <a:bodyPr/>
          <a:lstStyle/>
          <a:p>
            <a:r>
              <a:rPr lang="en-US" sz="3733" dirty="0">
                <a:solidFill>
                  <a:srgbClr val="254061"/>
                </a:solidFill>
                <a:latin typeface="Arial" panose="020B0604020202020204" pitchFamily="34" charset="0"/>
                <a:cs typeface="Arial" panose="020B0604020202020204" pitchFamily="34" charset="0"/>
              </a:rPr>
              <a:t>Flow Parameter </a:t>
            </a:r>
            <a:r>
              <a:rPr lang="en-US" sz="3733" dirty="0" err="1">
                <a:solidFill>
                  <a:srgbClr val="254061"/>
                </a:solidFill>
                <a:latin typeface="Arial" panose="020B0604020202020204" pitchFamily="34" charset="0"/>
                <a:cs typeface="Arial" panose="020B0604020202020204" pitchFamily="34" charset="0"/>
              </a:rPr>
              <a:t>AutoTuner</a:t>
            </a:r>
            <a:r>
              <a:rPr lang="en-US" sz="3733" dirty="0">
                <a:solidFill>
                  <a:srgbClr val="254061"/>
                </a:solidFill>
                <a:latin typeface="Arial" panose="020B0604020202020204" pitchFamily="34" charset="0"/>
                <a:cs typeface="Arial" panose="020B0604020202020204" pitchFamily="34" charset="0"/>
              </a:rPr>
              <a:t> – Architecture</a:t>
            </a:r>
          </a:p>
        </p:txBody>
      </p:sp>
    </p:spTree>
  </p:cSld>
  <p:clrMapOvr>
    <a:masterClrMapping/>
  </p:clrMapOvr>
  <mc:AlternateContent xmlns:mc="http://schemas.openxmlformats.org/markup-compatibility/2006" xmlns:p14="http://schemas.microsoft.com/office/powerpoint/2010/main">
    <mc:Choice Requires="p14">
      <p:transition spd="slow" p14:dur="2000" advTm="29848"/>
    </mc:Choice>
    <mc:Fallback xmlns="">
      <p:transition spd="slow" advTm="298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6E0526-1FDF-43E3-B75C-0D6234920DAC}"/>
              </a:ext>
            </a:extLst>
          </p:cNvPr>
          <p:cNvSpPr>
            <a:spLocks noGrp="1"/>
          </p:cNvSpPr>
          <p:nvPr>
            <p:ph idx="1"/>
          </p:nvPr>
        </p:nvSpPr>
        <p:spPr>
          <a:xfrm>
            <a:off x="470263" y="1267097"/>
            <a:ext cx="11721737" cy="4909867"/>
          </a:xfrm>
        </p:spPr>
        <p:txBody>
          <a:bodyPr>
            <a:normAutofit/>
          </a:bodyPr>
          <a:lstStyle/>
          <a:p>
            <a:r>
              <a:rPr lang="en-US" dirty="0"/>
              <a:t>Lectures are Tues/Thurs from 5:00 pm to 6:20 pm in Center Hall 216</a:t>
            </a:r>
          </a:p>
          <a:p>
            <a:pPr lvl="1"/>
            <a:r>
              <a:rPr lang="en-US" dirty="0"/>
              <a:t>Attendance is Mandatory. At the end of the lecture, you must complete Lecture Participation in Canvas &gt; Quizzes. This is 20% of your grade. Regrades available.</a:t>
            </a:r>
          </a:p>
          <a:p>
            <a:pPr lvl="1"/>
            <a:r>
              <a:rPr lang="en-US" dirty="0"/>
              <a:t>The topics and lecturer for each lecture can be seen on the Course Schedule</a:t>
            </a:r>
          </a:p>
          <a:p>
            <a:r>
              <a:rPr lang="en-US" dirty="0"/>
              <a:t>There are 5 labs and a Final Project</a:t>
            </a:r>
          </a:p>
          <a:p>
            <a:pPr lvl="1"/>
            <a:r>
              <a:rPr lang="en-US" dirty="0"/>
              <a:t>Labs are 60% of your grade (12% each)</a:t>
            </a:r>
          </a:p>
          <a:p>
            <a:pPr lvl="1"/>
            <a:r>
              <a:rPr lang="en-US" dirty="0"/>
              <a:t>The Final Project is 20% of your grade.</a:t>
            </a:r>
            <a:br>
              <a:rPr lang="en-US" dirty="0"/>
            </a:br>
            <a:endParaRPr lang="en-US" dirty="0"/>
          </a:p>
          <a:p>
            <a:r>
              <a:rPr lang="en-US" dirty="0"/>
              <a:t>Stay up to date on the Schedule and check Canvas Announcements !!!</a:t>
            </a:r>
          </a:p>
          <a:p>
            <a:pPr marL="914400" lvl="2" indent="-393700"/>
            <a:r>
              <a:rPr lang="en-US" dirty="0"/>
              <a:t>Canvas Home &gt; Course Schedule</a:t>
            </a:r>
          </a:p>
          <a:p>
            <a:pPr marL="914400" lvl="2" indent="-393700"/>
            <a:r>
              <a:rPr lang="en-US" dirty="0"/>
              <a:t>Office Hours are also on Canvas</a:t>
            </a:r>
          </a:p>
          <a:p>
            <a:pPr marL="914400" lvl="2" indent="-393700"/>
            <a:r>
              <a:rPr lang="en-US" b="1" dirty="0">
                <a:solidFill>
                  <a:srgbClr val="1B00C0"/>
                </a:solidFill>
              </a:rPr>
              <a:t>Course staff:  Andrew Kahng (instructor), Bodhi Pramanik (TA), Davit Markarian (volunteer)</a:t>
            </a:r>
          </a:p>
        </p:txBody>
      </p:sp>
      <p:sp>
        <p:nvSpPr>
          <p:cNvPr id="3" name="Footer Placeholder 2">
            <a:extLst>
              <a:ext uri="{FF2B5EF4-FFF2-40B4-BE49-F238E27FC236}">
                <a16:creationId xmlns:a16="http://schemas.microsoft.com/office/drawing/2014/main" id="{F69BFE06-56BF-86EB-ECD9-184579211DFE}"/>
              </a:ext>
            </a:extLst>
          </p:cNvPr>
          <p:cNvSpPr>
            <a:spLocks noGrp="1"/>
          </p:cNvSpPr>
          <p:nvPr>
            <p:ph type="ftr" sz="quarter" idx="11"/>
          </p:nvPr>
        </p:nvSpPr>
        <p:spPr/>
        <p:txBody>
          <a:bodyPr/>
          <a:lstStyle/>
          <a:p>
            <a:r>
              <a:rPr lang="en-US"/>
              <a:t>Intro &amp; Syllabus</a:t>
            </a:r>
          </a:p>
        </p:txBody>
      </p:sp>
      <p:sp>
        <p:nvSpPr>
          <p:cNvPr id="4" name="Slide Number Placeholder 3">
            <a:extLst>
              <a:ext uri="{FF2B5EF4-FFF2-40B4-BE49-F238E27FC236}">
                <a16:creationId xmlns:a16="http://schemas.microsoft.com/office/drawing/2014/main" id="{09510F79-5A67-C3F1-4933-084E29E552AC}"/>
              </a:ext>
            </a:extLst>
          </p:cNvPr>
          <p:cNvSpPr>
            <a:spLocks noGrp="1"/>
          </p:cNvSpPr>
          <p:nvPr>
            <p:ph type="sldNum" sz="quarter" idx="12"/>
          </p:nvPr>
        </p:nvSpPr>
        <p:spPr/>
        <p:txBody>
          <a:bodyPr/>
          <a:lstStyle/>
          <a:p>
            <a:fld id="{8B188C6C-511E-6B44-8FFB-72FF31A031B9}" type="slidenum">
              <a:rPr lang="en-US" smtClean="0"/>
              <a:t>4</a:t>
            </a:fld>
            <a:endParaRPr lang="en-US"/>
          </a:p>
        </p:txBody>
      </p:sp>
      <p:sp>
        <p:nvSpPr>
          <p:cNvPr id="5" name="Title 4">
            <a:extLst>
              <a:ext uri="{FF2B5EF4-FFF2-40B4-BE49-F238E27FC236}">
                <a16:creationId xmlns:a16="http://schemas.microsoft.com/office/drawing/2014/main" id="{3CE41B55-03D4-E31A-D2FF-02A4E910EBB7}"/>
              </a:ext>
            </a:extLst>
          </p:cNvPr>
          <p:cNvSpPr>
            <a:spLocks noGrp="1"/>
          </p:cNvSpPr>
          <p:nvPr>
            <p:ph type="title"/>
          </p:nvPr>
        </p:nvSpPr>
        <p:spPr/>
        <p:txBody>
          <a:bodyPr/>
          <a:lstStyle/>
          <a:p>
            <a:r>
              <a:rPr lang="en-US" dirty="0"/>
              <a:t>Logistics</a:t>
            </a:r>
          </a:p>
        </p:txBody>
      </p:sp>
    </p:spTree>
    <p:extLst>
      <p:ext uri="{BB962C8B-B14F-4D97-AF65-F5344CB8AC3E}">
        <p14:creationId xmlns:p14="http://schemas.microsoft.com/office/powerpoint/2010/main" val="2044306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0" name="내용 개체 틀 1">
            <a:extLst>
              <a:ext uri="{FF2B5EF4-FFF2-40B4-BE49-F238E27FC236}">
                <a16:creationId xmlns:a16="http://schemas.microsoft.com/office/drawing/2014/main" id="{2B4B8A03-8A16-462E-807B-AD2D8708894C}"/>
              </a:ext>
            </a:extLst>
          </p:cNvPr>
          <p:cNvSpPr txBox="1">
            <a:spLocks/>
          </p:cNvSpPr>
          <p:nvPr/>
        </p:nvSpPr>
        <p:spPr>
          <a:xfrm>
            <a:off x="210674" y="766488"/>
            <a:ext cx="11781367" cy="55626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317500" algn="l" rtl="0">
              <a:lnSpc>
                <a:spcPct val="85000"/>
              </a:lnSpc>
              <a:spcBef>
                <a:spcPts val="1000"/>
              </a:spcBef>
              <a:spcAft>
                <a:spcPts val="0"/>
              </a:spcAft>
              <a:buClr>
                <a:srgbClr val="C00000"/>
              </a:buClr>
              <a:buSzPts val="14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85000"/>
              </a:lnSpc>
              <a:spcBef>
                <a:spcPts val="1000"/>
              </a:spcBef>
              <a:spcAft>
                <a:spcPts val="0"/>
              </a:spcAft>
              <a:buClr>
                <a:srgbClr val="C00000"/>
              </a:buClr>
              <a:buSzPts val="2800"/>
              <a:buFont typeface="Arial"/>
              <a:buChar char="•"/>
              <a:defRPr sz="2800" b="0" i="0" u="none" strike="noStrike" cap="none">
                <a:solidFill>
                  <a:srgbClr val="000000"/>
                </a:solidFill>
                <a:latin typeface="Arial"/>
                <a:ea typeface="Arial"/>
                <a:cs typeface="Arial"/>
                <a:sym typeface="Arial"/>
              </a:defRPr>
            </a:lvl9pPr>
          </a:lstStyle>
          <a:p>
            <a:pPr marL="237055" indent="-237055" fontAlgn="base">
              <a:spcBef>
                <a:spcPct val="30000"/>
              </a:spcBef>
              <a:spcAft>
                <a:spcPct val="0"/>
              </a:spcAft>
              <a:buSzPct val="120000"/>
              <a:buFont typeface="Arial" panose="020B0604020202020204" pitchFamily="34" charset="0"/>
              <a:buChar char="•"/>
            </a:pPr>
            <a:r>
              <a:rPr lang="en-US" altLang="ko-KR" sz="2000" dirty="0">
                <a:solidFill>
                  <a:sysClr val="windowText" lastClr="000000"/>
                </a:solidFill>
                <a:latin typeface="Arial" panose="020B0604020202020204" pitchFamily="34" charset="0"/>
                <a:ea typeface="+mn-ea"/>
                <a:cs typeface="Arial" pitchFamily="34" charset="0"/>
              </a:rPr>
              <a:t>Tech: </a:t>
            </a:r>
            <a:r>
              <a:rPr lang="en-US" altLang="ko-KR" sz="2000" dirty="0" err="1">
                <a:solidFill>
                  <a:sysClr val="windowText" lastClr="000000"/>
                </a:solidFill>
                <a:latin typeface="Arial" panose="020B0604020202020204" pitchFamily="34" charset="0"/>
                <a:ea typeface="+mn-ea"/>
                <a:cs typeface="Arial" pitchFamily="34" charset="0"/>
              </a:rPr>
              <a:t>Skywater</a:t>
            </a:r>
            <a:r>
              <a:rPr lang="en-US" altLang="ko-KR" sz="2000" dirty="0">
                <a:solidFill>
                  <a:sysClr val="windowText" lastClr="000000"/>
                </a:solidFill>
                <a:latin typeface="Arial" panose="020B0604020202020204" pitchFamily="34" charset="0"/>
                <a:ea typeface="+mn-ea"/>
                <a:cs typeface="Arial" pitchFamily="34" charset="0"/>
              </a:rPr>
              <a:t> 130nm HD</a:t>
            </a:r>
          </a:p>
          <a:p>
            <a:pPr marL="237055" indent="-237055" fontAlgn="base">
              <a:spcBef>
                <a:spcPct val="30000"/>
              </a:spcBef>
              <a:spcAft>
                <a:spcPct val="0"/>
              </a:spcAft>
              <a:buSzPct val="120000"/>
              <a:buFont typeface="Arial" panose="020B0604020202020204" pitchFamily="34" charset="0"/>
              <a:buChar char="•"/>
            </a:pPr>
            <a:r>
              <a:rPr lang="en-US" altLang="ko-KR" sz="2000" dirty="0">
                <a:solidFill>
                  <a:sysClr val="windowText" lastClr="000000"/>
                </a:solidFill>
                <a:latin typeface="Arial" panose="020B0604020202020204" pitchFamily="34" charset="0"/>
                <a:ea typeface="+mn-ea"/>
                <a:cs typeface="Arial" pitchFamily="34" charset="0"/>
              </a:rPr>
              <a:t>Design: ibex</a:t>
            </a:r>
          </a:p>
          <a:p>
            <a:pPr marL="237055" indent="-237055" fontAlgn="base">
              <a:spcBef>
                <a:spcPct val="30000"/>
              </a:spcBef>
              <a:spcAft>
                <a:spcPct val="0"/>
              </a:spcAft>
              <a:buSzPct val="120000"/>
              <a:buFont typeface="Arial" panose="020B0604020202020204" pitchFamily="34" charset="0"/>
              <a:buChar char="•"/>
            </a:pPr>
            <a:r>
              <a:rPr lang="en-US" altLang="ko-KR" sz="2000" dirty="0">
                <a:solidFill>
                  <a:sysClr val="windowText" lastClr="000000"/>
                </a:solidFill>
                <a:latin typeface="Arial" panose="020B0604020202020204" pitchFamily="34" charset="0"/>
                <a:ea typeface="+mn-ea"/>
                <a:cs typeface="Arial" pitchFamily="34" charset="0"/>
              </a:rPr>
              <a:t>Tested Algorithms</a:t>
            </a:r>
          </a:p>
          <a:p>
            <a:pPr marL="846626" lvl="3" indent="-237055" fontAlgn="base">
              <a:spcBef>
                <a:spcPct val="30000"/>
              </a:spcBef>
              <a:spcAft>
                <a:spcPct val="0"/>
              </a:spcAft>
              <a:buSzPct val="120000"/>
              <a:buFont typeface="Arial" panose="020B0604020202020204" pitchFamily="34" charset="0"/>
              <a:buChar char="•"/>
            </a:pPr>
            <a:r>
              <a:rPr lang="en-US" altLang="ko-KR" sz="2000" dirty="0" err="1">
                <a:solidFill>
                  <a:sysClr val="windowText" lastClr="000000"/>
                </a:solidFill>
                <a:latin typeface="Arial" panose="020B0604020202020204" pitchFamily="34" charset="0"/>
                <a:ea typeface="+mn-ea"/>
                <a:cs typeface="Arial" pitchFamily="34" charset="0"/>
              </a:rPr>
              <a:t>HyperOpt</a:t>
            </a:r>
            <a:endParaRPr lang="en-US" altLang="ko-KR" sz="2000" dirty="0">
              <a:solidFill>
                <a:sysClr val="windowText" lastClr="000000"/>
              </a:solidFill>
              <a:latin typeface="Arial" panose="020B0604020202020204" pitchFamily="34" charset="0"/>
              <a:ea typeface="+mn-ea"/>
              <a:cs typeface="Arial" pitchFamily="34" charset="0"/>
            </a:endParaRPr>
          </a:p>
          <a:p>
            <a:pPr marL="237055" indent="-237055" fontAlgn="base">
              <a:spcBef>
                <a:spcPct val="30000"/>
              </a:spcBef>
              <a:spcAft>
                <a:spcPct val="0"/>
              </a:spcAft>
              <a:buSzPct val="120000"/>
              <a:buFont typeface="Arial" panose="020B0604020202020204" pitchFamily="34" charset="0"/>
              <a:buChar char="•"/>
            </a:pPr>
            <a:r>
              <a:rPr lang="en-US" altLang="ko-KR" sz="2000" dirty="0">
                <a:solidFill>
                  <a:sysClr val="windowText" lastClr="000000"/>
                </a:solidFill>
                <a:latin typeface="Arial" panose="020B0604020202020204" pitchFamily="34" charset="0"/>
                <a:ea typeface="+mn-ea"/>
                <a:cs typeface="Arial" pitchFamily="34" charset="0"/>
              </a:rPr>
              <a:t>Hyperparameter config   &lt;name, type, minmax, step&gt;</a:t>
            </a:r>
          </a:p>
          <a:p>
            <a:pPr marL="237055" indent="-237055" fontAlgn="base">
              <a:spcBef>
                <a:spcPct val="30000"/>
              </a:spcBef>
              <a:spcAft>
                <a:spcPct val="0"/>
              </a:spcAft>
              <a:buSzPct val="120000"/>
              <a:buFont typeface="Arial" panose="020B0604020202020204" pitchFamily="34" charset="0"/>
              <a:buChar char="•"/>
            </a:pPr>
            <a:endParaRPr lang="en-US" altLang="ko-KR" sz="2000" dirty="0">
              <a:solidFill>
                <a:sysClr val="windowText" lastClr="000000"/>
              </a:solidFill>
              <a:latin typeface="Arial" panose="020B0604020202020204" pitchFamily="34" charset="0"/>
              <a:ea typeface="+mn-ea"/>
              <a:cs typeface="Arial" pitchFamily="34" charset="0"/>
            </a:endParaRPr>
          </a:p>
          <a:p>
            <a:pPr marL="237055" indent="-237055" fontAlgn="base">
              <a:spcBef>
                <a:spcPct val="30000"/>
              </a:spcBef>
              <a:spcAft>
                <a:spcPct val="0"/>
              </a:spcAft>
              <a:buSzPct val="120000"/>
              <a:buFont typeface="Arial" panose="020B0604020202020204" pitchFamily="34" charset="0"/>
              <a:buChar char="•"/>
            </a:pPr>
            <a:endParaRPr lang="en-US" altLang="ko-KR" sz="2000" dirty="0">
              <a:solidFill>
                <a:sysClr val="windowText" lastClr="000000"/>
              </a:solidFill>
              <a:latin typeface="Arial" panose="020B0604020202020204" pitchFamily="34" charset="0"/>
              <a:ea typeface="+mn-ea"/>
              <a:cs typeface="Arial" pitchFamily="34" charset="0"/>
            </a:endParaRPr>
          </a:p>
          <a:p>
            <a:pPr marL="237055" indent="-237055" fontAlgn="base">
              <a:spcBef>
                <a:spcPct val="30000"/>
              </a:spcBef>
              <a:spcAft>
                <a:spcPct val="0"/>
              </a:spcAft>
              <a:buSzPct val="120000"/>
              <a:buFont typeface="Arial" panose="020B0604020202020204" pitchFamily="34" charset="0"/>
              <a:buChar char="•"/>
            </a:pPr>
            <a:endParaRPr lang="en-US" altLang="ko-KR" sz="2000" dirty="0">
              <a:solidFill>
                <a:sysClr val="windowText" lastClr="000000"/>
              </a:solidFill>
              <a:latin typeface="Arial" panose="020B0604020202020204" pitchFamily="34" charset="0"/>
              <a:ea typeface="+mn-ea"/>
              <a:cs typeface="Arial" pitchFamily="34" charset="0"/>
            </a:endParaRPr>
          </a:p>
          <a:p>
            <a:pPr marL="237055" indent="-237055" fontAlgn="base">
              <a:spcBef>
                <a:spcPct val="30000"/>
              </a:spcBef>
              <a:spcAft>
                <a:spcPct val="0"/>
              </a:spcAft>
              <a:buSzPct val="120000"/>
              <a:buFont typeface="Arial" panose="020B0604020202020204" pitchFamily="34" charset="0"/>
              <a:buChar char="•"/>
            </a:pPr>
            <a:endParaRPr lang="en-US" altLang="ko-KR" sz="2000" dirty="0">
              <a:solidFill>
                <a:sysClr val="windowText" lastClr="000000"/>
              </a:solidFill>
              <a:latin typeface="Arial" panose="020B0604020202020204" pitchFamily="34" charset="0"/>
              <a:ea typeface="+mn-ea"/>
              <a:cs typeface="Arial" pitchFamily="34" charset="0"/>
            </a:endParaRPr>
          </a:p>
          <a:p>
            <a:pPr marL="237055" indent="-237055" fontAlgn="base">
              <a:spcBef>
                <a:spcPct val="30000"/>
              </a:spcBef>
              <a:spcAft>
                <a:spcPct val="0"/>
              </a:spcAft>
              <a:buSzPct val="120000"/>
              <a:buFont typeface="Arial" panose="020B0604020202020204" pitchFamily="34" charset="0"/>
              <a:buChar char="•"/>
            </a:pPr>
            <a:endParaRPr lang="en-US" altLang="ko-KR" sz="2000" dirty="0">
              <a:solidFill>
                <a:sysClr val="windowText" lastClr="000000"/>
              </a:solidFill>
              <a:latin typeface="Arial" panose="020B0604020202020204" pitchFamily="34" charset="0"/>
              <a:ea typeface="+mn-ea"/>
              <a:cs typeface="Arial" pitchFamily="34" charset="0"/>
            </a:endParaRPr>
          </a:p>
          <a:p>
            <a:pPr marL="237055" indent="-237055" fontAlgn="base">
              <a:spcBef>
                <a:spcPct val="30000"/>
              </a:spcBef>
              <a:spcAft>
                <a:spcPct val="0"/>
              </a:spcAft>
              <a:buSzPct val="120000"/>
              <a:buFont typeface="Arial" panose="020B0604020202020204" pitchFamily="34" charset="0"/>
              <a:buChar char="•"/>
            </a:pPr>
            <a:endParaRPr lang="en-US" altLang="ko-KR" sz="2000" dirty="0">
              <a:solidFill>
                <a:sysClr val="windowText" lastClr="000000"/>
              </a:solidFill>
              <a:latin typeface="Arial" panose="020B0604020202020204" pitchFamily="34" charset="0"/>
              <a:ea typeface="+mn-ea"/>
              <a:cs typeface="Arial" pitchFamily="34" charset="0"/>
            </a:endParaRPr>
          </a:p>
          <a:p>
            <a:pPr marL="237055" indent="-237055" fontAlgn="base">
              <a:spcBef>
                <a:spcPct val="30000"/>
              </a:spcBef>
              <a:spcAft>
                <a:spcPct val="0"/>
              </a:spcAft>
              <a:buSzPct val="120000"/>
              <a:buFont typeface="Arial" panose="020B0604020202020204" pitchFamily="34" charset="0"/>
              <a:buChar char="•"/>
            </a:pPr>
            <a:endParaRPr lang="en-US" altLang="ko-KR" sz="2000" dirty="0">
              <a:solidFill>
                <a:sysClr val="windowText" lastClr="000000"/>
              </a:solidFill>
              <a:latin typeface="Arial" panose="020B0604020202020204" pitchFamily="34" charset="0"/>
              <a:ea typeface="+mn-ea"/>
              <a:cs typeface="Arial" pitchFamily="34" charset="0"/>
            </a:endParaRPr>
          </a:p>
          <a:p>
            <a:pPr marL="237055" indent="-237055" fontAlgn="base">
              <a:spcBef>
                <a:spcPct val="30000"/>
              </a:spcBef>
              <a:spcAft>
                <a:spcPct val="0"/>
              </a:spcAft>
              <a:buSzPct val="120000"/>
              <a:buFont typeface="Arial" panose="020B0604020202020204" pitchFamily="34" charset="0"/>
              <a:buChar char="•"/>
            </a:pPr>
            <a:endParaRPr lang="en-US" altLang="ko-KR" sz="2000" dirty="0">
              <a:solidFill>
                <a:sysClr val="windowText" lastClr="000000"/>
              </a:solidFill>
              <a:latin typeface="Arial" panose="020B0604020202020204" pitchFamily="34" charset="0"/>
              <a:ea typeface="+mn-ea"/>
              <a:cs typeface="Arial" pitchFamily="34" charset="0"/>
            </a:endParaRPr>
          </a:p>
          <a:p>
            <a:pPr marL="237055" indent="-237055" fontAlgn="base">
              <a:spcBef>
                <a:spcPct val="30000"/>
              </a:spcBef>
              <a:spcAft>
                <a:spcPct val="0"/>
              </a:spcAft>
              <a:buSzPct val="120000"/>
              <a:buFont typeface="Arial" panose="020B0604020202020204" pitchFamily="34" charset="0"/>
              <a:buChar char="•"/>
            </a:pPr>
            <a:r>
              <a:rPr lang="en-US" altLang="ko-KR" sz="2000" dirty="0">
                <a:solidFill>
                  <a:sysClr val="windowText" lastClr="000000"/>
                </a:solidFill>
                <a:latin typeface="Arial" panose="020B0604020202020204" pitchFamily="34" charset="0"/>
                <a:ea typeface="+mn-ea"/>
                <a:cs typeface="Arial" pitchFamily="34" charset="0"/>
              </a:rPr>
              <a:t>When type is int and step = 0, it means constant value</a:t>
            </a:r>
          </a:p>
          <a:p>
            <a:pPr marL="237055" indent="-237055" fontAlgn="base">
              <a:spcBef>
                <a:spcPct val="30000"/>
              </a:spcBef>
              <a:spcAft>
                <a:spcPct val="0"/>
              </a:spcAft>
              <a:buSzPct val="120000"/>
              <a:buFont typeface="Arial" panose="020B0604020202020204" pitchFamily="34" charset="0"/>
              <a:buChar char="•"/>
            </a:pPr>
            <a:r>
              <a:rPr lang="en-US" altLang="ko-KR" sz="2000" dirty="0">
                <a:solidFill>
                  <a:sysClr val="windowText" lastClr="000000"/>
                </a:solidFill>
                <a:latin typeface="Arial" panose="020B0604020202020204" pitchFamily="34" charset="0"/>
                <a:ea typeface="+mn-ea"/>
                <a:cs typeface="Arial" pitchFamily="34" charset="0"/>
              </a:rPr>
              <a:t>When type is float and step = 0, it means continuous range</a:t>
            </a:r>
            <a:endParaRPr lang="ko-KR" altLang="en-US" sz="2000" dirty="0">
              <a:solidFill>
                <a:sysClr val="windowText" lastClr="000000"/>
              </a:solidFill>
              <a:latin typeface="Arial" panose="020B0604020202020204" pitchFamily="34" charset="0"/>
              <a:ea typeface="+mn-ea"/>
              <a:cs typeface="Arial" pitchFamily="34" charset="0"/>
            </a:endParaRPr>
          </a:p>
          <a:p>
            <a:pPr marL="0" indent="0">
              <a:buNone/>
            </a:pPr>
            <a:endParaRPr lang="ko-KR" altLang="en-US" sz="2000" dirty="0"/>
          </a:p>
        </p:txBody>
      </p:sp>
      <p:pic>
        <p:nvPicPr>
          <p:cNvPr id="11" name="Picture 2">
            <a:extLst>
              <a:ext uri="{FF2B5EF4-FFF2-40B4-BE49-F238E27FC236}">
                <a16:creationId xmlns:a16="http://schemas.microsoft.com/office/drawing/2014/main" id="{A7F16467-BF6D-458B-B48E-5F827D949A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48082" y="2672081"/>
            <a:ext cx="9855201" cy="26453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그룹 11">
            <a:extLst>
              <a:ext uri="{FF2B5EF4-FFF2-40B4-BE49-F238E27FC236}">
                <a16:creationId xmlns:a16="http://schemas.microsoft.com/office/drawing/2014/main" id="{0C379A90-8256-444B-B18F-D8B1C5F133C4}"/>
              </a:ext>
            </a:extLst>
          </p:cNvPr>
          <p:cNvGrpSpPr/>
          <p:nvPr/>
        </p:nvGrpSpPr>
        <p:grpSpPr>
          <a:xfrm>
            <a:off x="6934200" y="1324007"/>
            <a:ext cx="4221480" cy="1539240"/>
            <a:chOff x="6530340" y="1158240"/>
            <a:chExt cx="4221480" cy="1539240"/>
          </a:xfrm>
        </p:grpSpPr>
        <p:cxnSp>
          <p:nvCxnSpPr>
            <p:cNvPr id="13" name="직선 연결선 12">
              <a:extLst>
                <a:ext uri="{FF2B5EF4-FFF2-40B4-BE49-F238E27FC236}">
                  <a16:creationId xmlns:a16="http://schemas.microsoft.com/office/drawing/2014/main" id="{FDF958A3-574C-4406-9243-0A43EB551D74}"/>
                </a:ext>
              </a:extLst>
            </p:cNvPr>
            <p:cNvCxnSpPr/>
            <p:nvPr/>
          </p:nvCxnSpPr>
          <p:spPr bwMode="auto">
            <a:xfrm flipV="1">
              <a:off x="6530340" y="1927860"/>
              <a:ext cx="678180" cy="76962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4" name="직사각형 13">
              <a:extLst>
                <a:ext uri="{FF2B5EF4-FFF2-40B4-BE49-F238E27FC236}">
                  <a16:creationId xmlns:a16="http://schemas.microsoft.com/office/drawing/2014/main" id="{B2ED058E-E14E-4CFE-9E1B-1626F1A84DB3}"/>
                </a:ext>
              </a:extLst>
            </p:cNvPr>
            <p:cNvSpPr/>
            <p:nvPr/>
          </p:nvSpPr>
          <p:spPr bwMode="auto">
            <a:xfrm>
              <a:off x="7216140" y="1158240"/>
              <a:ext cx="3535680" cy="1303083"/>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54" eaLnBrk="0" fontAlgn="base" hangingPunct="0">
                <a:spcBef>
                  <a:spcPct val="0"/>
                </a:spcBef>
                <a:spcAft>
                  <a:spcPct val="0"/>
                </a:spcAft>
              </a:pPr>
              <a:endParaRPr lang="ko-KR" altLang="en-US" sz="1800" b="1">
                <a:latin typeface="Arial Narrow" pitchFamily="34" charset="0"/>
              </a:endParaRPr>
            </a:p>
          </p:txBody>
        </p:sp>
        <p:sp>
          <p:nvSpPr>
            <p:cNvPr id="15" name="TextBox 14">
              <a:extLst>
                <a:ext uri="{FF2B5EF4-FFF2-40B4-BE49-F238E27FC236}">
                  <a16:creationId xmlns:a16="http://schemas.microsoft.com/office/drawing/2014/main" id="{D027B7F2-9409-4D42-802A-1DB7D771A715}"/>
                </a:ext>
              </a:extLst>
            </p:cNvPr>
            <p:cNvSpPr txBox="1"/>
            <p:nvPr/>
          </p:nvSpPr>
          <p:spPr>
            <a:xfrm>
              <a:off x="7330440" y="1222195"/>
              <a:ext cx="3268980" cy="1200329"/>
            </a:xfrm>
            <a:prstGeom prst="rect">
              <a:avLst/>
            </a:prstGeom>
            <a:noFill/>
          </p:spPr>
          <p:txBody>
            <a:bodyPr wrap="square">
              <a:spAutoFit/>
            </a:bodyPr>
            <a:lstStyle/>
            <a:p>
              <a:r>
                <a:rPr lang="en-US" altLang="ko-KR" sz="1600" dirty="0"/>
                <a:t>Assuming full factorial combinations,</a:t>
              </a:r>
              <a:endParaRPr lang="en-US" altLang="ko-KR" sz="2000" dirty="0"/>
            </a:p>
            <a:p>
              <a:r>
                <a:rPr lang="en-US" altLang="ko-KR" sz="2000" dirty="0"/>
                <a:t>1,058,298,150</a:t>
              </a:r>
              <a:br>
                <a:rPr lang="en-US" altLang="ko-KR" sz="2000" dirty="0"/>
              </a:br>
              <a:r>
                <a:rPr lang="en-US" altLang="ko-KR" sz="2000" dirty="0"/>
                <a:t>= #</a:t>
              </a:r>
              <a:r>
                <a:rPr lang="en-US" altLang="ko-KR" sz="1600" dirty="0"/>
                <a:t>possible combinations!</a:t>
              </a:r>
              <a:endParaRPr lang="en-US" altLang="ko-KR" sz="2000" dirty="0"/>
            </a:p>
          </p:txBody>
        </p:sp>
      </p:grpSp>
      <p:sp>
        <p:nvSpPr>
          <p:cNvPr id="2" name="Title 1">
            <a:extLst>
              <a:ext uri="{FF2B5EF4-FFF2-40B4-BE49-F238E27FC236}">
                <a16:creationId xmlns:a16="http://schemas.microsoft.com/office/drawing/2014/main" id="{2A544FEB-3D87-2A3F-DD96-20F6735897BF}"/>
              </a:ext>
            </a:extLst>
          </p:cNvPr>
          <p:cNvSpPr>
            <a:spLocks noGrp="1"/>
          </p:cNvSpPr>
          <p:nvPr>
            <p:ph type="title"/>
          </p:nvPr>
        </p:nvSpPr>
        <p:spPr>
          <a:xfrm>
            <a:off x="186816" y="73744"/>
            <a:ext cx="11582400" cy="685800"/>
          </a:xfrm>
        </p:spPr>
        <p:txBody>
          <a:bodyPr>
            <a:normAutofit/>
          </a:bodyPr>
          <a:lstStyle/>
          <a:p>
            <a:r>
              <a:rPr lang="en-US" dirty="0">
                <a:solidFill>
                  <a:srgbClr val="254061"/>
                </a:solidFill>
                <a:latin typeface="+mj-lt"/>
              </a:rPr>
              <a:t>Hyperparameter Space: </a:t>
            </a:r>
            <a:r>
              <a:rPr lang="en-US" dirty="0" err="1">
                <a:solidFill>
                  <a:srgbClr val="254061"/>
                </a:solidFill>
                <a:latin typeface="+mj-lt"/>
              </a:rPr>
              <a:t>SkyWater</a:t>
            </a:r>
            <a:r>
              <a:rPr lang="en-US" dirty="0">
                <a:solidFill>
                  <a:srgbClr val="254061"/>
                </a:solidFill>
                <a:latin typeface="+mj-lt"/>
              </a:rPr>
              <a:t> 130HD, ibex</a:t>
            </a:r>
            <a:endParaRPr lang="en-US" sz="3200" dirty="0">
              <a:latin typeface="+mj-l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634"/>
    </mc:Choice>
    <mc:Fallback xmlns="">
      <p:transition spd="slow" advTm="486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9" name="그림 18">
            <a:extLst>
              <a:ext uri="{FF2B5EF4-FFF2-40B4-BE49-F238E27FC236}">
                <a16:creationId xmlns:a16="http://schemas.microsoft.com/office/drawing/2014/main" id="{F277DCD0-4604-44AD-8C30-52E2F4967023}"/>
              </a:ext>
            </a:extLst>
          </p:cNvPr>
          <p:cNvPicPr>
            <a:picLocks noChangeAspect="1"/>
          </p:cNvPicPr>
          <p:nvPr/>
        </p:nvPicPr>
        <p:blipFill>
          <a:blip r:embed="rId4"/>
          <a:stretch>
            <a:fillRect/>
          </a:stretch>
        </p:blipFill>
        <p:spPr>
          <a:xfrm>
            <a:off x="7188351" y="3419820"/>
            <a:ext cx="4505775" cy="2519317"/>
          </a:xfrm>
          <a:prstGeom prst="rect">
            <a:avLst/>
          </a:prstGeom>
        </p:spPr>
      </p:pic>
      <p:pic>
        <p:nvPicPr>
          <p:cNvPr id="20" name="그림 19">
            <a:extLst>
              <a:ext uri="{FF2B5EF4-FFF2-40B4-BE49-F238E27FC236}">
                <a16:creationId xmlns:a16="http://schemas.microsoft.com/office/drawing/2014/main" id="{61A626D7-BCFC-446C-8F45-7237B436FFB5}"/>
              </a:ext>
            </a:extLst>
          </p:cNvPr>
          <p:cNvPicPr>
            <a:picLocks noChangeAspect="1"/>
          </p:cNvPicPr>
          <p:nvPr/>
        </p:nvPicPr>
        <p:blipFill>
          <a:blip r:embed="rId5"/>
          <a:stretch>
            <a:fillRect/>
          </a:stretch>
        </p:blipFill>
        <p:spPr>
          <a:xfrm>
            <a:off x="442685" y="2082804"/>
            <a:ext cx="6681411" cy="4234715"/>
          </a:xfrm>
          <a:prstGeom prst="rect">
            <a:avLst/>
          </a:prstGeom>
        </p:spPr>
      </p:pic>
      <p:sp>
        <p:nvSpPr>
          <p:cNvPr id="21" name="내용 개체 틀 1">
            <a:extLst>
              <a:ext uri="{FF2B5EF4-FFF2-40B4-BE49-F238E27FC236}">
                <a16:creationId xmlns:a16="http://schemas.microsoft.com/office/drawing/2014/main" id="{93805575-9894-4C4E-A341-02FAF84DF517}"/>
              </a:ext>
            </a:extLst>
          </p:cNvPr>
          <p:cNvSpPr txBox="1">
            <a:spLocks/>
          </p:cNvSpPr>
          <p:nvPr/>
        </p:nvSpPr>
        <p:spPr bwMode="auto">
          <a:xfrm>
            <a:off x="228603" y="838204"/>
            <a:ext cx="11781367" cy="5562601"/>
          </a:xfrm>
          <a:prstGeom prst="rect">
            <a:avLst/>
          </a:prstGeom>
          <a:noFill/>
          <a:ln w="9525">
            <a:noFill/>
            <a:miter lim="800000"/>
            <a:headEnd/>
            <a:tailEnd/>
          </a:ln>
        </p:spPr>
        <p:txBody>
          <a:bodyPr vert="horz" wrap="square" lIns="92075" tIns="46039" rIns="92075" bIns="46039"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Font typeface="Wingdings" panose="05000000000000000000" pitchFamily="2" charset="2"/>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Font typeface="Wingdings" panose="05000000000000000000" pitchFamily="2" charset="2"/>
              <a:buChar char="Ø"/>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237055" indent="-237055">
              <a:buFont typeface="Arial" panose="020B0604020202020204" pitchFamily="34" charset="0"/>
              <a:buChar char="•"/>
            </a:pPr>
            <a:r>
              <a:rPr lang="en-US" altLang="ko-KR" dirty="0">
                <a:solidFill>
                  <a:sysClr val="windowText" lastClr="000000"/>
                </a:solidFill>
              </a:rPr>
              <a:t>GUI integration with </a:t>
            </a:r>
            <a:r>
              <a:rPr lang="en-US" altLang="ko-KR" b="1" dirty="0" err="1">
                <a:solidFill>
                  <a:srgbClr val="C00000"/>
                </a:solidFill>
              </a:rPr>
              <a:t>TensorBoard</a:t>
            </a:r>
            <a:endParaRPr lang="en-US" altLang="ko-KR" b="1" dirty="0">
              <a:solidFill>
                <a:srgbClr val="C00000"/>
              </a:solidFill>
            </a:endParaRPr>
          </a:p>
          <a:p>
            <a:pPr marL="237055" indent="-237055">
              <a:buFont typeface="Arial" panose="020B0604020202020204" pitchFamily="34" charset="0"/>
              <a:buChar char="•"/>
            </a:pPr>
            <a:r>
              <a:rPr lang="en-US" altLang="ko-KR" dirty="0">
                <a:solidFill>
                  <a:sysClr val="windowText" lastClr="000000"/>
                </a:solidFill>
              </a:rPr>
              <a:t>Score results versus Wall Time</a:t>
            </a:r>
          </a:p>
          <a:p>
            <a:pPr>
              <a:buFont typeface="Arial" panose="020B0604020202020204" pitchFamily="34" charset="0"/>
              <a:buChar char="•"/>
            </a:pPr>
            <a:endParaRPr lang="ko-KR" altLang="en-US" dirty="0">
              <a:solidFill>
                <a:sysClr val="windowText" lastClr="000000"/>
              </a:solidFill>
            </a:endParaRPr>
          </a:p>
        </p:txBody>
      </p:sp>
      <p:sp>
        <p:nvSpPr>
          <p:cNvPr id="22" name="사각형: 둥근 모서리 21">
            <a:extLst>
              <a:ext uri="{FF2B5EF4-FFF2-40B4-BE49-F238E27FC236}">
                <a16:creationId xmlns:a16="http://schemas.microsoft.com/office/drawing/2014/main" id="{BF3064EB-F6F0-466F-90FC-79CBDB84B065}"/>
              </a:ext>
            </a:extLst>
          </p:cNvPr>
          <p:cNvSpPr/>
          <p:nvPr/>
        </p:nvSpPr>
        <p:spPr>
          <a:xfrm rot="178122">
            <a:off x="963789" y="4956022"/>
            <a:ext cx="5658259" cy="426111"/>
          </a:xfrm>
          <a:prstGeom prst="roundRect">
            <a:avLst>
              <a:gd name="adj" fmla="val 50000"/>
            </a:avLst>
          </a:prstGeom>
          <a:noFill/>
          <a:ln w="28575" cap="flat" cmpd="sng" algn="ctr">
            <a:solidFill>
              <a:srgbClr val="FF0000"/>
            </a:solidFill>
            <a:prstDash val="solid"/>
          </a:ln>
          <a:effectLst/>
        </p:spPr>
        <p:txBody>
          <a:bodyPr rtlCol="0" anchor="ctr"/>
          <a:lstStyle/>
          <a:p>
            <a:pPr algn="ctr" defTabSz="457178">
              <a:defRPr/>
            </a:pPr>
            <a:endParaRPr lang="ko-KR" altLang="en-US" sz="1800">
              <a:solidFill>
                <a:prstClr val="white"/>
              </a:solidFill>
              <a:latin typeface="Tahoma"/>
            </a:endParaRPr>
          </a:p>
        </p:txBody>
      </p:sp>
      <p:cxnSp>
        <p:nvCxnSpPr>
          <p:cNvPr id="23" name="직선 화살표 연결선 22">
            <a:extLst>
              <a:ext uri="{FF2B5EF4-FFF2-40B4-BE49-F238E27FC236}">
                <a16:creationId xmlns:a16="http://schemas.microsoft.com/office/drawing/2014/main" id="{AECE8375-4EFE-4FCA-90B1-96A56DE3D55C}"/>
              </a:ext>
            </a:extLst>
          </p:cNvPr>
          <p:cNvCxnSpPr>
            <a:cxnSpLocks/>
            <a:stCxn id="22" idx="3"/>
          </p:cNvCxnSpPr>
          <p:nvPr/>
        </p:nvCxnSpPr>
        <p:spPr>
          <a:xfrm flipV="1">
            <a:off x="6618249" y="3429003"/>
            <a:ext cx="719075" cy="1886596"/>
          </a:xfrm>
          <a:prstGeom prst="straightConnector1">
            <a:avLst/>
          </a:prstGeom>
          <a:noFill/>
          <a:ln w="38100" cap="flat" cmpd="sng" algn="ctr">
            <a:solidFill>
              <a:srgbClr val="FF0000"/>
            </a:solidFill>
            <a:prstDash val="solid"/>
            <a:headEnd type="none" w="med" len="med"/>
            <a:tailEnd type="none" w="med" len="med"/>
          </a:ln>
          <a:effectLst/>
        </p:spPr>
      </p:cxnSp>
      <p:cxnSp>
        <p:nvCxnSpPr>
          <p:cNvPr id="24" name="직선 화살표 연결선 23">
            <a:extLst>
              <a:ext uri="{FF2B5EF4-FFF2-40B4-BE49-F238E27FC236}">
                <a16:creationId xmlns:a16="http://schemas.microsoft.com/office/drawing/2014/main" id="{9150C0BA-B6A4-44E3-A46E-29EE434FEB05}"/>
              </a:ext>
            </a:extLst>
          </p:cNvPr>
          <p:cNvCxnSpPr>
            <a:cxnSpLocks/>
            <a:stCxn id="22" idx="3"/>
          </p:cNvCxnSpPr>
          <p:nvPr/>
        </p:nvCxnSpPr>
        <p:spPr>
          <a:xfrm>
            <a:off x="6618251" y="5315599"/>
            <a:ext cx="693759" cy="91500"/>
          </a:xfrm>
          <a:prstGeom prst="straightConnector1">
            <a:avLst/>
          </a:prstGeom>
          <a:noFill/>
          <a:ln w="38100" cap="flat" cmpd="sng" algn="ctr">
            <a:solidFill>
              <a:srgbClr val="FF0000"/>
            </a:solidFill>
            <a:prstDash val="solid"/>
            <a:headEnd type="none" w="med" len="med"/>
            <a:tailEnd type="none" w="med" len="med"/>
          </a:ln>
          <a:effectLst/>
        </p:spPr>
      </p:cxnSp>
      <p:sp>
        <p:nvSpPr>
          <p:cNvPr id="25" name="TextBox 24">
            <a:extLst>
              <a:ext uri="{FF2B5EF4-FFF2-40B4-BE49-F238E27FC236}">
                <a16:creationId xmlns:a16="http://schemas.microsoft.com/office/drawing/2014/main" id="{71F9A6B9-1A3B-4AF0-8EBC-0830FFA56C46}"/>
              </a:ext>
            </a:extLst>
          </p:cNvPr>
          <p:cNvSpPr txBox="1"/>
          <p:nvPr/>
        </p:nvSpPr>
        <p:spPr>
          <a:xfrm>
            <a:off x="7543967" y="2131207"/>
            <a:ext cx="3525324" cy="1200329"/>
          </a:xfrm>
          <a:prstGeom prst="rect">
            <a:avLst/>
          </a:prstGeom>
          <a:noFill/>
        </p:spPr>
        <p:txBody>
          <a:bodyPr wrap="none" rtlCol="0">
            <a:spAutoFit/>
          </a:bodyPr>
          <a:lstStyle/>
          <a:p>
            <a:pPr defTabSz="457178"/>
            <a:r>
              <a:rPr lang="en-US" altLang="ko-KR" sz="1800" b="1" dirty="0">
                <a:solidFill>
                  <a:prstClr val="black"/>
                </a:solidFill>
                <a:latin typeface="Arial" panose="020B0604020202020204" pitchFamily="34" charset="0"/>
                <a:cs typeface="Arial" panose="020B0604020202020204" pitchFamily="34" charset="0"/>
              </a:rPr>
              <a:t>Default flow score = 1,174,346 </a:t>
            </a:r>
            <a:br>
              <a:rPr lang="en-US" altLang="ko-KR" sz="1800" b="1" dirty="0">
                <a:solidFill>
                  <a:prstClr val="black"/>
                </a:solidFill>
                <a:latin typeface="Arial" panose="020B0604020202020204" pitchFamily="34" charset="0"/>
                <a:cs typeface="Arial" panose="020B0604020202020204" pitchFamily="34" charset="0"/>
              </a:rPr>
            </a:br>
            <a:r>
              <a:rPr lang="en-US" altLang="ko-KR" sz="1800" b="1" dirty="0">
                <a:solidFill>
                  <a:srgbClr val="0000FF"/>
                </a:solidFill>
                <a:latin typeface="Arial" panose="020B0604020202020204" pitchFamily="34" charset="0"/>
                <a:cs typeface="Arial" panose="020B0604020202020204" pitchFamily="34" charset="0"/>
              </a:rPr>
              <a:t>Our Best Score = 855,373</a:t>
            </a:r>
          </a:p>
          <a:p>
            <a:pPr defTabSz="457178"/>
            <a:r>
              <a:rPr lang="en-US" altLang="ko-KR" sz="1800" b="1" dirty="0">
                <a:solidFill>
                  <a:prstClr val="black"/>
                </a:solidFill>
                <a:latin typeface="Arial" panose="020B0604020202020204" pitchFamily="34" charset="0"/>
                <a:cs typeface="Arial" panose="020B0604020202020204" pitchFamily="34" charset="0"/>
              </a:rPr>
              <a:t>(370 trials in total 500 #trials)</a:t>
            </a:r>
          </a:p>
          <a:p>
            <a:pPr defTabSz="457178"/>
            <a:r>
              <a:rPr lang="en-US" altLang="ko-KR" sz="1800" b="1" dirty="0">
                <a:solidFill>
                  <a:prstClr val="black"/>
                </a:solidFill>
                <a:latin typeface="Arial" panose="020B0604020202020204" pitchFamily="34" charset="0"/>
                <a:cs typeface="Arial" panose="020B0604020202020204" pitchFamily="34" charset="0"/>
              </a:rPr>
              <a:t>(less is better)</a:t>
            </a:r>
          </a:p>
        </p:txBody>
      </p:sp>
      <p:sp>
        <p:nvSpPr>
          <p:cNvPr id="26" name="TextBox 25">
            <a:extLst>
              <a:ext uri="{FF2B5EF4-FFF2-40B4-BE49-F238E27FC236}">
                <a16:creationId xmlns:a16="http://schemas.microsoft.com/office/drawing/2014/main" id="{6EA40AA7-5245-46D5-AA37-7DE3176931A7}"/>
              </a:ext>
            </a:extLst>
          </p:cNvPr>
          <p:cNvSpPr txBox="1"/>
          <p:nvPr/>
        </p:nvSpPr>
        <p:spPr>
          <a:xfrm>
            <a:off x="419175" y="1803798"/>
            <a:ext cx="1595309" cy="646331"/>
          </a:xfrm>
          <a:prstGeom prst="rect">
            <a:avLst/>
          </a:prstGeom>
          <a:noFill/>
        </p:spPr>
        <p:txBody>
          <a:bodyPr wrap="none" rtlCol="0">
            <a:spAutoFit/>
          </a:bodyPr>
          <a:lstStyle/>
          <a:p>
            <a:pPr defTabSz="457178"/>
            <a:r>
              <a:rPr lang="en-US" altLang="ko-KR" sz="1800" b="1" dirty="0">
                <a:solidFill>
                  <a:srgbClr val="0000FF"/>
                </a:solidFill>
                <a:latin typeface="Arial" panose="020B0604020202020204" pitchFamily="34" charset="0"/>
                <a:cs typeface="Arial" panose="020B0604020202020204" pitchFamily="34" charset="0"/>
              </a:rPr>
              <a:t>User-defined</a:t>
            </a:r>
          </a:p>
          <a:p>
            <a:pPr defTabSz="457178"/>
            <a:r>
              <a:rPr lang="en-US" altLang="ko-KR" sz="1800" b="1" dirty="0">
                <a:solidFill>
                  <a:srgbClr val="0000FF"/>
                </a:solidFill>
                <a:latin typeface="Arial" panose="020B0604020202020204" pitchFamily="34" charset="0"/>
                <a:cs typeface="Arial" panose="020B0604020202020204" pitchFamily="34" charset="0"/>
              </a:rPr>
              <a:t>Score</a:t>
            </a:r>
            <a:endParaRPr lang="ko-KR" altLang="en-US" sz="1800" b="1" dirty="0">
              <a:solidFill>
                <a:srgbClr val="0000FF"/>
              </a:solidFill>
              <a:latin typeface="Arial" panose="020B0604020202020204" pitchFamily="34" charset="0"/>
              <a:cs typeface="Arial" panose="020B0604020202020204" pitchFamily="34" charset="0"/>
            </a:endParaRPr>
          </a:p>
        </p:txBody>
      </p:sp>
      <p:cxnSp>
        <p:nvCxnSpPr>
          <p:cNvPr id="27" name="직선 연결선 26">
            <a:extLst>
              <a:ext uri="{FF2B5EF4-FFF2-40B4-BE49-F238E27FC236}">
                <a16:creationId xmlns:a16="http://schemas.microsoft.com/office/drawing/2014/main" id="{E5870BC6-3E68-4430-AEF5-5E2D1D8326B0}"/>
              </a:ext>
            </a:extLst>
          </p:cNvPr>
          <p:cNvCxnSpPr>
            <a:cxnSpLocks/>
          </p:cNvCxnSpPr>
          <p:nvPr/>
        </p:nvCxnSpPr>
        <p:spPr>
          <a:xfrm>
            <a:off x="7437772" y="4132359"/>
            <a:ext cx="3768195" cy="0"/>
          </a:xfrm>
          <a:prstGeom prst="line">
            <a:avLst/>
          </a:prstGeom>
          <a:noFill/>
          <a:ln w="38100" cap="flat" cmpd="sng" algn="ctr">
            <a:solidFill>
              <a:srgbClr val="FF0000"/>
            </a:solidFill>
            <a:prstDash val="sysDot"/>
          </a:ln>
          <a:effectLst/>
        </p:spPr>
      </p:cxnSp>
      <p:cxnSp>
        <p:nvCxnSpPr>
          <p:cNvPr id="28" name="직선 화살표 연결선 27">
            <a:extLst>
              <a:ext uri="{FF2B5EF4-FFF2-40B4-BE49-F238E27FC236}">
                <a16:creationId xmlns:a16="http://schemas.microsoft.com/office/drawing/2014/main" id="{A72F92BC-7B7E-42E3-B6EF-7C6B7696DEEF}"/>
              </a:ext>
            </a:extLst>
          </p:cNvPr>
          <p:cNvCxnSpPr>
            <a:cxnSpLocks/>
          </p:cNvCxnSpPr>
          <p:nvPr/>
        </p:nvCxnSpPr>
        <p:spPr>
          <a:xfrm flipH="1">
            <a:off x="8938646" y="3307790"/>
            <a:ext cx="367985" cy="597081"/>
          </a:xfrm>
          <a:prstGeom prst="straightConnector1">
            <a:avLst/>
          </a:prstGeom>
          <a:noFill/>
          <a:ln w="57150" cap="flat" cmpd="sng" algn="ctr">
            <a:solidFill>
              <a:srgbClr val="FF0000"/>
            </a:solidFill>
            <a:prstDash val="solid"/>
            <a:tailEnd type="triangle"/>
          </a:ln>
          <a:effectLst/>
        </p:spPr>
      </p:cxnSp>
      <p:sp>
        <p:nvSpPr>
          <p:cNvPr id="29" name="TextBox 28">
            <a:extLst>
              <a:ext uri="{FF2B5EF4-FFF2-40B4-BE49-F238E27FC236}">
                <a16:creationId xmlns:a16="http://schemas.microsoft.com/office/drawing/2014/main" id="{C0348DC7-2BF7-4980-BEF8-B9DAF6CFEC19}"/>
              </a:ext>
            </a:extLst>
          </p:cNvPr>
          <p:cNvSpPr txBox="1"/>
          <p:nvPr/>
        </p:nvSpPr>
        <p:spPr>
          <a:xfrm>
            <a:off x="5789325" y="5945328"/>
            <a:ext cx="1261884" cy="369332"/>
          </a:xfrm>
          <a:prstGeom prst="rect">
            <a:avLst/>
          </a:prstGeom>
          <a:noFill/>
        </p:spPr>
        <p:txBody>
          <a:bodyPr wrap="none" rtlCol="0">
            <a:spAutoFit/>
          </a:bodyPr>
          <a:lstStyle/>
          <a:p>
            <a:pPr defTabSz="457178"/>
            <a:r>
              <a:rPr lang="en-US" altLang="ko-KR" sz="1800" b="1" dirty="0">
                <a:solidFill>
                  <a:srgbClr val="0000FF"/>
                </a:solidFill>
                <a:latin typeface="Arial" panose="020B0604020202020204" pitchFamily="34" charset="0"/>
                <a:cs typeface="Arial" panose="020B0604020202020204" pitchFamily="34" charset="0"/>
              </a:rPr>
              <a:t>Wall Time</a:t>
            </a:r>
            <a:endParaRPr lang="ko-KR" altLang="en-US" sz="1800" b="1" dirty="0">
              <a:solidFill>
                <a:srgbClr val="0000F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B2D17D3-F984-4D54-8582-342EDD9636CE}"/>
              </a:ext>
            </a:extLst>
          </p:cNvPr>
          <p:cNvSpPr txBox="1"/>
          <p:nvPr/>
        </p:nvSpPr>
        <p:spPr>
          <a:xfrm>
            <a:off x="5503184" y="1803795"/>
            <a:ext cx="1511952" cy="369332"/>
          </a:xfrm>
          <a:prstGeom prst="rect">
            <a:avLst/>
          </a:prstGeom>
          <a:noFill/>
        </p:spPr>
        <p:txBody>
          <a:bodyPr wrap="none" rtlCol="0">
            <a:spAutoFit/>
          </a:bodyPr>
          <a:lstStyle/>
          <a:p>
            <a:pPr defTabSz="457178"/>
            <a:r>
              <a:rPr lang="en-US" altLang="ko-KR" sz="1800" b="1" dirty="0">
                <a:solidFill>
                  <a:prstClr val="black"/>
                </a:solidFill>
                <a:latin typeface="Arial" panose="020B0604020202020204" pitchFamily="34" charset="0"/>
                <a:cs typeface="Arial" panose="020B0604020202020204" pitchFamily="34" charset="0"/>
              </a:rPr>
              <a:t>Dots = trials</a:t>
            </a:r>
            <a:endParaRPr lang="ko-KR" altLang="en-US" sz="1800" b="1" dirty="0">
              <a:solidFill>
                <a:prstClr val="black"/>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E1C01CD-1DF6-4B5E-A760-2F9611B49C4C}"/>
              </a:ext>
            </a:extLst>
          </p:cNvPr>
          <p:cNvSpPr txBox="1"/>
          <p:nvPr/>
        </p:nvSpPr>
        <p:spPr>
          <a:xfrm>
            <a:off x="7092686" y="5446378"/>
            <a:ext cx="4980851" cy="1200329"/>
          </a:xfrm>
          <a:prstGeom prst="rect">
            <a:avLst/>
          </a:prstGeom>
          <a:solidFill>
            <a:sysClr val="window" lastClr="FFFFFF"/>
          </a:solidFill>
          <a:ln w="38100" cap="flat" cmpd="sng" algn="ctr">
            <a:noFill/>
            <a:prstDash val="solid"/>
          </a:ln>
          <a:effectLst/>
        </p:spPr>
        <p:txBody>
          <a:bodyPr wrap="none" rtlCol="0">
            <a:spAutoFit/>
          </a:bodyPr>
          <a:lstStyle/>
          <a:p>
            <a:pPr defTabSz="457178">
              <a:defRPr/>
            </a:pPr>
            <a:r>
              <a:rPr lang="en-US" altLang="ko-KR" sz="1800" dirty="0">
                <a:solidFill>
                  <a:prstClr val="black"/>
                </a:solidFill>
                <a:latin typeface="Tahoma"/>
              </a:rPr>
              <a:t>Improvement</a:t>
            </a:r>
          </a:p>
          <a:p>
            <a:pPr defTabSz="457178">
              <a:defRPr/>
            </a:pPr>
            <a:r>
              <a:rPr lang="en-US" altLang="ko-KR" sz="1800" b="1" dirty="0">
                <a:latin typeface="Tahoma"/>
              </a:rPr>
              <a:t>WL</a:t>
            </a:r>
            <a:r>
              <a:rPr lang="en-US" altLang="ko-KR" sz="1800" dirty="0">
                <a:latin typeface="Tahoma"/>
              </a:rPr>
              <a:t> 1003801um → 843258um </a:t>
            </a:r>
            <a:r>
              <a:rPr lang="en-US" altLang="ko-KR" sz="1800" b="1" dirty="0">
                <a:solidFill>
                  <a:srgbClr val="0070C0"/>
                </a:solidFill>
                <a:latin typeface="Tahoma"/>
              </a:rPr>
              <a:t>(-16%)</a:t>
            </a:r>
          </a:p>
          <a:p>
            <a:pPr defTabSz="457178">
              <a:defRPr/>
            </a:pPr>
            <a:r>
              <a:rPr lang="en-US" altLang="ko-KR" sz="1800" b="1" dirty="0">
                <a:latin typeface="Tahoma"/>
              </a:rPr>
              <a:t>Effective CP </a:t>
            </a:r>
            <a:r>
              <a:rPr lang="en-US" altLang="ko-KR" sz="1800" dirty="0">
                <a:latin typeface="Tahoma"/>
              </a:rPr>
              <a:t>20.935ns →  16.185 ns </a:t>
            </a:r>
            <a:r>
              <a:rPr lang="en-US" altLang="ko-KR" sz="1800" b="1" dirty="0">
                <a:solidFill>
                  <a:srgbClr val="0070C0"/>
                </a:solidFill>
                <a:latin typeface="Tahoma"/>
              </a:rPr>
              <a:t>(-23%)</a:t>
            </a:r>
          </a:p>
          <a:p>
            <a:pPr defTabSz="457178">
              <a:defRPr/>
            </a:pPr>
            <a:r>
              <a:rPr lang="en-US" altLang="ko-KR" sz="1800" b="1" dirty="0">
                <a:latin typeface="Tahoma"/>
              </a:rPr>
              <a:t>Total power </a:t>
            </a:r>
            <a:r>
              <a:rPr lang="en-US" altLang="ko-KR" sz="1800" dirty="0">
                <a:latin typeface="Tahoma"/>
              </a:rPr>
              <a:t>0.024 W→  0.0133 W </a:t>
            </a:r>
            <a:r>
              <a:rPr lang="en-US" altLang="ko-KR" sz="1800" b="1" dirty="0">
                <a:solidFill>
                  <a:srgbClr val="0070C0"/>
                </a:solidFill>
                <a:latin typeface="Tahoma"/>
              </a:rPr>
              <a:t>(-45%)</a:t>
            </a:r>
            <a:endParaRPr lang="ko-KR" altLang="en-US" sz="1800" b="1" dirty="0">
              <a:solidFill>
                <a:srgbClr val="0070C0"/>
              </a:solidFill>
              <a:latin typeface="Tahoma"/>
            </a:endParaRPr>
          </a:p>
        </p:txBody>
      </p:sp>
      <p:cxnSp>
        <p:nvCxnSpPr>
          <p:cNvPr id="33" name="직선 화살표 연결선 32">
            <a:extLst>
              <a:ext uri="{FF2B5EF4-FFF2-40B4-BE49-F238E27FC236}">
                <a16:creationId xmlns:a16="http://schemas.microsoft.com/office/drawing/2014/main" id="{8D961AE9-67C8-43DA-B3B0-CCF2B5FCC0B3}"/>
              </a:ext>
            </a:extLst>
          </p:cNvPr>
          <p:cNvCxnSpPr>
            <a:cxnSpLocks/>
          </p:cNvCxnSpPr>
          <p:nvPr/>
        </p:nvCxnSpPr>
        <p:spPr>
          <a:xfrm>
            <a:off x="10936407" y="4130041"/>
            <a:ext cx="0" cy="1258115"/>
          </a:xfrm>
          <a:prstGeom prst="straightConnector1">
            <a:avLst/>
          </a:prstGeom>
          <a:noFill/>
          <a:ln w="57150" cap="flat" cmpd="sng" algn="ctr">
            <a:solidFill>
              <a:srgbClr val="FF0000"/>
            </a:solidFill>
            <a:prstDash val="solid"/>
            <a:headEnd type="arrow" w="med" len="med"/>
            <a:tailEnd type="arrow" w="med" len="med"/>
          </a:ln>
          <a:effectLst/>
        </p:spPr>
      </p:cxnSp>
      <p:sp>
        <p:nvSpPr>
          <p:cNvPr id="2" name="직사각형 1">
            <a:extLst>
              <a:ext uri="{FF2B5EF4-FFF2-40B4-BE49-F238E27FC236}">
                <a16:creationId xmlns:a16="http://schemas.microsoft.com/office/drawing/2014/main" id="{96B8589A-9462-4E30-BEF3-0CCF1A4832E2}"/>
              </a:ext>
            </a:extLst>
          </p:cNvPr>
          <p:cNvSpPr/>
          <p:nvPr/>
        </p:nvSpPr>
        <p:spPr>
          <a:xfrm>
            <a:off x="7092684" y="5456663"/>
            <a:ext cx="4870715" cy="12043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Title 2">
            <a:extLst>
              <a:ext uri="{FF2B5EF4-FFF2-40B4-BE49-F238E27FC236}">
                <a16:creationId xmlns:a16="http://schemas.microsoft.com/office/drawing/2014/main" id="{CF622018-0156-F4F6-5A9B-F4B4C679A601}"/>
              </a:ext>
            </a:extLst>
          </p:cNvPr>
          <p:cNvSpPr>
            <a:spLocks noGrp="1"/>
          </p:cNvSpPr>
          <p:nvPr>
            <p:ph type="title"/>
          </p:nvPr>
        </p:nvSpPr>
        <p:spPr>
          <a:xfrm>
            <a:off x="162297" y="57400"/>
            <a:ext cx="11582400" cy="685800"/>
          </a:xfrm>
        </p:spPr>
        <p:txBody>
          <a:bodyPr>
            <a:normAutofit/>
          </a:bodyPr>
          <a:lstStyle/>
          <a:p>
            <a:r>
              <a:rPr lang="en-US" dirty="0" err="1">
                <a:solidFill>
                  <a:srgbClr val="254061"/>
                </a:solidFill>
                <a:latin typeface="Arial" panose="020B0604020202020204" pitchFamily="34" charset="0"/>
                <a:cs typeface="Arial" panose="020B0604020202020204" pitchFamily="34" charset="0"/>
              </a:rPr>
              <a:t>TensorBoard</a:t>
            </a:r>
            <a:r>
              <a:rPr lang="en-US" dirty="0">
                <a:solidFill>
                  <a:srgbClr val="254061"/>
                </a:solidFill>
                <a:latin typeface="Arial" panose="020B0604020202020204" pitchFamily="34" charset="0"/>
                <a:cs typeface="Arial" panose="020B0604020202020204" pitchFamily="34" charset="0"/>
              </a:rPr>
              <a:t> Visualization: </a:t>
            </a:r>
            <a:r>
              <a:rPr lang="en-US" dirty="0" err="1">
                <a:solidFill>
                  <a:srgbClr val="254061"/>
                </a:solidFill>
                <a:latin typeface="Arial" panose="020B0604020202020204" pitchFamily="34" charset="0"/>
                <a:cs typeface="Arial" panose="020B0604020202020204" pitchFamily="34" charset="0"/>
              </a:rPr>
              <a:t>SkyWater</a:t>
            </a:r>
            <a:r>
              <a:rPr lang="en-US" dirty="0">
                <a:solidFill>
                  <a:srgbClr val="254061"/>
                </a:solidFill>
                <a:latin typeface="Arial" panose="020B0604020202020204" pitchFamily="34" charset="0"/>
                <a:cs typeface="Arial" panose="020B0604020202020204" pitchFamily="34" charset="0"/>
              </a:rPr>
              <a:t> 130HD, ibex</a:t>
            </a:r>
            <a:endParaRPr lang="en-US" sz="3200" dirty="0">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092"/>
    </mc:Choice>
    <mc:Fallback xmlns="">
      <p:transition spd="slow" advTm="53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3BF68E73-B111-C4F3-8BF6-8CE251B711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31A228-D331-A811-A625-1927E0618B36}"/>
              </a:ext>
            </a:extLst>
          </p:cNvPr>
          <p:cNvSpPr>
            <a:spLocks noGrp="1"/>
          </p:cNvSpPr>
          <p:nvPr>
            <p:ph type="title"/>
          </p:nvPr>
        </p:nvSpPr>
        <p:spPr>
          <a:xfrm>
            <a:off x="162297" y="57400"/>
            <a:ext cx="11582400" cy="685800"/>
          </a:xfrm>
        </p:spPr>
        <p:txBody>
          <a:bodyPr>
            <a:normAutofit/>
          </a:bodyPr>
          <a:lstStyle/>
          <a:p>
            <a:r>
              <a:rPr lang="en-US" dirty="0">
                <a:solidFill>
                  <a:srgbClr val="254061"/>
                </a:solidFill>
                <a:latin typeface="Arial" panose="020B0604020202020204" pitchFamily="34" charset="0"/>
                <a:cs typeface="Arial" panose="020B0604020202020204" pitchFamily="34" charset="0"/>
              </a:rPr>
              <a:t>High-quality Engines: Hier-RTLMP Macro Placer</a:t>
            </a:r>
            <a:endParaRPr lang="en-US" sz="3200" dirty="0">
              <a:latin typeface="Arial" panose="020B0604020202020204" pitchFamily="34" charset="0"/>
              <a:cs typeface="Arial" panose="020B0604020202020204" pitchFamily="34" charset="0"/>
            </a:endParaRPr>
          </a:p>
        </p:txBody>
      </p:sp>
      <p:sp>
        <p:nvSpPr>
          <p:cNvPr id="4" name="Google Shape;129;p7">
            <a:extLst>
              <a:ext uri="{FF2B5EF4-FFF2-40B4-BE49-F238E27FC236}">
                <a16:creationId xmlns:a16="http://schemas.microsoft.com/office/drawing/2014/main" id="{584C5629-72F2-A5BF-49A3-DBFD43D8D6EB}"/>
              </a:ext>
            </a:extLst>
          </p:cNvPr>
          <p:cNvSpPr txBox="1">
            <a:spLocks/>
          </p:cNvSpPr>
          <p:nvPr/>
        </p:nvSpPr>
        <p:spPr>
          <a:xfrm>
            <a:off x="8989621" y="2481943"/>
            <a:ext cx="3075709" cy="1686296"/>
          </a:xfrm>
          <a:prstGeom prst="rect">
            <a:avLst/>
          </a:prstGeom>
          <a:noFill/>
          <a:ln>
            <a:noFill/>
          </a:ln>
        </p:spPr>
        <p:txBody>
          <a:bodyPr spcFirstLastPara="1" wrap="square" lIns="92075" tIns="46025" rIns="92075" bIns="46025" anchor="t" anchorCtr="0">
            <a:noAutofit/>
          </a:bodyPr>
          <a:lstStyle>
            <a:defPPr marR="0" lvl="0" algn="l" rtl="0">
              <a:lnSpc>
                <a:spcPct val="100000"/>
              </a:lnSpc>
              <a:spcBef>
                <a:spcPts val="0"/>
              </a:spcBef>
              <a:spcAft>
                <a:spcPts val="0"/>
              </a:spcAft>
            </a:defPPr>
            <a:lvl1pPr marL="231769" marR="0" lvl="0" indent="-231769" algn="l" rtl="0">
              <a:lnSpc>
                <a:spcPct val="90000"/>
              </a:lnSpc>
              <a:spcBef>
                <a:spcPts val="1000"/>
              </a:spcBef>
              <a:spcAft>
                <a:spcPts val="0"/>
              </a:spcAft>
              <a:buClr>
                <a:srgbClr val="C00000"/>
              </a:buClr>
              <a:buSzPts val="2600"/>
              <a:buFont typeface="Arial" pitchFamily="34" charset="0"/>
              <a:buChar char="•"/>
              <a:defRPr sz="2800" b="0" i="0" u="none" strike="noStrike" cap="none">
                <a:solidFill>
                  <a:srgbClr val="262626"/>
                </a:solidFill>
                <a:latin typeface="Arial" pitchFamily="34" charset="0"/>
                <a:ea typeface="Arial"/>
                <a:cs typeface="Arial" pitchFamily="34" charset="0"/>
                <a:sym typeface="Arial"/>
              </a:defRPr>
            </a:lvl1pPr>
            <a:lvl2pPr marL="515926" marR="0" lvl="1" indent="-284156" algn="l" rtl="0">
              <a:lnSpc>
                <a:spcPct val="90000"/>
              </a:lnSpc>
              <a:spcBef>
                <a:spcPts val="500"/>
              </a:spcBef>
              <a:spcAft>
                <a:spcPts val="0"/>
              </a:spcAft>
              <a:buClr>
                <a:srgbClr val="C00000"/>
              </a:buClr>
              <a:buSzPts val="2200"/>
              <a:buFont typeface="Arial" pitchFamily="34" charset="0"/>
              <a:buChar char="•"/>
              <a:defRPr sz="2400" b="0" i="0" u="none" strike="noStrike" cap="none">
                <a:solidFill>
                  <a:srgbClr val="262626"/>
                </a:solidFill>
                <a:latin typeface="Arial" pitchFamily="34" charset="0"/>
                <a:ea typeface="Arial"/>
                <a:cs typeface="Arial" pitchFamily="34" charset="0"/>
                <a:sym typeface="Arial"/>
              </a:defRPr>
            </a:lvl2pPr>
            <a:lvl3pPr marL="739756" marR="0" lvl="2" indent="-223833" algn="l" rtl="0">
              <a:lnSpc>
                <a:spcPct val="90000"/>
              </a:lnSpc>
              <a:spcBef>
                <a:spcPts val="500"/>
              </a:spcBef>
              <a:spcAft>
                <a:spcPts val="0"/>
              </a:spcAft>
              <a:buClr>
                <a:srgbClr val="C00000"/>
              </a:buClr>
              <a:buSzPts val="1800"/>
              <a:buFont typeface="Arial" pitchFamily="34" charset="0"/>
              <a:buChar char="•"/>
              <a:defRPr sz="2000" b="0" i="0" u="none" strike="noStrike" cap="none">
                <a:solidFill>
                  <a:srgbClr val="262626"/>
                </a:solidFill>
                <a:latin typeface="Arial" pitchFamily="34" charset="0"/>
                <a:ea typeface="Arial"/>
                <a:cs typeface="Arial" pitchFamily="34" charset="0"/>
                <a:sym typeface="Arial"/>
              </a:defRPr>
            </a:lvl3pPr>
            <a:lvl4pPr marL="973114" marR="0" lvl="3" indent="-233357" algn="l" rtl="0">
              <a:lnSpc>
                <a:spcPct val="90000"/>
              </a:lnSpc>
              <a:spcBef>
                <a:spcPts val="500"/>
              </a:spcBef>
              <a:spcAft>
                <a:spcPts val="0"/>
              </a:spcAft>
              <a:buClr>
                <a:srgbClr val="C00000"/>
              </a:buClr>
              <a:buSzPts val="1600"/>
              <a:buFont typeface="Arial" pitchFamily="34" charset="0"/>
              <a:buChar char="•"/>
              <a:defRPr sz="1800" b="0" i="0" u="none" strike="noStrike" cap="none">
                <a:solidFill>
                  <a:srgbClr val="262626"/>
                </a:solidFill>
                <a:latin typeface="Arial" pitchFamily="34" charset="0"/>
                <a:ea typeface="Arial"/>
                <a:cs typeface="Arial" pitchFamily="34" charset="0"/>
                <a:sym typeface="Arial"/>
              </a:defRPr>
            </a:lvl4pPr>
            <a:lvl5pPr marL="1196945" marR="0" lvl="4" indent="-223833" algn="l" rtl="0">
              <a:lnSpc>
                <a:spcPct val="90000"/>
              </a:lnSpc>
              <a:spcBef>
                <a:spcPts val="500"/>
              </a:spcBef>
              <a:spcAft>
                <a:spcPts val="0"/>
              </a:spcAft>
              <a:buClr>
                <a:srgbClr val="C00000"/>
              </a:buClr>
              <a:buSzPts val="1400"/>
              <a:buFont typeface="Arial" pitchFamily="34" charset="0"/>
              <a:buChar char="•"/>
              <a:defRPr sz="1800" b="0" i="0" u="none" strike="noStrike" cap="none">
                <a:solidFill>
                  <a:srgbClr val="262626"/>
                </a:solidFill>
                <a:latin typeface="Arial" pitchFamily="34" charset="0"/>
                <a:ea typeface="Arial"/>
                <a:cs typeface="Arial" pitchFamily="34" charset="0"/>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0" indent="0">
              <a:spcBef>
                <a:spcPts val="0"/>
              </a:spcBef>
              <a:buSzPts val="2100"/>
              <a:buNone/>
            </a:pPr>
            <a:r>
              <a:rPr lang="en-US" sz="2000" dirty="0"/>
              <a:t>TABLA01 AI accelerator in GF 12nm, </a:t>
            </a:r>
            <a:r>
              <a:rPr lang="en-US" sz="2000" b="1" dirty="0">
                <a:solidFill>
                  <a:srgbClr val="1B00C0"/>
                </a:solidFill>
              </a:rPr>
              <a:t>760</a:t>
            </a:r>
            <a:r>
              <a:rPr lang="en-US" sz="2000" dirty="0">
                <a:solidFill>
                  <a:srgbClr val="1B00C0"/>
                </a:solidFill>
              </a:rPr>
              <a:t> macros</a:t>
            </a:r>
          </a:p>
          <a:p>
            <a:pPr marL="0" indent="0">
              <a:spcBef>
                <a:spcPts val="0"/>
              </a:spcBef>
              <a:buSzPts val="2100"/>
              <a:buNone/>
            </a:pPr>
            <a:endParaRPr lang="en-US" sz="2000" dirty="0"/>
          </a:p>
          <a:p>
            <a:pPr marL="0" indent="0">
              <a:spcBef>
                <a:spcPts val="0"/>
              </a:spcBef>
              <a:buSzPts val="2100"/>
              <a:buFont typeface="Arial" pitchFamily="34" charset="0"/>
              <a:buNone/>
            </a:pPr>
            <a:endParaRPr lang="en-US" sz="2000" dirty="0"/>
          </a:p>
        </p:txBody>
      </p:sp>
      <p:sp>
        <p:nvSpPr>
          <p:cNvPr id="5" name="Google Shape;132;p7">
            <a:extLst>
              <a:ext uri="{FF2B5EF4-FFF2-40B4-BE49-F238E27FC236}">
                <a16:creationId xmlns:a16="http://schemas.microsoft.com/office/drawing/2014/main" id="{15F5CCCA-2EE3-CCA8-E168-8C2C844D7B94}"/>
              </a:ext>
            </a:extLst>
          </p:cNvPr>
          <p:cNvSpPr txBox="1"/>
          <p:nvPr/>
        </p:nvSpPr>
        <p:spPr>
          <a:xfrm>
            <a:off x="2053915" y="4538286"/>
            <a:ext cx="2971801" cy="338514"/>
          </a:xfrm>
          <a:prstGeom prst="rect">
            <a:avLst/>
          </a:prstGeom>
          <a:noFill/>
          <a:ln>
            <a:noFill/>
          </a:ln>
        </p:spPr>
        <p:txBody>
          <a:bodyPr spcFirstLastPara="1" wrap="square" lIns="91425" tIns="45700" rIns="91425" bIns="45700" anchor="t" anchorCtr="0">
            <a:spAutoFit/>
          </a:bodyPr>
          <a:lstStyle/>
          <a:p>
            <a:r>
              <a:rPr lang="en-US" sz="1600" b="1" dirty="0">
                <a:solidFill>
                  <a:srgbClr val="1B00C0"/>
                </a:solidFill>
                <a:latin typeface="Tahoma"/>
                <a:ea typeface="Tahoma"/>
                <a:cs typeface="Tahoma"/>
                <a:sym typeface="Tahoma"/>
              </a:rPr>
              <a:t>Hier-RTLMP</a:t>
            </a:r>
            <a:r>
              <a:rPr lang="en-US" sz="1600" b="1" dirty="0">
                <a:solidFill>
                  <a:schemeClr val="dk1"/>
                </a:solidFill>
                <a:latin typeface="Tahoma"/>
                <a:ea typeface="Tahoma"/>
                <a:cs typeface="Tahoma"/>
                <a:sym typeface="Tahoma"/>
              </a:rPr>
              <a:t> (postRoute) </a:t>
            </a:r>
            <a:endParaRPr sz="2400" b="1" dirty="0"/>
          </a:p>
        </p:txBody>
      </p:sp>
      <p:sp>
        <p:nvSpPr>
          <p:cNvPr id="6" name="Google Shape;132;p7">
            <a:extLst>
              <a:ext uri="{FF2B5EF4-FFF2-40B4-BE49-F238E27FC236}">
                <a16:creationId xmlns:a16="http://schemas.microsoft.com/office/drawing/2014/main" id="{D8FF1BAF-4022-9275-A3AA-74E1B09908E6}"/>
              </a:ext>
            </a:extLst>
          </p:cNvPr>
          <p:cNvSpPr txBox="1"/>
          <p:nvPr/>
        </p:nvSpPr>
        <p:spPr>
          <a:xfrm>
            <a:off x="5029200" y="4514703"/>
            <a:ext cx="3604920" cy="338514"/>
          </a:xfrm>
          <a:prstGeom prst="rect">
            <a:avLst/>
          </a:prstGeom>
          <a:noFill/>
          <a:ln>
            <a:noFill/>
          </a:ln>
        </p:spPr>
        <p:txBody>
          <a:bodyPr spcFirstLastPara="1" wrap="square" lIns="91425" tIns="45700" rIns="91425" bIns="45700" anchor="t" anchorCtr="0">
            <a:spAutoFit/>
          </a:bodyPr>
          <a:lstStyle/>
          <a:p>
            <a:r>
              <a:rPr lang="en-US" sz="1600" b="1" dirty="0">
                <a:solidFill>
                  <a:schemeClr val="dk1"/>
                </a:solidFill>
                <a:latin typeface="Tahoma"/>
                <a:ea typeface="Tahoma"/>
                <a:cs typeface="Tahoma"/>
                <a:sym typeface="Tahoma"/>
              </a:rPr>
              <a:t>Comm Macro Placer (postRoute) </a:t>
            </a:r>
            <a:endParaRPr sz="2400" b="1" dirty="0"/>
          </a:p>
        </p:txBody>
      </p:sp>
      <mc:AlternateContent xmlns:mc="http://schemas.openxmlformats.org/markup-compatibility/2006" xmlns:a14="http://schemas.microsoft.com/office/drawing/2010/main">
        <mc:Choice Requires="a14">
          <p:graphicFrame>
            <p:nvGraphicFramePr>
              <p:cNvPr id="7" name="Table 5">
                <a:extLst>
                  <a:ext uri="{FF2B5EF4-FFF2-40B4-BE49-F238E27FC236}">
                    <a16:creationId xmlns:a16="http://schemas.microsoft.com/office/drawing/2014/main" id="{F8069172-4FE0-F2D4-4EF3-7D5189C4C837}"/>
                  </a:ext>
                </a:extLst>
              </p:cNvPr>
              <p:cNvGraphicFramePr>
                <a:graphicFrameLocks noGrp="1"/>
              </p:cNvGraphicFramePr>
              <p:nvPr>
                <p:extLst>
                  <p:ext uri="{D42A27DB-BD31-4B8C-83A1-F6EECF244321}">
                    <p14:modId xmlns:p14="http://schemas.microsoft.com/office/powerpoint/2010/main" val="3733600065"/>
                  </p:ext>
                </p:extLst>
              </p:nvPr>
            </p:nvGraphicFramePr>
            <p:xfrm>
              <a:off x="1524000" y="4876802"/>
              <a:ext cx="7152974" cy="1446767"/>
            </p:xfrm>
            <a:graphic>
              <a:graphicData uri="http://schemas.openxmlformats.org/drawingml/2006/table">
                <a:tbl>
                  <a:tblPr firstRow="1" bandRow="1">
                    <a:tableStyleId>{5C22544A-7EE6-4342-B048-85BDC9FD1C3A}</a:tableStyleId>
                  </a:tblPr>
                  <a:tblGrid>
                    <a:gridCol w="1802075">
                      <a:extLst>
                        <a:ext uri="{9D8B030D-6E8A-4147-A177-3AD203B41FA5}">
                          <a16:colId xmlns:a16="http://schemas.microsoft.com/office/drawing/2014/main" val="2958217415"/>
                        </a:ext>
                      </a:extLst>
                    </a:gridCol>
                    <a:gridCol w="1715133">
                      <a:extLst>
                        <a:ext uri="{9D8B030D-6E8A-4147-A177-3AD203B41FA5}">
                          <a16:colId xmlns:a16="http://schemas.microsoft.com/office/drawing/2014/main" val="3990529644"/>
                        </a:ext>
                      </a:extLst>
                    </a:gridCol>
                    <a:gridCol w="1226388">
                      <a:extLst>
                        <a:ext uri="{9D8B030D-6E8A-4147-A177-3AD203B41FA5}">
                          <a16:colId xmlns:a16="http://schemas.microsoft.com/office/drawing/2014/main" val="1197101285"/>
                        </a:ext>
                      </a:extLst>
                    </a:gridCol>
                    <a:gridCol w="1208946">
                      <a:extLst>
                        <a:ext uri="{9D8B030D-6E8A-4147-A177-3AD203B41FA5}">
                          <a16:colId xmlns:a16="http://schemas.microsoft.com/office/drawing/2014/main" val="1192664104"/>
                        </a:ext>
                      </a:extLst>
                    </a:gridCol>
                    <a:gridCol w="1200432">
                      <a:extLst>
                        <a:ext uri="{9D8B030D-6E8A-4147-A177-3AD203B41FA5}">
                          <a16:colId xmlns:a16="http://schemas.microsoft.com/office/drawing/2014/main" val="3906629487"/>
                        </a:ext>
                      </a:extLst>
                    </a:gridCol>
                  </a:tblGrid>
                  <a:tr h="543123">
                    <a:tc>
                      <a:txBody>
                        <a:bodyPr/>
                        <a:lstStyle/>
                        <a:p>
                          <a:pPr algn="ctr"/>
                          <a:r>
                            <a:rPr lang="en-US" sz="1600" dirty="0"/>
                            <a:t>Macro Placer</a:t>
                          </a:r>
                        </a:p>
                      </a:txBody>
                      <a:tcPr/>
                    </a:tc>
                    <a:tc>
                      <a:txBody>
                        <a:bodyPr/>
                        <a:lstStyle/>
                        <a:p>
                          <a:pPr algn="ctr"/>
                          <a:r>
                            <a:rPr lang="en-US" sz="1600" dirty="0"/>
                            <a:t>Std Cell Area</a:t>
                          </a:r>
                        </a:p>
                        <a:p>
                          <a:pPr algn="ctr"/>
                          <a:r>
                            <a:rPr lang="en-US" sz="1600" dirty="0"/>
                            <a:t> (</a:t>
                          </a:r>
                          <a14:m>
                            <m:oMath xmlns:m="http://schemas.openxmlformats.org/officeDocument/2006/math">
                              <m:sSup>
                                <m:sSupPr>
                                  <m:ctrlPr>
                                    <a:rPr lang="en-US" sz="1600" i="1" smtClean="0">
                                      <a:latin typeface="Cambria Math" panose="02040503050406030204" pitchFamily="18" charset="0"/>
                                    </a:rPr>
                                  </m:ctrlPr>
                                </m:sSupPr>
                                <m:e>
                                  <m:r>
                                    <a:rPr lang="en-US" sz="1600" b="1" i="1" smtClean="0">
                                      <a:latin typeface="Cambria Math" panose="02040503050406030204" pitchFamily="18" charset="0"/>
                                    </a:rPr>
                                    <m:t>𝒎𝒎</m:t>
                                  </m:r>
                                </m:e>
                                <m:sup>
                                  <m:r>
                                    <a:rPr lang="en-US" sz="1600" b="1" i="1" smtClean="0">
                                      <a:latin typeface="Cambria Math" panose="02040503050406030204" pitchFamily="18" charset="0"/>
                                    </a:rPr>
                                    <m:t>𝟐</m:t>
                                  </m:r>
                                </m:sup>
                              </m:sSup>
                            </m:oMath>
                          </a14:m>
                          <a:r>
                            <a:rPr lang="en-US" sz="1600" dirty="0"/>
                            <a:t>)</a:t>
                          </a:r>
                        </a:p>
                      </a:txBody>
                      <a:tcPr/>
                    </a:tc>
                    <a:tc>
                      <a:txBody>
                        <a:bodyPr/>
                        <a:lstStyle/>
                        <a:p>
                          <a:pPr algn="ctr"/>
                          <a:r>
                            <a:rPr lang="en-US" sz="1600" dirty="0"/>
                            <a:t>Power </a:t>
                          </a:r>
                        </a:p>
                        <a:p>
                          <a:pPr algn="ctr"/>
                          <a:r>
                            <a:rPr lang="en-US" sz="1600" dirty="0"/>
                            <a:t>(mW)</a:t>
                          </a:r>
                        </a:p>
                      </a:txBody>
                      <a:tcPr/>
                    </a:tc>
                    <a:tc>
                      <a:txBody>
                        <a:bodyPr/>
                        <a:lstStyle/>
                        <a:p>
                          <a:pPr algn="ctr"/>
                          <a:r>
                            <a:rPr lang="en-US" sz="1600" dirty="0"/>
                            <a:t>WNS</a:t>
                          </a:r>
                        </a:p>
                        <a:p>
                          <a:pPr algn="ctr"/>
                          <a:r>
                            <a:rPr lang="en-US" sz="1600" dirty="0"/>
                            <a:t> (ns)</a:t>
                          </a:r>
                        </a:p>
                      </a:txBody>
                      <a:tcPr/>
                    </a:tc>
                    <a:tc>
                      <a:txBody>
                        <a:bodyPr/>
                        <a:lstStyle/>
                        <a:p>
                          <a:pPr algn="ctr"/>
                          <a:r>
                            <a:rPr lang="en-US" sz="1600" dirty="0"/>
                            <a:t>TNS</a:t>
                          </a:r>
                        </a:p>
                        <a:p>
                          <a:pPr algn="ctr"/>
                          <a:r>
                            <a:rPr lang="en-US" sz="1600" dirty="0"/>
                            <a:t> (ns)</a:t>
                          </a:r>
                        </a:p>
                      </a:txBody>
                      <a:tcPr/>
                    </a:tc>
                    <a:extLst>
                      <a:ext uri="{0D108BD9-81ED-4DB2-BD59-A6C34878D82A}">
                        <a16:rowId xmlns:a16="http://schemas.microsoft.com/office/drawing/2014/main" val="3309755946"/>
                      </a:ext>
                    </a:extLst>
                  </a:tr>
                  <a:tr h="431061">
                    <a:tc>
                      <a:txBody>
                        <a:bodyPr/>
                        <a:lstStyle/>
                        <a:p>
                          <a:pPr algn="ctr"/>
                          <a:r>
                            <a:rPr lang="en-US" sz="1600" b="1" dirty="0">
                              <a:solidFill>
                                <a:srgbClr val="1B00C0"/>
                              </a:solidFill>
                            </a:rPr>
                            <a:t>Hier-RTLMP</a:t>
                          </a:r>
                        </a:p>
                      </a:txBody>
                      <a:tcPr/>
                    </a:tc>
                    <a:tc>
                      <a:txBody>
                        <a:bodyPr/>
                        <a:lstStyle/>
                        <a:p>
                          <a:pPr algn="ctr"/>
                          <a:r>
                            <a:rPr lang="en-US" sz="1600" b="1" dirty="0"/>
                            <a:t>0.160</a:t>
                          </a:r>
                        </a:p>
                      </a:txBody>
                      <a:tcPr/>
                    </a:tc>
                    <a:tc>
                      <a:txBody>
                        <a:bodyPr/>
                        <a:lstStyle/>
                        <a:p>
                          <a:pPr algn="ctr"/>
                          <a:r>
                            <a:rPr lang="en-US" sz="1600" b="1" dirty="0"/>
                            <a:t>640</a:t>
                          </a:r>
                        </a:p>
                      </a:txBody>
                      <a:tcPr/>
                    </a:tc>
                    <a:tc>
                      <a:txBody>
                        <a:bodyPr/>
                        <a:lstStyle/>
                        <a:p>
                          <a:pPr algn="ctr"/>
                          <a:r>
                            <a:rPr lang="en-US" sz="1600" b="1" dirty="0"/>
                            <a:t>-0.085</a:t>
                          </a:r>
                        </a:p>
                      </a:txBody>
                      <a:tcPr/>
                    </a:tc>
                    <a:tc>
                      <a:txBody>
                        <a:bodyPr/>
                        <a:lstStyle/>
                        <a:p>
                          <a:pPr algn="ctr"/>
                          <a:r>
                            <a:rPr lang="en-US" sz="1600" b="1" dirty="0"/>
                            <a:t>-0.417</a:t>
                          </a:r>
                        </a:p>
                      </a:txBody>
                      <a:tcPr/>
                    </a:tc>
                    <a:extLst>
                      <a:ext uri="{0D108BD9-81ED-4DB2-BD59-A6C34878D82A}">
                        <a16:rowId xmlns:a16="http://schemas.microsoft.com/office/drawing/2014/main" val="1656343680"/>
                      </a:ext>
                    </a:extLst>
                  </a:tr>
                  <a:tr h="431061">
                    <a:tc>
                      <a:txBody>
                        <a:bodyPr/>
                        <a:lstStyle/>
                        <a:p>
                          <a:pPr algn="ctr"/>
                          <a:r>
                            <a:rPr lang="en-US" sz="1600" b="1" dirty="0"/>
                            <a:t>Comm</a:t>
                          </a:r>
                        </a:p>
                      </a:txBody>
                      <a:tcPr/>
                    </a:tc>
                    <a:tc>
                      <a:txBody>
                        <a:bodyPr/>
                        <a:lstStyle/>
                        <a:p>
                          <a:pPr marL="0" algn="ctr" defTabSz="914400" rtl="0" eaLnBrk="1" latinLnBrk="1" hangingPunct="1"/>
                          <a:r>
                            <a:rPr lang="en-US" sz="1600" b="0" kern="1200" dirty="0">
                              <a:solidFill>
                                <a:schemeClr val="dk1"/>
                              </a:solidFill>
                              <a:latin typeface="+mn-lt"/>
                              <a:ea typeface="+mn-ea"/>
                              <a:cs typeface="+mn-cs"/>
                            </a:rPr>
                            <a:t>0.165</a:t>
                          </a:r>
                        </a:p>
                      </a:txBody>
                      <a:tcPr/>
                    </a:tc>
                    <a:tc>
                      <a:txBody>
                        <a:bodyPr/>
                        <a:lstStyle/>
                        <a:p>
                          <a:pPr marL="0" algn="ctr" defTabSz="914400" rtl="0" eaLnBrk="1" latinLnBrk="1" hangingPunct="1"/>
                          <a:r>
                            <a:rPr lang="en-US" sz="1600" b="0" kern="1200" dirty="0">
                              <a:solidFill>
                                <a:schemeClr val="dk1"/>
                              </a:solidFill>
                              <a:latin typeface="+mn-lt"/>
                              <a:ea typeface="+mn-ea"/>
                              <a:cs typeface="+mn-cs"/>
                            </a:rPr>
                            <a:t>689</a:t>
                          </a:r>
                        </a:p>
                      </a:txBody>
                      <a:tcPr/>
                    </a:tc>
                    <a:tc>
                      <a:txBody>
                        <a:bodyPr/>
                        <a:lstStyle/>
                        <a:p>
                          <a:pPr marL="0" algn="ctr" defTabSz="914400" rtl="0" eaLnBrk="1" latinLnBrk="1" hangingPunct="1"/>
                          <a:r>
                            <a:rPr lang="en-US" sz="1600" b="0" kern="1200" dirty="0">
                              <a:solidFill>
                                <a:schemeClr val="dk1"/>
                              </a:solidFill>
                              <a:latin typeface="+mn-lt"/>
                              <a:ea typeface="+mn-ea"/>
                              <a:cs typeface="+mn-cs"/>
                            </a:rPr>
                            <a:t>-0.370</a:t>
                          </a:r>
                        </a:p>
                      </a:txBody>
                      <a:tcPr/>
                    </a:tc>
                    <a:tc>
                      <a:txBody>
                        <a:bodyPr/>
                        <a:lstStyle/>
                        <a:p>
                          <a:pPr marL="0" algn="ctr" defTabSz="914400" rtl="0" eaLnBrk="1" latinLnBrk="1" hangingPunct="1"/>
                          <a:r>
                            <a:rPr lang="en-US" sz="1600" b="0" kern="1200" dirty="0">
                              <a:solidFill>
                                <a:schemeClr val="dk1"/>
                              </a:solidFill>
                              <a:latin typeface="+mn-lt"/>
                              <a:ea typeface="+mn-ea"/>
                              <a:cs typeface="+mn-cs"/>
                            </a:rPr>
                            <a:t>-92.246</a:t>
                          </a:r>
                        </a:p>
                      </a:txBody>
                      <a:tcPr/>
                    </a:tc>
                    <a:extLst>
                      <a:ext uri="{0D108BD9-81ED-4DB2-BD59-A6C34878D82A}">
                        <a16:rowId xmlns:a16="http://schemas.microsoft.com/office/drawing/2014/main" val="2502770226"/>
                      </a:ext>
                    </a:extLst>
                  </a:tr>
                </a:tbl>
              </a:graphicData>
            </a:graphic>
          </p:graphicFrame>
        </mc:Choice>
        <mc:Fallback xmlns="">
          <p:graphicFrame>
            <p:nvGraphicFramePr>
              <p:cNvPr id="7" name="Table 5">
                <a:extLst>
                  <a:ext uri="{FF2B5EF4-FFF2-40B4-BE49-F238E27FC236}">
                    <a16:creationId xmlns:a16="http://schemas.microsoft.com/office/drawing/2014/main" id="{F8069172-4FE0-F2D4-4EF3-7D5189C4C837}"/>
                  </a:ext>
                </a:extLst>
              </p:cNvPr>
              <p:cNvGraphicFramePr>
                <a:graphicFrameLocks noGrp="1"/>
              </p:cNvGraphicFramePr>
              <p:nvPr>
                <p:extLst>
                  <p:ext uri="{D42A27DB-BD31-4B8C-83A1-F6EECF244321}">
                    <p14:modId xmlns:p14="http://schemas.microsoft.com/office/powerpoint/2010/main" val="3733600065"/>
                  </p:ext>
                </p:extLst>
              </p:nvPr>
            </p:nvGraphicFramePr>
            <p:xfrm>
              <a:off x="1524000" y="4876802"/>
              <a:ext cx="7152974" cy="1446767"/>
            </p:xfrm>
            <a:graphic>
              <a:graphicData uri="http://schemas.openxmlformats.org/drawingml/2006/table">
                <a:tbl>
                  <a:tblPr firstRow="1" bandRow="1">
                    <a:tableStyleId>{5C22544A-7EE6-4342-B048-85BDC9FD1C3A}</a:tableStyleId>
                  </a:tblPr>
                  <a:tblGrid>
                    <a:gridCol w="1802075">
                      <a:extLst>
                        <a:ext uri="{9D8B030D-6E8A-4147-A177-3AD203B41FA5}">
                          <a16:colId xmlns:a16="http://schemas.microsoft.com/office/drawing/2014/main" val="2958217415"/>
                        </a:ext>
                      </a:extLst>
                    </a:gridCol>
                    <a:gridCol w="1715133">
                      <a:extLst>
                        <a:ext uri="{9D8B030D-6E8A-4147-A177-3AD203B41FA5}">
                          <a16:colId xmlns:a16="http://schemas.microsoft.com/office/drawing/2014/main" val="3990529644"/>
                        </a:ext>
                      </a:extLst>
                    </a:gridCol>
                    <a:gridCol w="1226388">
                      <a:extLst>
                        <a:ext uri="{9D8B030D-6E8A-4147-A177-3AD203B41FA5}">
                          <a16:colId xmlns:a16="http://schemas.microsoft.com/office/drawing/2014/main" val="1197101285"/>
                        </a:ext>
                      </a:extLst>
                    </a:gridCol>
                    <a:gridCol w="1208946">
                      <a:extLst>
                        <a:ext uri="{9D8B030D-6E8A-4147-A177-3AD203B41FA5}">
                          <a16:colId xmlns:a16="http://schemas.microsoft.com/office/drawing/2014/main" val="1192664104"/>
                        </a:ext>
                      </a:extLst>
                    </a:gridCol>
                    <a:gridCol w="1200432">
                      <a:extLst>
                        <a:ext uri="{9D8B030D-6E8A-4147-A177-3AD203B41FA5}">
                          <a16:colId xmlns:a16="http://schemas.microsoft.com/office/drawing/2014/main" val="3906629487"/>
                        </a:ext>
                      </a:extLst>
                    </a:gridCol>
                  </a:tblGrid>
                  <a:tr h="584645">
                    <a:tc>
                      <a:txBody>
                        <a:bodyPr/>
                        <a:lstStyle/>
                        <a:p>
                          <a:pPr algn="ctr"/>
                          <a:r>
                            <a:rPr lang="en-US" sz="1600" dirty="0"/>
                            <a:t>Macro Placer</a:t>
                          </a:r>
                        </a:p>
                      </a:txBody>
                      <a:tcPr/>
                    </a:tc>
                    <a:tc>
                      <a:txBody>
                        <a:bodyPr/>
                        <a:lstStyle/>
                        <a:p>
                          <a:endParaRPr lang="en-US"/>
                        </a:p>
                      </a:txBody>
                      <a:tcPr>
                        <a:blipFill>
                          <a:blip r:embed="rId4"/>
                          <a:stretch>
                            <a:fillRect l="-106050" t="-3125" r="-213879" b="-150000"/>
                          </a:stretch>
                        </a:blipFill>
                      </a:tcPr>
                    </a:tc>
                    <a:tc>
                      <a:txBody>
                        <a:bodyPr/>
                        <a:lstStyle/>
                        <a:p>
                          <a:pPr algn="ctr"/>
                          <a:r>
                            <a:rPr lang="en-US" sz="1600" dirty="0"/>
                            <a:t>Power </a:t>
                          </a:r>
                        </a:p>
                        <a:p>
                          <a:pPr algn="ctr"/>
                          <a:r>
                            <a:rPr lang="en-US" sz="1600" dirty="0"/>
                            <a:t>(mW)</a:t>
                          </a:r>
                        </a:p>
                      </a:txBody>
                      <a:tcPr/>
                    </a:tc>
                    <a:tc>
                      <a:txBody>
                        <a:bodyPr/>
                        <a:lstStyle/>
                        <a:p>
                          <a:pPr algn="ctr"/>
                          <a:r>
                            <a:rPr lang="en-US" sz="1600" dirty="0"/>
                            <a:t>WNS</a:t>
                          </a:r>
                        </a:p>
                        <a:p>
                          <a:pPr algn="ctr"/>
                          <a:r>
                            <a:rPr lang="en-US" sz="1600" dirty="0"/>
                            <a:t> (ns)</a:t>
                          </a:r>
                        </a:p>
                      </a:txBody>
                      <a:tcPr/>
                    </a:tc>
                    <a:tc>
                      <a:txBody>
                        <a:bodyPr/>
                        <a:lstStyle/>
                        <a:p>
                          <a:pPr algn="ctr"/>
                          <a:r>
                            <a:rPr lang="en-US" sz="1600" dirty="0"/>
                            <a:t>TNS</a:t>
                          </a:r>
                        </a:p>
                        <a:p>
                          <a:pPr algn="ctr"/>
                          <a:r>
                            <a:rPr lang="en-US" sz="1600" dirty="0"/>
                            <a:t> (ns)</a:t>
                          </a:r>
                        </a:p>
                      </a:txBody>
                      <a:tcPr/>
                    </a:tc>
                    <a:extLst>
                      <a:ext uri="{0D108BD9-81ED-4DB2-BD59-A6C34878D82A}">
                        <a16:rowId xmlns:a16="http://schemas.microsoft.com/office/drawing/2014/main" val="3309755946"/>
                      </a:ext>
                    </a:extLst>
                  </a:tr>
                  <a:tr h="431061">
                    <a:tc>
                      <a:txBody>
                        <a:bodyPr/>
                        <a:lstStyle/>
                        <a:p>
                          <a:pPr algn="ctr"/>
                          <a:r>
                            <a:rPr lang="en-US" sz="1600" b="1" dirty="0">
                              <a:solidFill>
                                <a:srgbClr val="1B00C0"/>
                              </a:solidFill>
                            </a:rPr>
                            <a:t>Hier-RTLMP</a:t>
                          </a:r>
                        </a:p>
                      </a:txBody>
                      <a:tcPr/>
                    </a:tc>
                    <a:tc>
                      <a:txBody>
                        <a:bodyPr/>
                        <a:lstStyle/>
                        <a:p>
                          <a:pPr algn="ctr"/>
                          <a:r>
                            <a:rPr lang="en-US" sz="1600" b="1" dirty="0"/>
                            <a:t>0.160</a:t>
                          </a:r>
                        </a:p>
                      </a:txBody>
                      <a:tcPr/>
                    </a:tc>
                    <a:tc>
                      <a:txBody>
                        <a:bodyPr/>
                        <a:lstStyle/>
                        <a:p>
                          <a:pPr algn="ctr"/>
                          <a:r>
                            <a:rPr lang="en-US" sz="1600" b="1" dirty="0"/>
                            <a:t>640</a:t>
                          </a:r>
                        </a:p>
                      </a:txBody>
                      <a:tcPr/>
                    </a:tc>
                    <a:tc>
                      <a:txBody>
                        <a:bodyPr/>
                        <a:lstStyle/>
                        <a:p>
                          <a:pPr algn="ctr"/>
                          <a:r>
                            <a:rPr lang="en-US" sz="1600" b="1" dirty="0"/>
                            <a:t>-0.085</a:t>
                          </a:r>
                        </a:p>
                      </a:txBody>
                      <a:tcPr/>
                    </a:tc>
                    <a:tc>
                      <a:txBody>
                        <a:bodyPr/>
                        <a:lstStyle/>
                        <a:p>
                          <a:pPr algn="ctr"/>
                          <a:r>
                            <a:rPr lang="en-US" sz="1600" b="1" dirty="0"/>
                            <a:t>-0.417</a:t>
                          </a:r>
                        </a:p>
                      </a:txBody>
                      <a:tcPr/>
                    </a:tc>
                    <a:extLst>
                      <a:ext uri="{0D108BD9-81ED-4DB2-BD59-A6C34878D82A}">
                        <a16:rowId xmlns:a16="http://schemas.microsoft.com/office/drawing/2014/main" val="1656343680"/>
                      </a:ext>
                    </a:extLst>
                  </a:tr>
                  <a:tr h="431061">
                    <a:tc>
                      <a:txBody>
                        <a:bodyPr/>
                        <a:lstStyle/>
                        <a:p>
                          <a:pPr algn="ctr"/>
                          <a:r>
                            <a:rPr lang="en-US" sz="1600" b="1" dirty="0"/>
                            <a:t>Comm</a:t>
                          </a:r>
                        </a:p>
                      </a:txBody>
                      <a:tcPr/>
                    </a:tc>
                    <a:tc>
                      <a:txBody>
                        <a:bodyPr/>
                        <a:lstStyle/>
                        <a:p>
                          <a:pPr marL="0" algn="ctr" defTabSz="914400" rtl="0" eaLnBrk="1" latinLnBrk="1" hangingPunct="1"/>
                          <a:r>
                            <a:rPr lang="en-US" sz="1600" b="0" kern="1200" dirty="0">
                              <a:solidFill>
                                <a:schemeClr val="dk1"/>
                              </a:solidFill>
                              <a:latin typeface="+mn-lt"/>
                              <a:ea typeface="+mn-ea"/>
                              <a:cs typeface="+mn-cs"/>
                            </a:rPr>
                            <a:t>0.165</a:t>
                          </a:r>
                        </a:p>
                      </a:txBody>
                      <a:tcPr/>
                    </a:tc>
                    <a:tc>
                      <a:txBody>
                        <a:bodyPr/>
                        <a:lstStyle/>
                        <a:p>
                          <a:pPr marL="0" algn="ctr" defTabSz="914400" rtl="0" eaLnBrk="1" latinLnBrk="1" hangingPunct="1"/>
                          <a:r>
                            <a:rPr lang="en-US" sz="1600" b="0" kern="1200" dirty="0">
                              <a:solidFill>
                                <a:schemeClr val="dk1"/>
                              </a:solidFill>
                              <a:latin typeface="+mn-lt"/>
                              <a:ea typeface="+mn-ea"/>
                              <a:cs typeface="+mn-cs"/>
                            </a:rPr>
                            <a:t>689</a:t>
                          </a:r>
                        </a:p>
                      </a:txBody>
                      <a:tcPr/>
                    </a:tc>
                    <a:tc>
                      <a:txBody>
                        <a:bodyPr/>
                        <a:lstStyle/>
                        <a:p>
                          <a:pPr marL="0" algn="ctr" defTabSz="914400" rtl="0" eaLnBrk="1" latinLnBrk="1" hangingPunct="1"/>
                          <a:r>
                            <a:rPr lang="en-US" sz="1600" b="0" kern="1200" dirty="0">
                              <a:solidFill>
                                <a:schemeClr val="dk1"/>
                              </a:solidFill>
                              <a:latin typeface="+mn-lt"/>
                              <a:ea typeface="+mn-ea"/>
                              <a:cs typeface="+mn-cs"/>
                            </a:rPr>
                            <a:t>-0.370</a:t>
                          </a:r>
                        </a:p>
                      </a:txBody>
                      <a:tcPr/>
                    </a:tc>
                    <a:tc>
                      <a:txBody>
                        <a:bodyPr/>
                        <a:lstStyle/>
                        <a:p>
                          <a:pPr marL="0" algn="ctr" defTabSz="914400" rtl="0" eaLnBrk="1" latinLnBrk="1" hangingPunct="1"/>
                          <a:r>
                            <a:rPr lang="en-US" sz="1600" b="0" kern="1200" dirty="0">
                              <a:solidFill>
                                <a:schemeClr val="dk1"/>
                              </a:solidFill>
                              <a:latin typeface="+mn-lt"/>
                              <a:ea typeface="+mn-ea"/>
                              <a:cs typeface="+mn-cs"/>
                            </a:rPr>
                            <a:t>-92.246</a:t>
                          </a:r>
                        </a:p>
                      </a:txBody>
                      <a:tcPr/>
                    </a:tc>
                    <a:extLst>
                      <a:ext uri="{0D108BD9-81ED-4DB2-BD59-A6C34878D82A}">
                        <a16:rowId xmlns:a16="http://schemas.microsoft.com/office/drawing/2014/main" val="2502770226"/>
                      </a:ext>
                    </a:extLst>
                  </a:tr>
                </a:tbl>
              </a:graphicData>
            </a:graphic>
          </p:graphicFrame>
        </mc:Fallback>
      </mc:AlternateContent>
      <p:pic>
        <p:nvPicPr>
          <p:cNvPr id="8" name="Picture 7">
            <a:extLst>
              <a:ext uri="{FF2B5EF4-FFF2-40B4-BE49-F238E27FC236}">
                <a16:creationId xmlns:a16="http://schemas.microsoft.com/office/drawing/2014/main" id="{652E56D5-658D-B4CF-E4FA-43E2425B6475}"/>
              </a:ext>
            </a:extLst>
          </p:cNvPr>
          <p:cNvPicPr>
            <a:picLocks noChangeAspect="1"/>
          </p:cNvPicPr>
          <p:nvPr/>
        </p:nvPicPr>
        <p:blipFill>
          <a:blip r:embed="rId5"/>
          <a:stretch>
            <a:fillRect/>
          </a:stretch>
        </p:blipFill>
        <p:spPr>
          <a:xfrm>
            <a:off x="5156433" y="928944"/>
            <a:ext cx="3604920" cy="3594149"/>
          </a:xfrm>
          <a:prstGeom prst="rect">
            <a:avLst/>
          </a:prstGeom>
        </p:spPr>
      </p:pic>
      <p:pic>
        <p:nvPicPr>
          <p:cNvPr id="9" name="Picture 8">
            <a:extLst>
              <a:ext uri="{FF2B5EF4-FFF2-40B4-BE49-F238E27FC236}">
                <a16:creationId xmlns:a16="http://schemas.microsoft.com/office/drawing/2014/main" id="{D1BE487A-AB07-1F3F-1A2A-BA5751C17EEF}"/>
              </a:ext>
            </a:extLst>
          </p:cNvPr>
          <p:cNvPicPr>
            <a:picLocks noChangeAspect="1"/>
          </p:cNvPicPr>
          <p:nvPr/>
        </p:nvPicPr>
        <p:blipFill>
          <a:blip r:embed="rId6"/>
          <a:stretch>
            <a:fillRect/>
          </a:stretch>
        </p:blipFill>
        <p:spPr>
          <a:xfrm>
            <a:off x="1258784" y="907883"/>
            <a:ext cx="3698432" cy="3654577"/>
          </a:xfrm>
          <a:prstGeom prst="rect">
            <a:avLst/>
          </a:prstGeom>
        </p:spPr>
      </p:pic>
      <p:sp>
        <p:nvSpPr>
          <p:cNvPr id="10" name="Google Shape;106;p6">
            <a:extLst>
              <a:ext uri="{FF2B5EF4-FFF2-40B4-BE49-F238E27FC236}">
                <a16:creationId xmlns:a16="http://schemas.microsoft.com/office/drawing/2014/main" id="{582B110E-272C-B857-B1E2-664626B182C5}"/>
              </a:ext>
            </a:extLst>
          </p:cNvPr>
          <p:cNvSpPr/>
          <p:nvPr/>
        </p:nvSpPr>
        <p:spPr>
          <a:xfrm>
            <a:off x="1555261" y="5429517"/>
            <a:ext cx="7080093" cy="461652"/>
          </a:xfrm>
          <a:prstGeom prst="frame">
            <a:avLst>
              <a:gd name="adj1" fmla="val 4167"/>
            </a:avLst>
          </a:prstGeom>
          <a:solidFill>
            <a:srgbClr val="7030A0"/>
          </a:solid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b="1">
              <a:solidFill>
                <a:schemeClr val="dk1"/>
              </a:solidFill>
              <a:latin typeface="Arial Narrow"/>
              <a:ea typeface="Arial Narrow"/>
              <a:cs typeface="Arial Narrow"/>
              <a:sym typeface="Arial Narrow"/>
            </a:endParaRPr>
          </a:p>
        </p:txBody>
      </p:sp>
      <p:sp>
        <p:nvSpPr>
          <p:cNvPr id="11" name="TextBox 10">
            <a:extLst>
              <a:ext uri="{FF2B5EF4-FFF2-40B4-BE49-F238E27FC236}">
                <a16:creationId xmlns:a16="http://schemas.microsoft.com/office/drawing/2014/main" id="{041F37F9-C471-7B69-9626-81DC4691734B}"/>
              </a:ext>
            </a:extLst>
          </p:cNvPr>
          <p:cNvSpPr txBox="1"/>
          <p:nvPr/>
        </p:nvSpPr>
        <p:spPr>
          <a:xfrm>
            <a:off x="2355784" y="6524499"/>
            <a:ext cx="4502216" cy="313932"/>
          </a:xfrm>
          <a:prstGeom prst="rect">
            <a:avLst/>
          </a:prstGeom>
          <a:solidFill>
            <a:srgbClr val="FFFF00"/>
          </a:solidFill>
        </p:spPr>
        <p:txBody>
          <a:bodyPr wrap="square" rtlCol="0">
            <a:spAutoFit/>
          </a:bodyPr>
          <a:lstStyle/>
          <a:p>
            <a:pPr algn="ctr">
              <a:lnSpc>
                <a:spcPct val="80000"/>
              </a:lnSpc>
            </a:pPr>
            <a:r>
              <a:rPr lang="en-US" sz="1800" dirty="0" err="1">
                <a:solidFill>
                  <a:schemeClr val="tx1"/>
                </a:solidFill>
                <a:highlight>
                  <a:srgbClr val="FFFF00"/>
                </a:highlight>
              </a:rPr>
              <a:t>OpenROAD</a:t>
            </a:r>
            <a:r>
              <a:rPr lang="en-US" sz="1800" dirty="0">
                <a:solidFill>
                  <a:schemeClr val="tx1"/>
                </a:solidFill>
                <a:highlight>
                  <a:srgbClr val="FFFF00"/>
                </a:highlight>
              </a:rPr>
              <a:t> tool GitHub (</a:t>
            </a:r>
            <a:r>
              <a:rPr lang="en-US" sz="1800" dirty="0">
                <a:solidFill>
                  <a:schemeClr val="tx1"/>
                </a:solidFill>
                <a:highlight>
                  <a:srgbClr val="FFFF00"/>
                </a:highlight>
                <a:hlinkClick r:id="rId7"/>
              </a:rPr>
              <a:t>/</a:t>
            </a:r>
            <a:r>
              <a:rPr lang="en-US" sz="1800" dirty="0" err="1">
                <a:solidFill>
                  <a:schemeClr val="tx1"/>
                </a:solidFill>
                <a:highlight>
                  <a:srgbClr val="FFFF00"/>
                </a:highlight>
                <a:hlinkClick r:id="rId7"/>
              </a:rPr>
              <a:t>src</a:t>
            </a:r>
            <a:r>
              <a:rPr lang="en-US" sz="1800" dirty="0">
                <a:solidFill>
                  <a:schemeClr val="tx1"/>
                </a:solidFill>
                <a:highlight>
                  <a:srgbClr val="FFFF00"/>
                </a:highlight>
                <a:hlinkClick r:id="rId7"/>
              </a:rPr>
              <a:t>/mpl2</a:t>
            </a:r>
            <a:r>
              <a:rPr lang="en-US" sz="1800" dirty="0">
                <a:solidFill>
                  <a:schemeClr val="tx1"/>
                </a:solidFill>
                <a:highlight>
                  <a:srgbClr val="FFFF00"/>
                </a:highlight>
              </a:rPr>
              <a:t>) , </a:t>
            </a:r>
            <a:r>
              <a:rPr lang="en-US" sz="1800" dirty="0" err="1">
                <a:solidFill>
                  <a:schemeClr val="tx1"/>
                </a:solidFill>
                <a:highlight>
                  <a:srgbClr val="FFFF00"/>
                </a:highlight>
                <a:hlinkClick r:id="rId8"/>
              </a:rPr>
              <a:t>arXiv</a:t>
            </a:r>
            <a:endParaRPr lang="en-US" dirty="0">
              <a:highlight>
                <a:srgbClr val="FFFF00"/>
              </a:highlight>
            </a:endParaRPr>
          </a:p>
        </p:txBody>
      </p:sp>
    </p:spTree>
    <p:custDataLst>
      <p:tags r:id="rId1"/>
    </p:custDataLst>
    <p:extLst>
      <p:ext uri="{BB962C8B-B14F-4D97-AF65-F5344CB8AC3E}">
        <p14:creationId xmlns:p14="http://schemas.microsoft.com/office/powerpoint/2010/main" val="3576462687"/>
      </p:ext>
    </p:extLst>
  </p:cSld>
  <p:clrMapOvr>
    <a:masterClrMapping/>
  </p:clrMapOvr>
  <mc:AlternateContent xmlns:mc="http://schemas.openxmlformats.org/markup-compatibility/2006" xmlns:p14="http://schemas.microsoft.com/office/powerpoint/2010/main">
    <mc:Choice Requires="p14">
      <p:transition spd="slow" p14:dur="2000" advTm="53092"/>
    </mc:Choice>
    <mc:Fallback xmlns="">
      <p:transition spd="slow" advTm="53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5723EFF4-668E-6F8A-5EB3-13AB8FD298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20BF7C-CE8B-9603-EEBB-05517C304753}"/>
              </a:ext>
            </a:extLst>
          </p:cNvPr>
          <p:cNvSpPr>
            <a:spLocks noGrp="1"/>
          </p:cNvSpPr>
          <p:nvPr>
            <p:ph type="title"/>
          </p:nvPr>
        </p:nvSpPr>
        <p:spPr>
          <a:xfrm>
            <a:off x="162297" y="57400"/>
            <a:ext cx="11582400" cy="685800"/>
          </a:xfrm>
        </p:spPr>
        <p:txBody>
          <a:bodyPr>
            <a:normAutofit/>
          </a:bodyPr>
          <a:lstStyle/>
          <a:p>
            <a:r>
              <a:rPr lang="en-US" dirty="0">
                <a:solidFill>
                  <a:srgbClr val="254061"/>
                </a:solidFill>
                <a:latin typeface="Arial" panose="020B0604020202020204" pitchFamily="34" charset="0"/>
                <a:cs typeface="Arial" panose="020B0604020202020204" pitchFamily="34" charset="0"/>
              </a:rPr>
              <a:t>High-quality Engines: GPU-Accelerated Global Placer</a:t>
            </a:r>
            <a:endParaRPr lang="en-US" sz="3200" dirty="0">
              <a:latin typeface="Arial" panose="020B0604020202020204" pitchFamily="34" charset="0"/>
              <a:cs typeface="Arial" panose="020B0604020202020204" pitchFamily="34" charset="0"/>
            </a:endParaRPr>
          </a:p>
        </p:txBody>
      </p:sp>
      <p:sp>
        <p:nvSpPr>
          <p:cNvPr id="2" name="Google Shape;93;p4">
            <a:extLst>
              <a:ext uri="{FF2B5EF4-FFF2-40B4-BE49-F238E27FC236}">
                <a16:creationId xmlns:a16="http://schemas.microsoft.com/office/drawing/2014/main" id="{708801BF-E9C8-20B0-A098-CD6D9D7BE7B6}"/>
              </a:ext>
            </a:extLst>
          </p:cNvPr>
          <p:cNvSpPr txBox="1">
            <a:spLocks/>
          </p:cNvSpPr>
          <p:nvPr/>
        </p:nvSpPr>
        <p:spPr>
          <a:xfrm>
            <a:off x="648375" y="973777"/>
            <a:ext cx="8400622" cy="1652199"/>
          </a:xfrm>
          <a:prstGeom prst="rect">
            <a:avLst/>
          </a:prstGeom>
          <a:noFill/>
          <a:ln>
            <a:noFill/>
          </a:ln>
        </p:spPr>
        <p:txBody>
          <a:bodyPr spcFirstLastPara="1" wrap="square" lIns="92075" tIns="46025" rIns="92075" bIns="46025" anchor="t" anchorCtr="0">
            <a:noAutofit/>
          </a:bodyPr>
          <a:lstStyle>
            <a:defPPr marR="0" lvl="0" algn="l" rtl="0">
              <a:lnSpc>
                <a:spcPct val="100000"/>
              </a:lnSpc>
              <a:spcBef>
                <a:spcPts val="0"/>
              </a:spcBef>
              <a:spcAft>
                <a:spcPts val="0"/>
              </a:spcAft>
            </a:defPPr>
            <a:lvl1pPr marL="231769" marR="0" lvl="0" indent="-231769" algn="l" rtl="0">
              <a:lnSpc>
                <a:spcPct val="90000"/>
              </a:lnSpc>
              <a:spcBef>
                <a:spcPts val="1000"/>
              </a:spcBef>
              <a:spcAft>
                <a:spcPts val="0"/>
              </a:spcAft>
              <a:buClr>
                <a:srgbClr val="C00000"/>
              </a:buClr>
              <a:buSzPts val="2600"/>
              <a:buFont typeface="Arial" pitchFamily="34" charset="0"/>
              <a:buChar char="•"/>
              <a:defRPr sz="2800" b="0" i="0" u="none" strike="noStrike" cap="none">
                <a:solidFill>
                  <a:srgbClr val="262626"/>
                </a:solidFill>
                <a:latin typeface="Arial" pitchFamily="34" charset="0"/>
                <a:ea typeface="Arial"/>
                <a:cs typeface="Arial" pitchFamily="34" charset="0"/>
                <a:sym typeface="Arial"/>
              </a:defRPr>
            </a:lvl1pPr>
            <a:lvl2pPr marL="515926" marR="0" lvl="1" indent="-284156" algn="l" rtl="0">
              <a:lnSpc>
                <a:spcPct val="90000"/>
              </a:lnSpc>
              <a:spcBef>
                <a:spcPts val="500"/>
              </a:spcBef>
              <a:spcAft>
                <a:spcPts val="0"/>
              </a:spcAft>
              <a:buClr>
                <a:srgbClr val="C00000"/>
              </a:buClr>
              <a:buSzPts val="2200"/>
              <a:buFont typeface="Arial" pitchFamily="34" charset="0"/>
              <a:buChar char="•"/>
              <a:defRPr sz="2400" b="0" i="0" u="none" strike="noStrike" cap="none">
                <a:solidFill>
                  <a:srgbClr val="262626"/>
                </a:solidFill>
                <a:latin typeface="Arial" pitchFamily="34" charset="0"/>
                <a:ea typeface="Arial"/>
                <a:cs typeface="Arial" pitchFamily="34" charset="0"/>
                <a:sym typeface="Arial"/>
              </a:defRPr>
            </a:lvl2pPr>
            <a:lvl3pPr marL="739756" marR="0" lvl="2" indent="-223833" algn="l" rtl="0">
              <a:lnSpc>
                <a:spcPct val="90000"/>
              </a:lnSpc>
              <a:spcBef>
                <a:spcPts val="500"/>
              </a:spcBef>
              <a:spcAft>
                <a:spcPts val="0"/>
              </a:spcAft>
              <a:buClr>
                <a:srgbClr val="C00000"/>
              </a:buClr>
              <a:buSzPts val="1800"/>
              <a:buFont typeface="Arial" pitchFamily="34" charset="0"/>
              <a:buChar char="•"/>
              <a:defRPr sz="2000" b="0" i="0" u="none" strike="noStrike" cap="none">
                <a:solidFill>
                  <a:srgbClr val="262626"/>
                </a:solidFill>
                <a:latin typeface="Arial" pitchFamily="34" charset="0"/>
                <a:ea typeface="Arial"/>
                <a:cs typeface="Arial" pitchFamily="34" charset="0"/>
                <a:sym typeface="Arial"/>
              </a:defRPr>
            </a:lvl3pPr>
            <a:lvl4pPr marL="973114" marR="0" lvl="3" indent="-233357" algn="l" rtl="0">
              <a:lnSpc>
                <a:spcPct val="90000"/>
              </a:lnSpc>
              <a:spcBef>
                <a:spcPts val="500"/>
              </a:spcBef>
              <a:spcAft>
                <a:spcPts val="0"/>
              </a:spcAft>
              <a:buClr>
                <a:srgbClr val="C00000"/>
              </a:buClr>
              <a:buSzPts val="1600"/>
              <a:buFont typeface="Arial" pitchFamily="34" charset="0"/>
              <a:buChar char="•"/>
              <a:defRPr sz="1800" b="0" i="0" u="none" strike="noStrike" cap="none">
                <a:solidFill>
                  <a:srgbClr val="262626"/>
                </a:solidFill>
                <a:latin typeface="Arial" pitchFamily="34" charset="0"/>
                <a:ea typeface="Arial"/>
                <a:cs typeface="Arial" pitchFamily="34" charset="0"/>
                <a:sym typeface="Arial"/>
              </a:defRPr>
            </a:lvl4pPr>
            <a:lvl5pPr marL="1196945" marR="0" lvl="4" indent="-223833" algn="l" rtl="0">
              <a:lnSpc>
                <a:spcPct val="90000"/>
              </a:lnSpc>
              <a:spcBef>
                <a:spcPts val="500"/>
              </a:spcBef>
              <a:spcAft>
                <a:spcPts val="0"/>
              </a:spcAft>
              <a:buClr>
                <a:srgbClr val="C00000"/>
              </a:buClr>
              <a:buSzPts val="1400"/>
              <a:buFont typeface="Arial" pitchFamily="34" charset="0"/>
              <a:buChar char="•"/>
              <a:defRPr sz="1800" b="0" i="0" u="none" strike="noStrike" cap="none">
                <a:solidFill>
                  <a:srgbClr val="262626"/>
                </a:solidFill>
                <a:latin typeface="Arial" pitchFamily="34" charset="0"/>
                <a:ea typeface="Arial"/>
                <a:cs typeface="Arial" pitchFamily="34" charset="0"/>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pPr marL="0" indent="0">
              <a:lnSpc>
                <a:spcPct val="85000"/>
              </a:lnSpc>
              <a:spcBef>
                <a:spcPts val="0"/>
              </a:spcBef>
              <a:buSzPts val="2800"/>
              <a:buFont typeface="Arial" pitchFamily="34" charset="0"/>
              <a:buNone/>
            </a:pPr>
            <a:r>
              <a:rPr lang="en-US" sz="2400" dirty="0"/>
              <a:t>	          </a:t>
            </a:r>
            <a:r>
              <a:rPr lang="en-US" sz="2400" b="1" dirty="0"/>
              <a:t>Runtime (s)	     HPWL (m)        </a:t>
            </a:r>
            <a:r>
              <a:rPr lang="en-US" sz="2400" b="1" dirty="0" err="1"/>
              <a:t>eGR</a:t>
            </a:r>
            <a:r>
              <a:rPr lang="en-US" sz="2400" b="1" dirty="0"/>
              <a:t> WL (m)</a:t>
            </a:r>
            <a:endParaRPr lang="en-US" sz="2400" dirty="0"/>
          </a:p>
          <a:p>
            <a:pPr marL="0" indent="0">
              <a:lnSpc>
                <a:spcPct val="85000"/>
              </a:lnSpc>
              <a:spcBef>
                <a:spcPts val="840"/>
              </a:spcBef>
              <a:buSzPts val="2800"/>
              <a:buFont typeface="Arial" pitchFamily="34" charset="0"/>
              <a:buNone/>
            </a:pPr>
            <a:r>
              <a:rPr lang="en-US" sz="2400" b="1" dirty="0" err="1"/>
              <a:t>RePlAce</a:t>
            </a:r>
            <a:r>
              <a:rPr lang="en-US" sz="2400" dirty="0"/>
              <a:t>       	 	65381		325		    404</a:t>
            </a:r>
          </a:p>
          <a:p>
            <a:pPr marL="0" indent="0">
              <a:lnSpc>
                <a:spcPct val="85000"/>
              </a:lnSpc>
              <a:spcBef>
                <a:spcPts val="840"/>
              </a:spcBef>
              <a:buSzPts val="2800"/>
              <a:buFont typeface="Arial" pitchFamily="34" charset="0"/>
              <a:buNone/>
            </a:pPr>
            <a:r>
              <a:rPr lang="en-US" sz="2400" b="1" dirty="0"/>
              <a:t>Comm</a:t>
            </a:r>
            <a:r>
              <a:rPr lang="en-US" sz="2400" dirty="0"/>
              <a:t>	 	24561		414		    478</a:t>
            </a:r>
          </a:p>
          <a:p>
            <a:pPr marL="0" indent="0">
              <a:lnSpc>
                <a:spcPct val="85000"/>
              </a:lnSpc>
              <a:spcBef>
                <a:spcPts val="840"/>
              </a:spcBef>
              <a:buSzPts val="2800"/>
              <a:buFont typeface="Arial" pitchFamily="34" charset="0"/>
              <a:buNone/>
            </a:pPr>
            <a:r>
              <a:rPr lang="en-US" sz="2400" b="1" dirty="0">
                <a:solidFill>
                  <a:srgbClr val="1B00C0"/>
                </a:solidFill>
              </a:rPr>
              <a:t>DG-</a:t>
            </a:r>
            <a:r>
              <a:rPr lang="en-US" sz="2400" b="1" dirty="0" err="1">
                <a:solidFill>
                  <a:srgbClr val="1B00C0"/>
                </a:solidFill>
              </a:rPr>
              <a:t>RePlAce</a:t>
            </a:r>
            <a:r>
              <a:rPr lang="en-US" sz="2400" b="1" dirty="0">
                <a:solidFill>
                  <a:srgbClr val="1B00C0"/>
                </a:solidFill>
              </a:rPr>
              <a:t>		1808		327		    407</a:t>
            </a:r>
            <a:endParaRPr lang="en-US" sz="2400" dirty="0"/>
          </a:p>
        </p:txBody>
      </p:sp>
      <p:sp>
        <p:nvSpPr>
          <p:cNvPr id="12" name="Google Shape;105;p4">
            <a:extLst>
              <a:ext uri="{FF2B5EF4-FFF2-40B4-BE49-F238E27FC236}">
                <a16:creationId xmlns:a16="http://schemas.microsoft.com/office/drawing/2014/main" id="{0D7A9BAB-F166-6BFD-3128-9F1A15AB44E2}"/>
              </a:ext>
            </a:extLst>
          </p:cNvPr>
          <p:cNvSpPr/>
          <p:nvPr/>
        </p:nvSpPr>
        <p:spPr>
          <a:xfrm>
            <a:off x="3427350" y="2176248"/>
            <a:ext cx="846176" cy="400696"/>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800"/>
            </a:pPr>
            <a:endParaRPr sz="1800" b="1">
              <a:solidFill>
                <a:schemeClr val="dk1"/>
              </a:solidFill>
              <a:latin typeface="Arial Narrow"/>
              <a:ea typeface="Arial Narrow"/>
              <a:cs typeface="Arial Narrow"/>
              <a:sym typeface="Arial Narrow"/>
            </a:endParaRPr>
          </a:p>
        </p:txBody>
      </p:sp>
      <p:pic>
        <p:nvPicPr>
          <p:cNvPr id="13" name="Google Shape;95;p4">
            <a:extLst>
              <a:ext uri="{FF2B5EF4-FFF2-40B4-BE49-F238E27FC236}">
                <a16:creationId xmlns:a16="http://schemas.microsoft.com/office/drawing/2014/main" id="{5AC9C2D0-2896-C66A-41EF-C1B1F7F2E2BF}"/>
              </a:ext>
            </a:extLst>
          </p:cNvPr>
          <p:cNvPicPr preferRelativeResize="0"/>
          <p:nvPr/>
        </p:nvPicPr>
        <p:blipFill rotWithShape="1">
          <a:blip r:embed="rId4">
            <a:alphaModFix/>
          </a:blip>
          <a:srcRect/>
          <a:stretch/>
        </p:blipFill>
        <p:spPr>
          <a:xfrm>
            <a:off x="4685071" y="3084398"/>
            <a:ext cx="2637225" cy="2634232"/>
          </a:xfrm>
          <a:prstGeom prst="rect">
            <a:avLst/>
          </a:prstGeom>
          <a:noFill/>
          <a:ln>
            <a:noFill/>
          </a:ln>
        </p:spPr>
      </p:pic>
      <p:sp>
        <p:nvSpPr>
          <p:cNvPr id="14" name="Google Shape;96;p4">
            <a:extLst>
              <a:ext uri="{FF2B5EF4-FFF2-40B4-BE49-F238E27FC236}">
                <a16:creationId xmlns:a16="http://schemas.microsoft.com/office/drawing/2014/main" id="{174E2DAE-9DD6-753E-1360-EA6C89C85AC4}"/>
              </a:ext>
            </a:extLst>
          </p:cNvPr>
          <p:cNvSpPr txBox="1"/>
          <p:nvPr/>
        </p:nvSpPr>
        <p:spPr>
          <a:xfrm>
            <a:off x="4881077" y="2710658"/>
            <a:ext cx="2019064" cy="400110"/>
          </a:xfrm>
          <a:prstGeom prst="rect">
            <a:avLst/>
          </a:prstGeom>
          <a:noFill/>
          <a:ln>
            <a:noFill/>
          </a:ln>
        </p:spPr>
        <p:txBody>
          <a:bodyPr spcFirstLastPara="1" wrap="square" lIns="91425" tIns="45700" rIns="91425" bIns="45700" anchor="t" anchorCtr="0">
            <a:spAutoFit/>
          </a:bodyPr>
          <a:lstStyle/>
          <a:p>
            <a:pPr algn="ctr"/>
            <a:r>
              <a:rPr lang="en-US" sz="2000" b="1">
                <a:solidFill>
                  <a:schemeClr val="dk1"/>
                </a:solidFill>
                <a:latin typeface="Tahoma"/>
                <a:ea typeface="Tahoma"/>
                <a:cs typeface="Tahoma"/>
                <a:sym typeface="Tahoma"/>
              </a:rPr>
              <a:t>Commercial</a:t>
            </a:r>
            <a:endParaRPr/>
          </a:p>
        </p:txBody>
      </p:sp>
      <p:sp>
        <p:nvSpPr>
          <p:cNvPr id="15" name="Google Shape;98;p4">
            <a:extLst>
              <a:ext uri="{FF2B5EF4-FFF2-40B4-BE49-F238E27FC236}">
                <a16:creationId xmlns:a16="http://schemas.microsoft.com/office/drawing/2014/main" id="{48C42825-8B73-FC1C-8E4C-A42074A2857A}"/>
              </a:ext>
            </a:extLst>
          </p:cNvPr>
          <p:cNvSpPr txBox="1"/>
          <p:nvPr/>
        </p:nvSpPr>
        <p:spPr>
          <a:xfrm>
            <a:off x="7991422" y="2728379"/>
            <a:ext cx="1823496" cy="400110"/>
          </a:xfrm>
          <a:prstGeom prst="rect">
            <a:avLst/>
          </a:prstGeom>
          <a:noFill/>
          <a:ln>
            <a:noFill/>
          </a:ln>
        </p:spPr>
        <p:txBody>
          <a:bodyPr spcFirstLastPara="1" wrap="square" lIns="91425" tIns="45700" rIns="91425" bIns="45700" anchor="t" anchorCtr="0">
            <a:spAutoFit/>
          </a:bodyPr>
          <a:lstStyle/>
          <a:p>
            <a:pPr algn="ctr"/>
            <a:r>
              <a:rPr lang="en-US" sz="2000" b="1" dirty="0">
                <a:solidFill>
                  <a:srgbClr val="1B00C0"/>
                </a:solidFill>
                <a:latin typeface="Tahoma"/>
                <a:ea typeface="Tahoma"/>
                <a:cs typeface="Tahoma"/>
                <a:sym typeface="Tahoma"/>
              </a:rPr>
              <a:t>DG-</a:t>
            </a:r>
            <a:r>
              <a:rPr lang="en-US" sz="2000" b="1" dirty="0" err="1">
                <a:solidFill>
                  <a:srgbClr val="1B00C0"/>
                </a:solidFill>
                <a:latin typeface="Tahoma"/>
                <a:ea typeface="Tahoma"/>
                <a:cs typeface="Tahoma"/>
                <a:sym typeface="Tahoma"/>
              </a:rPr>
              <a:t>RePlAce</a:t>
            </a:r>
            <a:endParaRPr dirty="0"/>
          </a:p>
        </p:txBody>
      </p:sp>
      <p:pic>
        <p:nvPicPr>
          <p:cNvPr id="16" name="Google Shape;99;p4">
            <a:extLst>
              <a:ext uri="{FF2B5EF4-FFF2-40B4-BE49-F238E27FC236}">
                <a16:creationId xmlns:a16="http://schemas.microsoft.com/office/drawing/2014/main" id="{3842B6B3-4FB8-EF62-566F-639232CD063A}"/>
              </a:ext>
            </a:extLst>
          </p:cNvPr>
          <p:cNvPicPr preferRelativeResize="0"/>
          <p:nvPr/>
        </p:nvPicPr>
        <p:blipFill rotWithShape="1">
          <a:blip r:embed="rId5">
            <a:alphaModFix/>
          </a:blip>
          <a:srcRect/>
          <a:stretch/>
        </p:blipFill>
        <p:spPr>
          <a:xfrm>
            <a:off x="1812502" y="3125966"/>
            <a:ext cx="2595623" cy="2592664"/>
          </a:xfrm>
          <a:prstGeom prst="rect">
            <a:avLst/>
          </a:prstGeom>
          <a:noFill/>
          <a:ln>
            <a:noFill/>
          </a:ln>
        </p:spPr>
      </p:pic>
      <p:sp>
        <p:nvSpPr>
          <p:cNvPr id="17" name="Google Shape;100;p4">
            <a:extLst>
              <a:ext uri="{FF2B5EF4-FFF2-40B4-BE49-F238E27FC236}">
                <a16:creationId xmlns:a16="http://schemas.microsoft.com/office/drawing/2014/main" id="{018E3F0A-B0C9-52BA-2B4F-B5053A30A4A9}"/>
              </a:ext>
            </a:extLst>
          </p:cNvPr>
          <p:cNvSpPr txBox="1"/>
          <p:nvPr/>
        </p:nvSpPr>
        <p:spPr>
          <a:xfrm>
            <a:off x="1672701" y="2728379"/>
            <a:ext cx="2836746" cy="400110"/>
          </a:xfrm>
          <a:prstGeom prst="rect">
            <a:avLst/>
          </a:prstGeom>
          <a:noFill/>
          <a:ln>
            <a:noFill/>
          </a:ln>
        </p:spPr>
        <p:txBody>
          <a:bodyPr spcFirstLastPara="1" wrap="square" lIns="91425" tIns="45700" rIns="91425" bIns="45700" anchor="t" anchorCtr="0">
            <a:spAutoFit/>
          </a:bodyPr>
          <a:lstStyle/>
          <a:p>
            <a:pPr algn="ctr"/>
            <a:r>
              <a:rPr lang="en-US" sz="2000" b="1">
                <a:solidFill>
                  <a:schemeClr val="dk1"/>
                </a:solidFill>
                <a:latin typeface="Tahoma"/>
                <a:ea typeface="Tahoma"/>
                <a:cs typeface="Tahoma"/>
                <a:sym typeface="Tahoma"/>
              </a:rPr>
              <a:t>OpenROAD RePlAce</a:t>
            </a:r>
            <a:endParaRPr sz="2000" b="1">
              <a:solidFill>
                <a:schemeClr val="dk1"/>
              </a:solidFill>
              <a:latin typeface="Tahoma"/>
              <a:ea typeface="Tahoma"/>
              <a:cs typeface="Tahoma"/>
              <a:sym typeface="Tahoma"/>
            </a:endParaRPr>
          </a:p>
        </p:txBody>
      </p:sp>
      <p:sp>
        <p:nvSpPr>
          <p:cNvPr id="18" name="Google Shape;101;p4">
            <a:extLst>
              <a:ext uri="{FF2B5EF4-FFF2-40B4-BE49-F238E27FC236}">
                <a16:creationId xmlns:a16="http://schemas.microsoft.com/office/drawing/2014/main" id="{AFFD3383-14FF-AE1C-E93D-883D5B352984}"/>
              </a:ext>
            </a:extLst>
          </p:cNvPr>
          <p:cNvSpPr txBox="1"/>
          <p:nvPr/>
        </p:nvSpPr>
        <p:spPr>
          <a:xfrm>
            <a:off x="1553706" y="6122094"/>
            <a:ext cx="9296400" cy="400110"/>
          </a:xfrm>
          <a:prstGeom prst="rect">
            <a:avLst/>
          </a:prstGeom>
          <a:noFill/>
          <a:ln>
            <a:noFill/>
          </a:ln>
        </p:spPr>
        <p:txBody>
          <a:bodyPr spcFirstLastPara="1" wrap="square" lIns="91425" tIns="45700" rIns="91425" bIns="45700" anchor="t" anchorCtr="0">
            <a:spAutoFit/>
          </a:bodyPr>
          <a:lstStyle/>
          <a:p>
            <a:r>
              <a:rPr lang="en-US" sz="2000" b="1">
                <a:solidFill>
                  <a:srgbClr val="1B00C0"/>
                </a:solidFill>
                <a:latin typeface="Tahoma"/>
                <a:ea typeface="Tahoma"/>
                <a:cs typeface="Tahoma"/>
                <a:sym typeface="Tahoma"/>
              </a:rPr>
              <a:t>Testcase: </a:t>
            </a:r>
            <a:r>
              <a:rPr lang="en-US" sz="2000">
                <a:solidFill>
                  <a:srgbClr val="1B00C0"/>
                </a:solidFill>
                <a:latin typeface="Tahoma"/>
                <a:ea typeface="Tahoma"/>
                <a:cs typeface="Tahoma"/>
                <a:sym typeface="Tahoma"/>
              </a:rPr>
              <a:t>MemPool Cluster, ETH Zurich </a:t>
            </a:r>
            <a:r>
              <a:rPr lang="en-US" sz="2000" b="1">
                <a:solidFill>
                  <a:srgbClr val="FF0000"/>
                </a:solidFill>
                <a:latin typeface="Tahoma"/>
                <a:ea typeface="Tahoma"/>
                <a:cs typeface="Tahoma"/>
                <a:sym typeface="Tahoma"/>
              </a:rPr>
              <a:t>(9.5M cells, 1296 macros in NG45)</a:t>
            </a:r>
            <a:endParaRPr/>
          </a:p>
        </p:txBody>
      </p:sp>
      <p:pic>
        <p:nvPicPr>
          <p:cNvPr id="19" name="Picture 18">
            <a:extLst>
              <a:ext uri="{FF2B5EF4-FFF2-40B4-BE49-F238E27FC236}">
                <a16:creationId xmlns:a16="http://schemas.microsoft.com/office/drawing/2014/main" id="{EDD0322A-C78B-B2D2-EB68-2490281E1560}"/>
              </a:ext>
            </a:extLst>
          </p:cNvPr>
          <p:cNvPicPr>
            <a:picLocks noChangeAspect="1"/>
          </p:cNvPicPr>
          <p:nvPr/>
        </p:nvPicPr>
        <p:blipFill>
          <a:blip r:embed="rId6"/>
          <a:stretch>
            <a:fillRect/>
          </a:stretch>
        </p:blipFill>
        <p:spPr>
          <a:xfrm>
            <a:off x="7609181" y="3100098"/>
            <a:ext cx="2637225" cy="2608588"/>
          </a:xfrm>
          <a:prstGeom prst="rect">
            <a:avLst/>
          </a:prstGeom>
        </p:spPr>
      </p:pic>
      <p:grpSp>
        <p:nvGrpSpPr>
          <p:cNvPr id="20" name="Group 19">
            <a:extLst>
              <a:ext uri="{FF2B5EF4-FFF2-40B4-BE49-F238E27FC236}">
                <a16:creationId xmlns:a16="http://schemas.microsoft.com/office/drawing/2014/main" id="{1CBB61D5-69FA-9C0F-A5D2-DDBCC38BCE2C}"/>
              </a:ext>
            </a:extLst>
          </p:cNvPr>
          <p:cNvGrpSpPr/>
          <p:nvPr/>
        </p:nvGrpSpPr>
        <p:grpSpPr>
          <a:xfrm>
            <a:off x="3489265" y="4754738"/>
            <a:ext cx="7014641" cy="1086743"/>
            <a:chOff x="2045163" y="5055907"/>
            <a:chExt cx="7014641" cy="1086743"/>
          </a:xfrm>
        </p:grpSpPr>
        <p:pic>
          <p:nvPicPr>
            <p:cNvPr id="21" name="Google Shape;102;p4">
              <a:extLst>
                <a:ext uri="{FF2B5EF4-FFF2-40B4-BE49-F238E27FC236}">
                  <a16:creationId xmlns:a16="http://schemas.microsoft.com/office/drawing/2014/main" id="{68434B26-CEE0-435B-A9DA-1AEA130E590C}"/>
                </a:ext>
              </a:extLst>
            </p:cNvPr>
            <p:cNvPicPr preferRelativeResize="0"/>
            <p:nvPr/>
          </p:nvPicPr>
          <p:blipFill rotWithShape="1">
            <a:blip r:embed="rId7">
              <a:alphaModFix/>
            </a:blip>
            <a:srcRect/>
            <a:stretch/>
          </p:blipFill>
          <p:spPr>
            <a:xfrm>
              <a:off x="2045163" y="5091686"/>
              <a:ext cx="1053358" cy="1050964"/>
            </a:xfrm>
            <a:prstGeom prst="rect">
              <a:avLst/>
            </a:prstGeom>
            <a:noFill/>
            <a:ln w="28575" cap="flat" cmpd="sng">
              <a:solidFill>
                <a:srgbClr val="12BE12"/>
              </a:solidFill>
              <a:prstDash val="solid"/>
              <a:round/>
              <a:headEnd type="none" w="sm" len="sm"/>
              <a:tailEnd type="none" w="sm" len="sm"/>
            </a:ln>
          </p:spPr>
        </p:pic>
        <p:pic>
          <p:nvPicPr>
            <p:cNvPr id="22" name="Google Shape;103;p4">
              <a:extLst>
                <a:ext uri="{FF2B5EF4-FFF2-40B4-BE49-F238E27FC236}">
                  <a16:creationId xmlns:a16="http://schemas.microsoft.com/office/drawing/2014/main" id="{45169279-5802-E431-F7EB-7A022D956CFA}"/>
                </a:ext>
              </a:extLst>
            </p:cNvPr>
            <p:cNvPicPr preferRelativeResize="0"/>
            <p:nvPr/>
          </p:nvPicPr>
          <p:blipFill rotWithShape="1">
            <a:blip r:embed="rId8">
              <a:alphaModFix/>
            </a:blip>
            <a:srcRect/>
            <a:stretch/>
          </p:blipFill>
          <p:spPr>
            <a:xfrm>
              <a:off x="5000460" y="5069937"/>
              <a:ext cx="1053357" cy="1052157"/>
            </a:xfrm>
            <a:prstGeom prst="rect">
              <a:avLst/>
            </a:prstGeom>
            <a:noFill/>
            <a:ln w="28575" cap="flat" cmpd="sng">
              <a:solidFill>
                <a:srgbClr val="12BE12"/>
              </a:solidFill>
              <a:prstDash val="solid"/>
              <a:round/>
              <a:headEnd type="none" w="sm" len="sm"/>
              <a:tailEnd type="none" w="sm" len="sm"/>
            </a:ln>
          </p:spPr>
        </p:pic>
        <p:pic>
          <p:nvPicPr>
            <p:cNvPr id="23" name="Picture 22">
              <a:extLst>
                <a:ext uri="{FF2B5EF4-FFF2-40B4-BE49-F238E27FC236}">
                  <a16:creationId xmlns:a16="http://schemas.microsoft.com/office/drawing/2014/main" id="{E7843767-F150-6231-4567-CE07169C9D45}"/>
                </a:ext>
              </a:extLst>
            </p:cNvPr>
            <p:cNvPicPr>
              <a:picLocks noChangeAspect="1"/>
            </p:cNvPicPr>
            <p:nvPr/>
          </p:nvPicPr>
          <p:blipFill rotWithShape="1">
            <a:blip r:embed="rId9"/>
            <a:srcRect l="7205" t="9550" r="7490" b="8622"/>
            <a:stretch/>
          </p:blipFill>
          <p:spPr>
            <a:xfrm>
              <a:off x="7933200" y="5055907"/>
              <a:ext cx="1126604" cy="1078544"/>
            </a:xfrm>
            <a:prstGeom prst="rect">
              <a:avLst/>
            </a:prstGeom>
            <a:ln w="50800">
              <a:solidFill>
                <a:srgbClr val="C00000"/>
              </a:solidFill>
            </a:ln>
          </p:spPr>
        </p:pic>
      </p:grpSp>
      <p:sp>
        <p:nvSpPr>
          <p:cNvPr id="24" name="TextBox 23">
            <a:extLst>
              <a:ext uri="{FF2B5EF4-FFF2-40B4-BE49-F238E27FC236}">
                <a16:creationId xmlns:a16="http://schemas.microsoft.com/office/drawing/2014/main" id="{32873382-3A3C-81D2-101C-1B169D19B544}"/>
              </a:ext>
            </a:extLst>
          </p:cNvPr>
          <p:cNvSpPr txBox="1"/>
          <p:nvPr/>
        </p:nvSpPr>
        <p:spPr>
          <a:xfrm>
            <a:off x="2057400" y="5846858"/>
            <a:ext cx="1754006" cy="307777"/>
          </a:xfrm>
          <a:prstGeom prst="rect">
            <a:avLst/>
          </a:prstGeom>
          <a:noFill/>
        </p:spPr>
        <p:txBody>
          <a:bodyPr wrap="none" rtlCol="0">
            <a:spAutoFit/>
          </a:bodyPr>
          <a:lstStyle/>
          <a:p>
            <a:r>
              <a:rPr lang="en-US" b="1" dirty="0"/>
              <a:t>2.79% H + 2.04% V</a:t>
            </a:r>
          </a:p>
        </p:txBody>
      </p:sp>
      <p:sp>
        <p:nvSpPr>
          <p:cNvPr id="25" name="TextBox 24">
            <a:extLst>
              <a:ext uri="{FF2B5EF4-FFF2-40B4-BE49-F238E27FC236}">
                <a16:creationId xmlns:a16="http://schemas.microsoft.com/office/drawing/2014/main" id="{045D86E0-68E8-98F8-EFB6-3E4144EF89F9}"/>
              </a:ext>
            </a:extLst>
          </p:cNvPr>
          <p:cNvSpPr txBox="1"/>
          <p:nvPr/>
        </p:nvSpPr>
        <p:spPr>
          <a:xfrm>
            <a:off x="5029201" y="5835597"/>
            <a:ext cx="2637225" cy="307777"/>
          </a:xfrm>
          <a:prstGeom prst="rect">
            <a:avLst/>
          </a:prstGeom>
          <a:noFill/>
        </p:spPr>
        <p:txBody>
          <a:bodyPr wrap="square" rtlCol="0">
            <a:spAutoFit/>
          </a:bodyPr>
          <a:lstStyle/>
          <a:p>
            <a:r>
              <a:rPr lang="en-US" b="1" dirty="0"/>
              <a:t>1.51% H + 1.01% V</a:t>
            </a:r>
          </a:p>
        </p:txBody>
      </p:sp>
      <p:sp>
        <p:nvSpPr>
          <p:cNvPr id="26" name="TextBox 25">
            <a:extLst>
              <a:ext uri="{FF2B5EF4-FFF2-40B4-BE49-F238E27FC236}">
                <a16:creationId xmlns:a16="http://schemas.microsoft.com/office/drawing/2014/main" id="{12F67740-26AD-ADF3-245A-222E4FD6B24D}"/>
              </a:ext>
            </a:extLst>
          </p:cNvPr>
          <p:cNvSpPr txBox="1"/>
          <p:nvPr/>
        </p:nvSpPr>
        <p:spPr>
          <a:xfrm>
            <a:off x="7848600" y="5835597"/>
            <a:ext cx="1754006" cy="307777"/>
          </a:xfrm>
          <a:prstGeom prst="rect">
            <a:avLst/>
          </a:prstGeom>
          <a:noFill/>
        </p:spPr>
        <p:txBody>
          <a:bodyPr wrap="none" rtlCol="0">
            <a:spAutoFit/>
          </a:bodyPr>
          <a:lstStyle/>
          <a:p>
            <a:r>
              <a:rPr lang="en-US" b="1" dirty="0"/>
              <a:t>2.37% H + 1.68% V</a:t>
            </a:r>
          </a:p>
        </p:txBody>
      </p:sp>
    </p:spTree>
    <p:custDataLst>
      <p:tags r:id="rId1"/>
    </p:custDataLst>
    <p:extLst>
      <p:ext uri="{BB962C8B-B14F-4D97-AF65-F5344CB8AC3E}">
        <p14:creationId xmlns:p14="http://schemas.microsoft.com/office/powerpoint/2010/main" val="2896842336"/>
      </p:ext>
    </p:extLst>
  </p:cSld>
  <p:clrMapOvr>
    <a:masterClrMapping/>
  </p:clrMapOvr>
  <mc:AlternateContent xmlns:mc="http://schemas.openxmlformats.org/markup-compatibility/2006" xmlns:p14="http://schemas.microsoft.com/office/powerpoint/2010/main">
    <mc:Choice Requires="p14">
      <p:transition spd="slow" p14:dur="2000" advTm="53092"/>
    </mc:Choice>
    <mc:Fallback xmlns="">
      <p:transition spd="slow" advTm="53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4" grpId="0"/>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2" name="Title 1">
            <a:extLst>
              <a:ext uri="{FF2B5EF4-FFF2-40B4-BE49-F238E27FC236}">
                <a16:creationId xmlns:a16="http://schemas.microsoft.com/office/drawing/2014/main" id="{E20A0276-2820-C657-DBBA-3B161E9A51BB}"/>
              </a:ext>
            </a:extLst>
          </p:cNvPr>
          <p:cNvSpPr>
            <a:spLocks noGrp="1"/>
          </p:cNvSpPr>
          <p:nvPr>
            <p:ph type="title"/>
          </p:nvPr>
        </p:nvSpPr>
        <p:spPr/>
        <p:txBody>
          <a:bodyPr/>
          <a:lstStyle/>
          <a:p>
            <a:r>
              <a:rPr lang="en-US" sz="3733" dirty="0">
                <a:solidFill>
                  <a:srgbClr val="000000"/>
                </a:solidFill>
                <a:latin typeface="Arial"/>
                <a:cs typeface="Arial"/>
                <a:sym typeface="Arial"/>
              </a:rPr>
              <a:t>“METRICS”           </a:t>
            </a:r>
            <a:r>
              <a:rPr lang="en-US" sz="2400" dirty="0">
                <a:solidFill>
                  <a:srgbClr val="00B0F0"/>
                </a:solidFill>
                <a:latin typeface="Arial"/>
                <a:cs typeface="Arial"/>
                <a:sym typeface="Arial"/>
              </a:rPr>
              <a:t>(DAC00, ISQED01)</a:t>
            </a:r>
            <a:endParaRPr lang="en-US" dirty="0">
              <a:solidFill>
                <a:srgbClr val="00B0F0"/>
              </a:solidFill>
            </a:endParaRPr>
          </a:p>
        </p:txBody>
      </p:sp>
      <p:sp>
        <p:nvSpPr>
          <p:cNvPr id="51" name="Google Shape;51;p13"/>
          <p:cNvSpPr txBox="1">
            <a:spLocks noGrp="1"/>
          </p:cNvSpPr>
          <p:nvPr>
            <p:ph idx="1"/>
          </p:nvPr>
        </p:nvSpPr>
        <p:spPr>
          <a:xfrm>
            <a:off x="304800" y="3999134"/>
            <a:ext cx="11582400" cy="2412279"/>
          </a:xfrm>
          <a:prstGeom prst="rect">
            <a:avLst/>
          </a:prstGeom>
          <a:noFill/>
          <a:ln>
            <a:noFill/>
          </a:ln>
        </p:spPr>
        <p:txBody>
          <a:bodyPr spcFirstLastPara="1" vert="horz" wrap="square" lIns="91425" tIns="45700" rIns="91425" bIns="45700" rtlCol="0" anchor="t" anchorCtr="0">
            <a:noAutofit/>
          </a:bodyPr>
          <a:lstStyle/>
          <a:p>
            <a:r>
              <a:rPr lang="en-US" altLang="en-US" sz="2400" b="1" dirty="0"/>
              <a:t>METRICS 1.0 </a:t>
            </a:r>
            <a:r>
              <a:rPr lang="en-US" altLang="en-US" sz="2400" dirty="0"/>
              <a:t>(1999; DAC00, ISQED01)</a:t>
            </a:r>
          </a:p>
          <a:p>
            <a:pPr lvl="1"/>
            <a:r>
              <a:rPr lang="en-US" altLang="ko-KR" b="1" dirty="0"/>
              <a:t>“Measure to Improve”   </a:t>
            </a:r>
            <a:r>
              <a:rPr lang="en-US" altLang="ko-KR" dirty="0">
                <a:solidFill>
                  <a:srgbClr val="0070C0"/>
                </a:solidFill>
                <a:hlinkClick r:id="rId3"/>
              </a:rPr>
              <a:t>http://vlsicad.ucsd.edu/GSRC/metrics</a:t>
            </a:r>
            <a:r>
              <a:rPr lang="en-US" altLang="ko-KR" dirty="0">
                <a:solidFill>
                  <a:srgbClr val="0070C0"/>
                </a:solidFill>
              </a:rPr>
              <a:t> </a:t>
            </a:r>
          </a:p>
          <a:p>
            <a:r>
              <a:rPr lang="en-US" altLang="ko-KR" sz="2400" b="1" dirty="0"/>
              <a:t>METRICS 2.0 </a:t>
            </a:r>
            <a:r>
              <a:rPr lang="en-US" altLang="ko-KR" sz="2400" dirty="0"/>
              <a:t>(</a:t>
            </a:r>
            <a:r>
              <a:rPr lang="en-US" altLang="ko-KR" sz="2400" dirty="0">
                <a:hlinkClick r:id="rId4"/>
              </a:rPr>
              <a:t>WOSET-2018</a:t>
            </a:r>
            <a:r>
              <a:rPr lang="en-US" altLang="ko-KR" sz="2400" dirty="0"/>
              <a:t>) was proposed as an update of </a:t>
            </a:r>
            <a:r>
              <a:rPr lang="en-US" altLang="ko-KR" sz="2400" b="1" dirty="0"/>
              <a:t>METRICS 1.0</a:t>
            </a:r>
          </a:p>
          <a:p>
            <a:r>
              <a:rPr lang="en-US" altLang="ko-KR" sz="2400" b="1" dirty="0">
                <a:hlinkClick r:id="rId5"/>
              </a:rPr>
              <a:t>METRICS2.1</a:t>
            </a:r>
            <a:r>
              <a:rPr lang="en-US" altLang="ko-KR" sz="2400" dirty="0"/>
              <a:t> is proposed as a standard, with a concrete realization in </a:t>
            </a:r>
            <a:r>
              <a:rPr lang="en-US" altLang="ko-KR" sz="2400" dirty="0" err="1"/>
              <a:t>OpenROAD</a:t>
            </a:r>
            <a:endParaRPr lang="en-US" altLang="en-US" sz="2400" dirty="0"/>
          </a:p>
          <a:p>
            <a:endParaRPr lang="en-US" altLang="ko-KR" sz="2400" b="1" dirty="0"/>
          </a:p>
          <a:p>
            <a:pPr marL="749281" lvl="1" indent="-292093">
              <a:spcBef>
                <a:spcPts val="0"/>
              </a:spcBef>
              <a:buSzPts val="2300"/>
            </a:pPr>
            <a:endParaRPr lang="en-US" dirty="0">
              <a:solidFill>
                <a:schemeClr val="dk1"/>
              </a:solidFill>
            </a:endParaRPr>
          </a:p>
        </p:txBody>
      </p:sp>
      <p:pic>
        <p:nvPicPr>
          <p:cNvPr id="4" name="Picture 3">
            <a:extLst>
              <a:ext uri="{FF2B5EF4-FFF2-40B4-BE49-F238E27FC236}">
                <a16:creationId xmlns:a16="http://schemas.microsoft.com/office/drawing/2014/main" id="{A2FD876A-A449-4CF0-9C55-27ECD9E53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406" y="881785"/>
            <a:ext cx="9392351" cy="303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3245117"/>
      </p:ext>
    </p:extLst>
  </p:cSld>
  <p:clrMapOvr>
    <a:masterClrMapping/>
  </p:clrMapOvr>
  <mc:AlternateContent xmlns:mc="http://schemas.openxmlformats.org/markup-compatibility/2006" xmlns:p14="http://schemas.microsoft.com/office/powerpoint/2010/main">
    <mc:Choice Requires="p14">
      <p:transition spd="slow" p14:dur="2000" advTm="43409"/>
    </mc:Choice>
    <mc:Fallback xmlns="">
      <p:transition spd="slow" advTm="4340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019D43-4CF8-402D-B47A-F55470E0CEC9}"/>
              </a:ext>
            </a:extLst>
          </p:cNvPr>
          <p:cNvSpPr>
            <a:spLocks noGrp="1"/>
          </p:cNvSpPr>
          <p:nvPr>
            <p:ph type="title"/>
          </p:nvPr>
        </p:nvSpPr>
        <p:spPr>
          <a:xfrm>
            <a:off x="178130" y="25728"/>
            <a:ext cx="12013870" cy="812471"/>
          </a:xfrm>
        </p:spPr>
        <p:txBody>
          <a:bodyPr>
            <a:normAutofit fontScale="90000"/>
          </a:bodyPr>
          <a:lstStyle/>
          <a:p>
            <a:r>
              <a:rPr lang="en-US" sz="4000" kern="0" dirty="0">
                <a:solidFill>
                  <a:srgbClr val="254061"/>
                </a:solidFill>
                <a:latin typeface="Arial"/>
                <a:cs typeface="Arial"/>
                <a:sym typeface="Arial"/>
              </a:rPr>
              <a:t>METRICS2.1: </a:t>
            </a:r>
            <a:r>
              <a:rPr lang="en-US" sz="4000" b="1" kern="0" dirty="0">
                <a:solidFill>
                  <a:srgbClr val="254061"/>
                </a:solidFill>
                <a:latin typeface="Arial"/>
                <a:cs typeface="Arial"/>
                <a:sym typeface="Arial"/>
              </a:rPr>
              <a:t>Standard</a:t>
            </a:r>
            <a:r>
              <a:rPr lang="en-US" sz="4000" kern="0" dirty="0">
                <a:solidFill>
                  <a:srgbClr val="254061"/>
                </a:solidFill>
                <a:latin typeface="Arial"/>
                <a:cs typeface="Arial"/>
                <a:sym typeface="Arial"/>
              </a:rPr>
              <a:t> Naming !   </a:t>
            </a:r>
            <a:r>
              <a:rPr lang="en-US" sz="4000" dirty="0">
                <a:solidFill>
                  <a:srgbClr val="254061"/>
                </a:solidFill>
                <a:latin typeface="Arial"/>
                <a:cs typeface="Arial"/>
                <a:sym typeface="Arial"/>
              </a:rPr>
              <a:t> </a:t>
            </a:r>
            <a:r>
              <a:rPr lang="en-US" sz="1600" dirty="0">
                <a:solidFill>
                  <a:srgbClr val="254061"/>
                </a:solidFill>
                <a:latin typeface="Arial"/>
                <a:cs typeface="Arial"/>
                <a:sym typeface="Arial"/>
                <a:hlinkClick r:id="rId3"/>
              </a:rPr>
              <a:t>https://github.com/ieee-ceda-datc/datc-rdf-Metrics4ML</a:t>
            </a:r>
            <a:r>
              <a:rPr lang="en-US" sz="1800" dirty="0">
                <a:solidFill>
                  <a:srgbClr val="254061"/>
                </a:solidFill>
                <a:latin typeface="Arial"/>
                <a:cs typeface="Arial"/>
                <a:sym typeface="Arial"/>
              </a:rPr>
              <a:t> </a:t>
            </a:r>
            <a:endParaRPr lang="en-US" sz="1800" dirty="0"/>
          </a:p>
        </p:txBody>
      </p:sp>
      <p:sp>
        <p:nvSpPr>
          <p:cNvPr id="2" name="Text Placeholder 1">
            <a:extLst>
              <a:ext uri="{FF2B5EF4-FFF2-40B4-BE49-F238E27FC236}">
                <a16:creationId xmlns:a16="http://schemas.microsoft.com/office/drawing/2014/main" id="{0BFB7E78-B150-4110-B250-6F747FAD379F}"/>
              </a:ext>
            </a:extLst>
          </p:cNvPr>
          <p:cNvSpPr>
            <a:spLocks noGrp="1"/>
          </p:cNvSpPr>
          <p:nvPr>
            <p:ph idx="1"/>
          </p:nvPr>
        </p:nvSpPr>
        <p:spPr/>
        <p:txBody>
          <a:bodyPr>
            <a:normAutofit fontScale="92500" lnSpcReduction="10000"/>
          </a:bodyPr>
          <a:lstStyle/>
          <a:p>
            <a:pPr marL="282568"/>
            <a:r>
              <a:rPr lang="en-US" b="1" dirty="0">
                <a:highlight>
                  <a:srgbClr val="FFFF00"/>
                </a:highlight>
              </a:rPr>
              <a:t>Problem</a:t>
            </a:r>
            <a:r>
              <a:rPr lang="en-US" b="1" dirty="0"/>
              <a:t>: </a:t>
            </a:r>
            <a:r>
              <a:rPr lang="en-US" dirty="0"/>
              <a:t>“Tower of Babel” (names, formats that are all different and proprietary)</a:t>
            </a:r>
          </a:p>
          <a:p>
            <a:pPr marL="282568"/>
            <a:r>
              <a:rPr lang="en-US" b="1" dirty="0">
                <a:highlight>
                  <a:srgbClr val="FFFF00"/>
                </a:highlight>
              </a:rPr>
              <a:t>Solution</a:t>
            </a:r>
            <a:r>
              <a:rPr lang="en-US" b="1" dirty="0"/>
              <a:t>: </a:t>
            </a:r>
            <a:r>
              <a:rPr lang="en-US" dirty="0"/>
              <a:t>“METRICS”</a:t>
            </a:r>
          </a:p>
          <a:p>
            <a:pPr marL="566725" lvl="1"/>
            <a:r>
              <a:rPr lang="en-US" dirty="0"/>
              <a:t>General and extensible</a:t>
            </a:r>
          </a:p>
          <a:p>
            <a:pPr marL="566725" lvl="1"/>
            <a:r>
              <a:rPr lang="en-US" dirty="0"/>
              <a:t>Syntax and semantics to support future addition of new metrics</a:t>
            </a:r>
          </a:p>
          <a:p>
            <a:pPr marL="282568"/>
            <a:r>
              <a:rPr lang="en-US" b="1" dirty="0">
                <a:solidFill>
                  <a:srgbClr val="1B00C0"/>
                </a:solidFill>
              </a:rPr>
              <a:t>No ambiguity!!!</a:t>
            </a:r>
          </a:p>
          <a:p>
            <a:pPr marL="566725" lvl="1"/>
            <a:r>
              <a:rPr lang="en-US" dirty="0"/>
              <a:t>Any desired measurement must map to a unique METRICS2.1 metric</a:t>
            </a:r>
          </a:p>
          <a:p>
            <a:pPr marL="566725" lvl="1"/>
            <a:r>
              <a:rPr lang="en-US" dirty="0"/>
              <a:t>Every METRICS2.1 metric must map to a unique interpretation as a measurement</a:t>
            </a:r>
          </a:p>
          <a:p>
            <a:pPr marL="566725" lvl="1"/>
            <a:r>
              <a:rPr lang="en-US" dirty="0"/>
              <a:t>Two-way mapping is crucial to avoid future confusion</a:t>
            </a:r>
          </a:p>
          <a:p>
            <a:endParaRPr lang="en-US" dirty="0"/>
          </a:p>
          <a:p>
            <a:pPr marL="282568"/>
            <a:r>
              <a:rPr lang="en-US" dirty="0"/>
              <a:t>Can also capture the same metric at different stages of the design flow</a:t>
            </a:r>
          </a:p>
          <a:p>
            <a:endParaRPr lang="en-US" dirty="0"/>
          </a:p>
          <a:p>
            <a:pPr marL="282568"/>
            <a:r>
              <a:rPr lang="en-US" b="1" dirty="0">
                <a:solidFill>
                  <a:srgbClr val="0000FF"/>
                </a:solidFill>
              </a:rPr>
              <a:t>Free, open and frictionless – agnostic to EDA provider</a:t>
            </a:r>
          </a:p>
          <a:p>
            <a:pPr marL="0" indent="0">
              <a:buNone/>
            </a:pPr>
            <a:endParaRPr lang="en-US" dirty="0"/>
          </a:p>
        </p:txBody>
      </p:sp>
    </p:spTree>
    <p:extLst>
      <p:ext uri="{BB962C8B-B14F-4D97-AF65-F5344CB8AC3E}">
        <p14:creationId xmlns:p14="http://schemas.microsoft.com/office/powerpoint/2010/main" val="1067046732"/>
      </p:ext>
    </p:extLst>
  </p:cSld>
  <p:clrMapOvr>
    <a:masterClrMapping/>
  </p:clrMapOvr>
  <mc:AlternateContent xmlns:mc="http://schemas.openxmlformats.org/markup-compatibility/2006" xmlns:p14="http://schemas.microsoft.com/office/powerpoint/2010/main">
    <mc:Choice Requires="p14">
      <p:transition spd="slow" p14:dur="2000" advTm="52396"/>
    </mc:Choice>
    <mc:Fallback xmlns="">
      <p:transition spd="slow" advTm="5239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93FBBD-648C-F60D-2113-74DA290F774E}"/>
              </a:ext>
            </a:extLst>
          </p:cNvPr>
          <p:cNvSpPr>
            <a:spLocks noGrp="1"/>
          </p:cNvSpPr>
          <p:nvPr>
            <p:ph type="title"/>
          </p:nvPr>
        </p:nvSpPr>
        <p:spPr>
          <a:xfrm>
            <a:off x="63333" y="31667"/>
            <a:ext cx="12128667" cy="685800"/>
          </a:xfrm>
        </p:spPr>
        <p:txBody>
          <a:bodyPr/>
          <a:lstStyle/>
          <a:p>
            <a:r>
              <a:rPr lang="en-US" sz="3733" dirty="0">
                <a:solidFill>
                  <a:srgbClr val="254061"/>
                </a:solidFill>
                <a:latin typeface="Arial"/>
                <a:cs typeface="Arial"/>
                <a:sym typeface="Arial"/>
              </a:rPr>
              <a:t>METRICS2.1 Examples   </a:t>
            </a:r>
            <a:r>
              <a:rPr lang="en-US" sz="1867" dirty="0">
                <a:solidFill>
                  <a:srgbClr val="254061"/>
                </a:solidFill>
                <a:latin typeface="Arial"/>
                <a:cs typeface="Arial"/>
                <a:sym typeface="Arial"/>
                <a:hlinkClick r:id="rId3"/>
              </a:rPr>
              <a:t>https://github.com/ieee-ceda-datc/datc-rdf-Metrics4ML</a:t>
            </a:r>
            <a:endParaRPr lang="en-US" sz="1867" dirty="0"/>
          </a:p>
        </p:txBody>
      </p:sp>
      <p:sp>
        <p:nvSpPr>
          <p:cNvPr id="2" name="Text Placeholder 1">
            <a:extLst>
              <a:ext uri="{FF2B5EF4-FFF2-40B4-BE49-F238E27FC236}">
                <a16:creationId xmlns:a16="http://schemas.microsoft.com/office/drawing/2014/main" id="{4AAC6941-82F1-4A0A-A95E-BF03C28B99B7}"/>
              </a:ext>
            </a:extLst>
          </p:cNvPr>
          <p:cNvSpPr>
            <a:spLocks noGrp="1"/>
          </p:cNvSpPr>
          <p:nvPr>
            <p:ph idx="1"/>
          </p:nvPr>
        </p:nvSpPr>
        <p:spPr>
          <a:xfrm>
            <a:off x="11875" y="936024"/>
            <a:ext cx="11582400" cy="5486400"/>
          </a:xfrm>
        </p:spPr>
        <p:txBody>
          <a:bodyPr/>
          <a:lstStyle/>
          <a:p>
            <a:pPr marL="50799" indent="0">
              <a:buNone/>
            </a:pPr>
            <a:r>
              <a:rPr lang="en-US" b="1" dirty="0"/>
              <a:t>Sample metrics </a:t>
            </a:r>
          </a:p>
        </p:txBody>
      </p:sp>
      <p:graphicFrame>
        <p:nvGraphicFramePr>
          <p:cNvPr id="4" name="Table 4">
            <a:extLst>
              <a:ext uri="{FF2B5EF4-FFF2-40B4-BE49-F238E27FC236}">
                <a16:creationId xmlns:a16="http://schemas.microsoft.com/office/drawing/2014/main" id="{5F81999F-06F1-4CE0-8247-FDCA3895DA3D}"/>
              </a:ext>
            </a:extLst>
          </p:cNvPr>
          <p:cNvGraphicFramePr>
            <a:graphicFrameLocks noGrp="1"/>
          </p:cNvGraphicFramePr>
          <p:nvPr>
            <p:extLst>
              <p:ext uri="{D42A27DB-BD31-4B8C-83A1-F6EECF244321}">
                <p14:modId xmlns:p14="http://schemas.microsoft.com/office/powerpoint/2010/main" val="3994548011"/>
              </p:ext>
            </p:extLst>
          </p:nvPr>
        </p:nvGraphicFramePr>
        <p:xfrm>
          <a:off x="174171" y="1653661"/>
          <a:ext cx="11744696" cy="4299564"/>
        </p:xfrm>
        <a:graphic>
          <a:graphicData uri="http://schemas.openxmlformats.org/drawingml/2006/table">
            <a:tbl>
              <a:tblPr firstRow="1">
                <a:tableStyleId>{616DA210-FB5B-4158-B5E0-FEB733F419BA}</a:tableStyleId>
              </a:tblPr>
              <a:tblGrid>
                <a:gridCol w="5458703">
                  <a:extLst>
                    <a:ext uri="{9D8B030D-6E8A-4147-A177-3AD203B41FA5}">
                      <a16:colId xmlns:a16="http://schemas.microsoft.com/office/drawing/2014/main" val="159914964"/>
                    </a:ext>
                  </a:extLst>
                </a:gridCol>
                <a:gridCol w="6285993">
                  <a:extLst>
                    <a:ext uri="{9D8B030D-6E8A-4147-A177-3AD203B41FA5}">
                      <a16:colId xmlns:a16="http://schemas.microsoft.com/office/drawing/2014/main" val="1107446830"/>
                    </a:ext>
                  </a:extLst>
                </a:gridCol>
              </a:tblGrid>
              <a:tr h="544361">
                <a:tc>
                  <a:txBody>
                    <a:bodyPr/>
                    <a:lstStyle/>
                    <a:p>
                      <a:pPr algn="l"/>
                      <a:r>
                        <a:rPr lang="en-US" sz="2400" b="1" dirty="0"/>
                        <a:t>Metric</a:t>
                      </a:r>
                      <a:endParaRPr lang="en-US" sz="2400" b="1" i="0" dirty="0"/>
                    </a:p>
                  </a:txBody>
                  <a:tcPr/>
                </a:tc>
                <a:tc>
                  <a:txBody>
                    <a:bodyPr/>
                    <a:lstStyle/>
                    <a:p>
                      <a:r>
                        <a:rPr lang="en-US" sz="2400" b="1" dirty="0"/>
                        <a:t>Description</a:t>
                      </a:r>
                      <a:endParaRPr lang="en-US" sz="2400" b="1" i="0" dirty="0"/>
                    </a:p>
                  </a:txBody>
                  <a:tcPr/>
                </a:tc>
                <a:extLst>
                  <a:ext uri="{0D108BD9-81ED-4DB2-BD59-A6C34878D82A}">
                    <a16:rowId xmlns:a16="http://schemas.microsoft.com/office/drawing/2014/main" val="3695514188"/>
                  </a:ext>
                </a:extLst>
              </a:tr>
              <a:tr h="544361">
                <a:tc>
                  <a:txBody>
                    <a:bodyPr/>
                    <a:lstStyle/>
                    <a:p>
                      <a:r>
                        <a:rPr lang="en-US" sz="2400" i="1" dirty="0" err="1"/>
                        <a:t>timing__setup__wns</a:t>
                      </a:r>
                      <a:endParaRPr lang="en-US" sz="2400" i="1" dirty="0"/>
                    </a:p>
                  </a:txBody>
                  <a:tcPr/>
                </a:tc>
                <a:tc>
                  <a:txBody>
                    <a:bodyPr/>
                    <a:lstStyle/>
                    <a:p>
                      <a:r>
                        <a:rPr lang="en-US" sz="2300" dirty="0"/>
                        <a:t>Setup worst negative slack in the design</a:t>
                      </a:r>
                    </a:p>
                  </a:txBody>
                  <a:tcPr/>
                </a:tc>
                <a:extLst>
                  <a:ext uri="{0D108BD9-81ED-4DB2-BD59-A6C34878D82A}">
                    <a16:rowId xmlns:a16="http://schemas.microsoft.com/office/drawing/2014/main" val="1714322705"/>
                  </a:ext>
                </a:extLst>
              </a:tr>
              <a:tr h="782320">
                <a:tc>
                  <a:txBody>
                    <a:bodyPr/>
                    <a:lstStyle/>
                    <a:p>
                      <a:r>
                        <a:rPr lang="en-US" sz="2400" i="1" dirty="0"/>
                        <a:t>timing__setup__wns__</a:t>
                      </a:r>
                      <a:r>
                        <a:rPr lang="en-US" sz="2400" i="1" dirty="0" err="1"/>
                        <a:t>clock:clk_a</a:t>
                      </a:r>
                      <a:endParaRPr lang="en-US" sz="2400" i="1" dirty="0"/>
                    </a:p>
                  </a:txBody>
                  <a:tcPr/>
                </a:tc>
                <a:tc>
                  <a:txBody>
                    <a:bodyPr/>
                    <a:lstStyle/>
                    <a:p>
                      <a:r>
                        <a:rPr lang="en-US" sz="2300" dirty="0"/>
                        <a:t>Setup worst negative slack for clock “</a:t>
                      </a:r>
                      <a:r>
                        <a:rPr lang="en-US" sz="2300" dirty="0" err="1"/>
                        <a:t>clk_a</a:t>
                      </a:r>
                      <a:r>
                        <a:rPr lang="en-US" sz="2300" dirty="0"/>
                        <a:t>” in the design</a:t>
                      </a:r>
                    </a:p>
                  </a:txBody>
                  <a:tcPr/>
                </a:tc>
                <a:extLst>
                  <a:ext uri="{0D108BD9-81ED-4DB2-BD59-A6C34878D82A}">
                    <a16:rowId xmlns:a16="http://schemas.microsoft.com/office/drawing/2014/main" val="1654363336"/>
                  </a:ext>
                </a:extLst>
              </a:tr>
              <a:tr h="822960">
                <a:tc>
                  <a:txBody>
                    <a:bodyPr/>
                    <a:lstStyle/>
                    <a:p>
                      <a:r>
                        <a:rPr lang="en-US" sz="2400" i="1" dirty="0"/>
                        <a:t>timing__setup__wns__</a:t>
                      </a:r>
                      <a:r>
                        <a:rPr lang="en-US" sz="2400" i="1" dirty="0" err="1"/>
                        <a:t>analysis_view:slow</a:t>
                      </a:r>
                      <a:endParaRPr lang="en-US" sz="2400" i="1" dirty="0"/>
                    </a:p>
                  </a:txBody>
                  <a:tcPr/>
                </a:tc>
                <a:tc>
                  <a:txBody>
                    <a:bodyPr/>
                    <a:lstStyle/>
                    <a:p>
                      <a:r>
                        <a:rPr lang="en-US" sz="2300" dirty="0"/>
                        <a:t>Setup worst negative slack for analysis view “slow”</a:t>
                      </a:r>
                    </a:p>
                  </a:txBody>
                  <a:tcPr/>
                </a:tc>
                <a:extLst>
                  <a:ext uri="{0D108BD9-81ED-4DB2-BD59-A6C34878D82A}">
                    <a16:rowId xmlns:a16="http://schemas.microsoft.com/office/drawing/2014/main" val="727221602"/>
                  </a:ext>
                </a:extLst>
              </a:tr>
              <a:tr h="506680">
                <a:tc>
                  <a:txBody>
                    <a:bodyPr/>
                    <a:lstStyle/>
                    <a:p>
                      <a:r>
                        <a:rPr lang="en-US" sz="2400" i="1" dirty="0" err="1"/>
                        <a:t>power_total</a:t>
                      </a:r>
                      <a:endParaRPr lang="en-US" sz="2400" i="1" dirty="0"/>
                    </a:p>
                  </a:txBody>
                  <a:tcPr/>
                </a:tc>
                <a:tc>
                  <a:txBody>
                    <a:bodyPr/>
                    <a:lstStyle/>
                    <a:p>
                      <a:r>
                        <a:rPr lang="en-US" sz="2300" dirty="0"/>
                        <a:t>Total power consumption</a:t>
                      </a:r>
                    </a:p>
                  </a:txBody>
                  <a:tcPr/>
                </a:tc>
                <a:extLst>
                  <a:ext uri="{0D108BD9-81ED-4DB2-BD59-A6C34878D82A}">
                    <a16:rowId xmlns:a16="http://schemas.microsoft.com/office/drawing/2014/main" val="3539823889"/>
                  </a:ext>
                </a:extLst>
              </a:tr>
              <a:tr h="544361">
                <a:tc>
                  <a:txBody>
                    <a:bodyPr/>
                    <a:lstStyle/>
                    <a:p>
                      <a:r>
                        <a:rPr lang="en-US" sz="2400" i="1" dirty="0" err="1"/>
                        <a:t>power__leakage</a:t>
                      </a:r>
                      <a:endParaRPr lang="en-US" sz="2400" i="1" dirty="0"/>
                    </a:p>
                  </a:txBody>
                  <a:tcPr/>
                </a:tc>
                <a:tc>
                  <a:txBody>
                    <a:bodyPr/>
                    <a:lstStyle/>
                    <a:p>
                      <a:r>
                        <a:rPr lang="en-US" sz="2300" dirty="0"/>
                        <a:t>Total leakage power</a:t>
                      </a:r>
                    </a:p>
                  </a:txBody>
                  <a:tcPr/>
                </a:tc>
                <a:extLst>
                  <a:ext uri="{0D108BD9-81ED-4DB2-BD59-A6C34878D82A}">
                    <a16:rowId xmlns:a16="http://schemas.microsoft.com/office/drawing/2014/main" val="1437202433"/>
                  </a:ext>
                </a:extLst>
              </a:tr>
              <a:tr h="544361">
                <a:tc>
                  <a:txBody>
                    <a:bodyPr/>
                    <a:lstStyle/>
                    <a:p>
                      <a:r>
                        <a:rPr lang="en-US" sz="2400" i="1" dirty="0" err="1"/>
                        <a:t>power__leakage__clock</a:t>
                      </a:r>
                      <a:endParaRPr lang="en-US" sz="2400" i="1" dirty="0"/>
                    </a:p>
                  </a:txBody>
                  <a:tcPr/>
                </a:tc>
                <a:tc>
                  <a:txBody>
                    <a:bodyPr/>
                    <a:lstStyle/>
                    <a:p>
                      <a:r>
                        <a:rPr lang="en-US" sz="2300" dirty="0"/>
                        <a:t>Total leakage power in the clock network</a:t>
                      </a:r>
                    </a:p>
                  </a:txBody>
                  <a:tcPr/>
                </a:tc>
                <a:extLst>
                  <a:ext uri="{0D108BD9-81ED-4DB2-BD59-A6C34878D82A}">
                    <a16:rowId xmlns:a16="http://schemas.microsoft.com/office/drawing/2014/main" val="1504855916"/>
                  </a:ext>
                </a:extLst>
              </a:tr>
            </a:tbl>
          </a:graphicData>
        </a:graphic>
      </p:graphicFrame>
      <p:sp>
        <p:nvSpPr>
          <p:cNvPr id="3" name="TextBox 2">
            <a:extLst>
              <a:ext uri="{FF2B5EF4-FFF2-40B4-BE49-F238E27FC236}">
                <a16:creationId xmlns:a16="http://schemas.microsoft.com/office/drawing/2014/main" id="{8EC4A0BE-9B4B-1B4E-8BEA-A235C5A88914}"/>
              </a:ext>
            </a:extLst>
          </p:cNvPr>
          <p:cNvSpPr txBox="1"/>
          <p:nvPr/>
        </p:nvSpPr>
        <p:spPr>
          <a:xfrm>
            <a:off x="174171" y="6137298"/>
            <a:ext cx="9514906" cy="338554"/>
          </a:xfrm>
          <a:prstGeom prst="rect">
            <a:avLst/>
          </a:prstGeom>
          <a:noFill/>
          <a:ln>
            <a:solidFill>
              <a:schemeClr val="bg1"/>
            </a:solidFill>
          </a:ln>
        </p:spPr>
        <p:txBody>
          <a:bodyPr wrap="square" rtlCol="0">
            <a:spAutoFit/>
          </a:bodyPr>
          <a:lstStyle/>
          <a:p>
            <a:pPr defTabSz="914378"/>
            <a:r>
              <a:rPr lang="en-US" sz="1600" b="1" dirty="0">
                <a:solidFill>
                  <a:srgbClr val="1B00C0"/>
                </a:solidFill>
              </a:rPr>
              <a:t>Many applications: data for machine learning, CI/CD infrastructure for software quality, …</a:t>
            </a:r>
          </a:p>
        </p:txBody>
      </p:sp>
    </p:spTree>
    <p:extLst>
      <p:ext uri="{BB962C8B-B14F-4D97-AF65-F5344CB8AC3E}">
        <p14:creationId xmlns:p14="http://schemas.microsoft.com/office/powerpoint/2010/main" val="971934857"/>
      </p:ext>
    </p:extLst>
  </p:cSld>
  <p:clrMapOvr>
    <a:masterClrMapping/>
  </p:clrMapOvr>
  <mc:AlternateContent xmlns:mc="http://schemas.openxmlformats.org/markup-compatibility/2006" xmlns:p14="http://schemas.microsoft.com/office/powerpoint/2010/main">
    <mc:Choice Requires="p14">
      <p:transition spd="slow" p14:dur="2000" advTm="7597"/>
    </mc:Choice>
    <mc:Fallback xmlns="">
      <p:transition spd="slow" advTm="759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63E28-ECB9-92B9-BDAE-7CA97E0C9E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90D98A-C748-914B-B79B-47A992B96E0E}"/>
              </a:ext>
            </a:extLst>
          </p:cNvPr>
          <p:cNvSpPr>
            <a:spLocks noGrp="1"/>
          </p:cNvSpPr>
          <p:nvPr>
            <p:ph type="title"/>
          </p:nvPr>
        </p:nvSpPr>
        <p:spPr>
          <a:xfrm>
            <a:off x="178130" y="25728"/>
            <a:ext cx="12013870" cy="812471"/>
          </a:xfrm>
        </p:spPr>
        <p:txBody>
          <a:bodyPr>
            <a:normAutofit/>
          </a:bodyPr>
          <a:lstStyle/>
          <a:p>
            <a:r>
              <a:rPr lang="en-US" sz="4000" dirty="0">
                <a:solidFill>
                  <a:srgbClr val="254061"/>
                </a:solidFill>
                <a:latin typeface="Arial"/>
                <a:cs typeface="Arial"/>
                <a:sym typeface="Arial"/>
              </a:rPr>
              <a:t>A Comment on SP25 Classes</a:t>
            </a:r>
            <a:endParaRPr lang="en-US" sz="1800" dirty="0"/>
          </a:p>
        </p:txBody>
      </p:sp>
      <p:sp>
        <p:nvSpPr>
          <p:cNvPr id="2" name="Text Placeholder 1">
            <a:extLst>
              <a:ext uri="{FF2B5EF4-FFF2-40B4-BE49-F238E27FC236}">
                <a16:creationId xmlns:a16="http://schemas.microsoft.com/office/drawing/2014/main" id="{94254D98-6962-6970-3E0E-05CC57C1CB08}"/>
              </a:ext>
            </a:extLst>
          </p:cNvPr>
          <p:cNvSpPr>
            <a:spLocks noGrp="1"/>
          </p:cNvSpPr>
          <p:nvPr>
            <p:ph idx="1"/>
          </p:nvPr>
        </p:nvSpPr>
        <p:spPr>
          <a:xfrm>
            <a:off x="178129" y="838199"/>
            <a:ext cx="8021654" cy="5602357"/>
          </a:xfrm>
        </p:spPr>
        <p:txBody>
          <a:bodyPr>
            <a:normAutofit/>
          </a:bodyPr>
          <a:lstStyle/>
          <a:p>
            <a:pPr marL="282568"/>
            <a:r>
              <a:rPr lang="en-US" b="1" dirty="0"/>
              <a:t>ECE 260C </a:t>
            </a:r>
            <a:r>
              <a:rPr lang="en-US" dirty="0"/>
              <a:t>(Special Topics): focus is on </a:t>
            </a:r>
            <a:br>
              <a:rPr lang="en-US" dirty="0"/>
            </a:br>
            <a:r>
              <a:rPr lang="en-US" dirty="0"/>
              <a:t>RTL-to-GDS implementation with open-source enablement (EDA, PDK, Design)</a:t>
            </a:r>
          </a:p>
          <a:p>
            <a:pPr marL="566725" lvl="1"/>
            <a:r>
              <a:rPr lang="en-US" dirty="0"/>
              <a:t>See and modify what is inside the EDA tool; </a:t>
            </a:r>
            <a:br>
              <a:rPr lang="en-US" dirty="0"/>
            </a:br>
            <a:r>
              <a:rPr lang="en-US" dirty="0"/>
              <a:t>use OS lever to improve outcomes</a:t>
            </a:r>
          </a:p>
          <a:p>
            <a:pPr marL="282568"/>
            <a:r>
              <a:rPr lang="en-US" b="1" dirty="0"/>
              <a:t>CSE 241A </a:t>
            </a:r>
            <a:r>
              <a:rPr lang="en-US" dirty="0"/>
              <a:t>(cross-listed with ECE 260B): “classic” 260B/241A with commercial EDA tools</a:t>
            </a:r>
          </a:p>
          <a:p>
            <a:pPr marL="566725" lvl="1"/>
            <a:r>
              <a:rPr lang="en-US" dirty="0"/>
              <a:t>“Job-readiness” in ASIC PD + what/how tools think inside, with more CSE flavor</a:t>
            </a:r>
          </a:p>
          <a:p>
            <a:pPr marL="282568"/>
            <a:r>
              <a:rPr lang="en-US" b="1" dirty="0"/>
              <a:t>CSE 291 H00 </a:t>
            </a:r>
            <a:r>
              <a:rPr lang="en-US" dirty="0"/>
              <a:t>“Topics in ML for Chip Design”: AI/ML in EDA and IC Design</a:t>
            </a:r>
          </a:p>
          <a:p>
            <a:pPr marL="566725" lvl="1"/>
            <a:r>
              <a:rPr lang="en-US" dirty="0"/>
              <a:t>Must use open source to explore AI/ML ! </a:t>
            </a:r>
            <a:r>
              <a:rPr lang="en-US" dirty="0">
                <a:sym typeface="Wingdings" panose="05000000000000000000" pitchFamily="2" charset="2"/>
              </a:rPr>
              <a:t> </a:t>
            </a:r>
            <a:r>
              <a:rPr lang="en-US" dirty="0"/>
              <a:t>similar tool, flow context as 260C</a:t>
            </a:r>
          </a:p>
          <a:p>
            <a:pPr marL="0" indent="0">
              <a:buNone/>
            </a:pPr>
            <a:endParaRPr lang="en-US" dirty="0"/>
          </a:p>
        </p:txBody>
      </p:sp>
      <p:sp>
        <p:nvSpPr>
          <p:cNvPr id="3" name="Oval 2">
            <a:extLst>
              <a:ext uri="{FF2B5EF4-FFF2-40B4-BE49-F238E27FC236}">
                <a16:creationId xmlns:a16="http://schemas.microsoft.com/office/drawing/2014/main" id="{1BAE44D3-C7A4-7013-C581-1B576218F072}"/>
              </a:ext>
            </a:extLst>
          </p:cNvPr>
          <p:cNvSpPr/>
          <p:nvPr/>
        </p:nvSpPr>
        <p:spPr>
          <a:xfrm>
            <a:off x="8428382" y="882536"/>
            <a:ext cx="2040835" cy="183415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CA69B5D-C7D3-4996-7A5F-760F05388E24}"/>
              </a:ext>
            </a:extLst>
          </p:cNvPr>
          <p:cNvSpPr/>
          <p:nvPr/>
        </p:nvSpPr>
        <p:spPr>
          <a:xfrm>
            <a:off x="9693965" y="870551"/>
            <a:ext cx="2040835" cy="183415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AE64F2-BF3A-AC1B-F6CD-11EFB752E669}"/>
              </a:ext>
            </a:extLst>
          </p:cNvPr>
          <p:cNvSpPr/>
          <p:nvPr/>
        </p:nvSpPr>
        <p:spPr>
          <a:xfrm>
            <a:off x="9100931" y="1860128"/>
            <a:ext cx="2040835" cy="183415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1B0DE5-E18D-C751-1132-11911D51573F}"/>
              </a:ext>
            </a:extLst>
          </p:cNvPr>
          <p:cNvSpPr txBox="1"/>
          <p:nvPr/>
        </p:nvSpPr>
        <p:spPr>
          <a:xfrm>
            <a:off x="8719933" y="1112784"/>
            <a:ext cx="1046921" cy="307777"/>
          </a:xfrm>
          <a:prstGeom prst="rect">
            <a:avLst/>
          </a:prstGeom>
          <a:noFill/>
        </p:spPr>
        <p:txBody>
          <a:bodyPr wrap="square" rtlCol="0">
            <a:spAutoFit/>
          </a:bodyPr>
          <a:lstStyle/>
          <a:p>
            <a:r>
              <a:rPr lang="en-US" b="1" dirty="0"/>
              <a:t>ECE 260C</a:t>
            </a:r>
          </a:p>
        </p:txBody>
      </p:sp>
      <p:sp>
        <p:nvSpPr>
          <p:cNvPr id="8" name="TextBox 7">
            <a:extLst>
              <a:ext uri="{FF2B5EF4-FFF2-40B4-BE49-F238E27FC236}">
                <a16:creationId xmlns:a16="http://schemas.microsoft.com/office/drawing/2014/main" id="{4794B0C2-E9F1-A4B9-AE3B-101AD8CC7961}"/>
              </a:ext>
            </a:extLst>
          </p:cNvPr>
          <p:cNvSpPr txBox="1"/>
          <p:nvPr/>
        </p:nvSpPr>
        <p:spPr>
          <a:xfrm>
            <a:off x="10373140" y="1050211"/>
            <a:ext cx="1046921" cy="307777"/>
          </a:xfrm>
          <a:prstGeom prst="rect">
            <a:avLst/>
          </a:prstGeom>
          <a:noFill/>
        </p:spPr>
        <p:txBody>
          <a:bodyPr wrap="square" rtlCol="0">
            <a:spAutoFit/>
          </a:bodyPr>
          <a:lstStyle/>
          <a:p>
            <a:r>
              <a:rPr lang="en-US" b="1" dirty="0"/>
              <a:t>CSE 241A</a:t>
            </a:r>
          </a:p>
        </p:txBody>
      </p:sp>
      <p:sp>
        <p:nvSpPr>
          <p:cNvPr id="9" name="TextBox 8">
            <a:extLst>
              <a:ext uri="{FF2B5EF4-FFF2-40B4-BE49-F238E27FC236}">
                <a16:creationId xmlns:a16="http://schemas.microsoft.com/office/drawing/2014/main" id="{BC83DF0D-B2FE-7C50-8CE3-CEBDCCAE27E2}"/>
              </a:ext>
            </a:extLst>
          </p:cNvPr>
          <p:cNvSpPr txBox="1"/>
          <p:nvPr/>
        </p:nvSpPr>
        <p:spPr>
          <a:xfrm>
            <a:off x="9693965" y="3288051"/>
            <a:ext cx="1046921" cy="307777"/>
          </a:xfrm>
          <a:prstGeom prst="rect">
            <a:avLst/>
          </a:prstGeom>
          <a:noFill/>
        </p:spPr>
        <p:txBody>
          <a:bodyPr wrap="square" rtlCol="0">
            <a:spAutoFit/>
          </a:bodyPr>
          <a:lstStyle/>
          <a:p>
            <a:r>
              <a:rPr lang="en-US" b="1" dirty="0"/>
              <a:t>CSE 291</a:t>
            </a:r>
          </a:p>
        </p:txBody>
      </p:sp>
      <p:sp>
        <p:nvSpPr>
          <p:cNvPr id="10" name="TextBox 9">
            <a:extLst>
              <a:ext uri="{FF2B5EF4-FFF2-40B4-BE49-F238E27FC236}">
                <a16:creationId xmlns:a16="http://schemas.microsoft.com/office/drawing/2014/main" id="{A4AF2B76-9823-DCF8-CDFF-728B49C9478E}"/>
              </a:ext>
            </a:extLst>
          </p:cNvPr>
          <p:cNvSpPr txBox="1"/>
          <p:nvPr/>
        </p:nvSpPr>
        <p:spPr>
          <a:xfrm>
            <a:off x="9243393" y="2139664"/>
            <a:ext cx="1046921" cy="523220"/>
          </a:xfrm>
          <a:prstGeom prst="rect">
            <a:avLst/>
          </a:prstGeom>
          <a:noFill/>
        </p:spPr>
        <p:txBody>
          <a:bodyPr wrap="square" rtlCol="0">
            <a:spAutoFit/>
          </a:bodyPr>
          <a:lstStyle/>
          <a:p>
            <a:r>
              <a:rPr lang="en-US" dirty="0"/>
              <a:t>Open</a:t>
            </a:r>
            <a:br>
              <a:rPr lang="en-US" dirty="0"/>
            </a:br>
            <a:r>
              <a:rPr lang="en-US" dirty="0"/>
              <a:t>Source</a:t>
            </a:r>
          </a:p>
        </p:txBody>
      </p:sp>
      <p:sp>
        <p:nvSpPr>
          <p:cNvPr id="11" name="TextBox 10">
            <a:extLst>
              <a:ext uri="{FF2B5EF4-FFF2-40B4-BE49-F238E27FC236}">
                <a16:creationId xmlns:a16="http://schemas.microsoft.com/office/drawing/2014/main" id="{15CA068D-DF23-F084-C864-5824A30773C5}"/>
              </a:ext>
            </a:extLst>
          </p:cNvPr>
          <p:cNvSpPr txBox="1"/>
          <p:nvPr/>
        </p:nvSpPr>
        <p:spPr>
          <a:xfrm>
            <a:off x="9783419" y="1947286"/>
            <a:ext cx="1046921" cy="307777"/>
          </a:xfrm>
          <a:prstGeom prst="rect">
            <a:avLst/>
          </a:prstGeom>
          <a:noFill/>
        </p:spPr>
        <p:txBody>
          <a:bodyPr wrap="square" rtlCol="0">
            <a:spAutoFit/>
          </a:bodyPr>
          <a:lstStyle/>
          <a:p>
            <a:r>
              <a:rPr lang="en-US" dirty="0"/>
              <a:t>IC PD</a:t>
            </a:r>
          </a:p>
        </p:txBody>
      </p:sp>
      <p:sp>
        <p:nvSpPr>
          <p:cNvPr id="12" name="TextBox 11">
            <a:extLst>
              <a:ext uri="{FF2B5EF4-FFF2-40B4-BE49-F238E27FC236}">
                <a16:creationId xmlns:a16="http://schemas.microsoft.com/office/drawing/2014/main" id="{771D9C3C-50D3-4EAC-7C1F-156325D9E5BD}"/>
              </a:ext>
            </a:extLst>
          </p:cNvPr>
          <p:cNvSpPr txBox="1"/>
          <p:nvPr/>
        </p:nvSpPr>
        <p:spPr>
          <a:xfrm>
            <a:off x="9506781" y="2836499"/>
            <a:ext cx="1298710" cy="307777"/>
          </a:xfrm>
          <a:prstGeom prst="rect">
            <a:avLst/>
          </a:prstGeom>
          <a:noFill/>
        </p:spPr>
        <p:txBody>
          <a:bodyPr wrap="square" rtlCol="0">
            <a:spAutoFit/>
          </a:bodyPr>
          <a:lstStyle/>
          <a:p>
            <a:r>
              <a:rPr lang="en-US" dirty="0"/>
              <a:t>AI/ML in EDA</a:t>
            </a:r>
          </a:p>
        </p:txBody>
      </p:sp>
      <p:sp>
        <p:nvSpPr>
          <p:cNvPr id="13" name="TextBox 12">
            <a:extLst>
              <a:ext uri="{FF2B5EF4-FFF2-40B4-BE49-F238E27FC236}">
                <a16:creationId xmlns:a16="http://schemas.microsoft.com/office/drawing/2014/main" id="{AC4E8D0D-7564-6812-B73D-B3BE127C4E73}"/>
              </a:ext>
            </a:extLst>
          </p:cNvPr>
          <p:cNvSpPr txBox="1"/>
          <p:nvPr/>
        </p:nvSpPr>
        <p:spPr>
          <a:xfrm>
            <a:off x="10598427" y="1514542"/>
            <a:ext cx="1046921" cy="523220"/>
          </a:xfrm>
          <a:prstGeom prst="rect">
            <a:avLst/>
          </a:prstGeom>
          <a:noFill/>
        </p:spPr>
        <p:txBody>
          <a:bodyPr wrap="square" rtlCol="0">
            <a:spAutoFit/>
          </a:bodyPr>
          <a:lstStyle/>
          <a:p>
            <a:r>
              <a:rPr lang="en-US" dirty="0"/>
              <a:t>Closed</a:t>
            </a:r>
            <a:br>
              <a:rPr lang="en-US" dirty="0"/>
            </a:br>
            <a:r>
              <a:rPr lang="en-US" dirty="0"/>
              <a:t>Source</a:t>
            </a:r>
          </a:p>
        </p:txBody>
      </p:sp>
      <p:sp>
        <p:nvSpPr>
          <p:cNvPr id="14" name="TextBox 13">
            <a:extLst>
              <a:ext uri="{FF2B5EF4-FFF2-40B4-BE49-F238E27FC236}">
                <a16:creationId xmlns:a16="http://schemas.microsoft.com/office/drawing/2014/main" id="{36C2C967-E233-5F30-E4B7-628CA7090EC9}"/>
              </a:ext>
            </a:extLst>
          </p:cNvPr>
          <p:cNvSpPr txBox="1"/>
          <p:nvPr/>
        </p:nvSpPr>
        <p:spPr>
          <a:xfrm>
            <a:off x="9732066" y="1351329"/>
            <a:ext cx="1046921" cy="523220"/>
          </a:xfrm>
          <a:prstGeom prst="rect">
            <a:avLst/>
          </a:prstGeom>
          <a:noFill/>
        </p:spPr>
        <p:txBody>
          <a:bodyPr wrap="square" rtlCol="0">
            <a:spAutoFit/>
          </a:bodyPr>
          <a:lstStyle/>
          <a:p>
            <a:r>
              <a:rPr lang="en-US" dirty="0"/>
              <a:t>PPAC-</a:t>
            </a:r>
            <a:br>
              <a:rPr lang="en-US" dirty="0"/>
            </a:br>
            <a:r>
              <a:rPr lang="en-US" dirty="0"/>
              <a:t>driven</a:t>
            </a:r>
          </a:p>
        </p:txBody>
      </p:sp>
    </p:spTree>
    <p:extLst>
      <p:ext uri="{BB962C8B-B14F-4D97-AF65-F5344CB8AC3E}">
        <p14:creationId xmlns:p14="http://schemas.microsoft.com/office/powerpoint/2010/main" val="2357796741"/>
      </p:ext>
    </p:extLst>
  </p:cSld>
  <p:clrMapOvr>
    <a:masterClrMapping/>
  </p:clrMapOvr>
  <mc:AlternateContent xmlns:mc="http://schemas.openxmlformats.org/markup-compatibility/2006" xmlns:p14="http://schemas.microsoft.com/office/powerpoint/2010/main">
    <mc:Choice Requires="p14">
      <p:transition spd="slow" p14:dur="2000" advTm="52396"/>
    </mc:Choice>
    <mc:Fallback xmlns="">
      <p:transition spd="slow" advTm="5239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5038FF-AC1C-2CF2-FB52-32F7605EDB8A}"/>
              </a:ext>
            </a:extLst>
          </p:cNvPr>
          <p:cNvSpPr>
            <a:spLocks noGrp="1"/>
          </p:cNvSpPr>
          <p:nvPr>
            <p:ph idx="1"/>
          </p:nvPr>
        </p:nvSpPr>
        <p:spPr>
          <a:xfrm>
            <a:off x="627017" y="1332411"/>
            <a:ext cx="10836437" cy="4756155"/>
          </a:xfrm>
        </p:spPr>
        <p:txBody>
          <a:bodyPr>
            <a:normAutofit lnSpcReduction="10000"/>
          </a:bodyPr>
          <a:lstStyle/>
          <a:p>
            <a:r>
              <a:rPr lang="en-US" dirty="0"/>
              <a:t>Labs are assigned at the end of lecture – Lab 0 today</a:t>
            </a:r>
          </a:p>
          <a:p>
            <a:pPr lvl="1"/>
            <a:r>
              <a:rPr lang="en-US" dirty="0"/>
              <a:t>Check the Course Schedule for due dates.</a:t>
            </a:r>
          </a:p>
          <a:p>
            <a:pPr lvl="1"/>
            <a:r>
              <a:rPr lang="en-US" dirty="0"/>
              <a:t>On the due date, they can be turned in as late as 2:59 AM with no penalty. </a:t>
            </a:r>
            <a:br>
              <a:rPr lang="en-US" dirty="0"/>
            </a:br>
            <a:r>
              <a:rPr lang="en-US" dirty="0"/>
              <a:t>After, no submissions will be accepted.</a:t>
            </a:r>
          </a:p>
          <a:p>
            <a:pPr lvl="1"/>
            <a:r>
              <a:rPr lang="en-US" dirty="0"/>
              <a:t>Regrades will be available.</a:t>
            </a:r>
          </a:p>
          <a:p>
            <a:r>
              <a:rPr lang="en-US" dirty="0"/>
              <a:t>Your Final Project will be assigned in Week 5</a:t>
            </a:r>
          </a:p>
          <a:p>
            <a:pPr lvl="1"/>
            <a:r>
              <a:rPr lang="en-US" dirty="0"/>
              <a:t>In a small team, you will improve upon an existing SoC</a:t>
            </a:r>
          </a:p>
          <a:p>
            <a:pPr lvl="1"/>
            <a:r>
              <a:rPr lang="en-US" dirty="0"/>
              <a:t>More details will follow when assigned.</a:t>
            </a:r>
          </a:p>
          <a:p>
            <a:r>
              <a:rPr lang="en-US" dirty="0"/>
              <a:t>This course has no final exam </a:t>
            </a:r>
          </a:p>
          <a:p>
            <a:pPr lvl="1"/>
            <a:r>
              <a:rPr lang="en-US" dirty="0"/>
              <a:t>Instead, the Final Project is due on the assigned exam date at midnight.</a:t>
            </a:r>
            <a:br>
              <a:rPr lang="en-US" dirty="0"/>
            </a:br>
            <a:endParaRPr lang="en-US" dirty="0"/>
          </a:p>
          <a:p>
            <a:r>
              <a:rPr lang="en-US" dirty="0"/>
              <a:t>Please review the Syllabus on Canvas</a:t>
            </a:r>
          </a:p>
          <a:p>
            <a:pPr marL="457200" lvl="1" indent="0">
              <a:buNone/>
            </a:pPr>
            <a:endParaRPr lang="en-US" dirty="0"/>
          </a:p>
        </p:txBody>
      </p:sp>
      <p:sp>
        <p:nvSpPr>
          <p:cNvPr id="3" name="Footer Placeholder 2">
            <a:extLst>
              <a:ext uri="{FF2B5EF4-FFF2-40B4-BE49-F238E27FC236}">
                <a16:creationId xmlns:a16="http://schemas.microsoft.com/office/drawing/2014/main" id="{A6A2BDAF-FF02-5171-9F94-014379358901}"/>
              </a:ext>
            </a:extLst>
          </p:cNvPr>
          <p:cNvSpPr>
            <a:spLocks noGrp="1"/>
          </p:cNvSpPr>
          <p:nvPr>
            <p:ph type="ftr" sz="quarter" idx="11"/>
          </p:nvPr>
        </p:nvSpPr>
        <p:spPr/>
        <p:txBody>
          <a:bodyPr/>
          <a:lstStyle/>
          <a:p>
            <a:r>
              <a:rPr lang="en-US" dirty="0"/>
              <a:t>Intro &amp; Syllabus</a:t>
            </a:r>
          </a:p>
        </p:txBody>
      </p:sp>
      <p:sp>
        <p:nvSpPr>
          <p:cNvPr id="4" name="Slide Number Placeholder 3">
            <a:extLst>
              <a:ext uri="{FF2B5EF4-FFF2-40B4-BE49-F238E27FC236}">
                <a16:creationId xmlns:a16="http://schemas.microsoft.com/office/drawing/2014/main" id="{B31D78B0-8947-CB07-89C2-7BA82D5190FC}"/>
              </a:ext>
            </a:extLst>
          </p:cNvPr>
          <p:cNvSpPr>
            <a:spLocks noGrp="1"/>
          </p:cNvSpPr>
          <p:nvPr>
            <p:ph type="sldNum" sz="quarter" idx="12"/>
          </p:nvPr>
        </p:nvSpPr>
        <p:spPr/>
        <p:txBody>
          <a:bodyPr/>
          <a:lstStyle/>
          <a:p>
            <a:fld id="{8B188C6C-511E-6B44-8FFB-72FF31A031B9}" type="slidenum">
              <a:rPr lang="en-US" smtClean="0"/>
              <a:t>5</a:t>
            </a:fld>
            <a:endParaRPr lang="en-US"/>
          </a:p>
        </p:txBody>
      </p:sp>
      <p:sp>
        <p:nvSpPr>
          <p:cNvPr id="5" name="Title 4">
            <a:extLst>
              <a:ext uri="{FF2B5EF4-FFF2-40B4-BE49-F238E27FC236}">
                <a16:creationId xmlns:a16="http://schemas.microsoft.com/office/drawing/2014/main" id="{C2D8545B-B6BA-5FEC-C85D-3A7268CAA754}"/>
              </a:ext>
            </a:extLst>
          </p:cNvPr>
          <p:cNvSpPr>
            <a:spLocks noGrp="1"/>
          </p:cNvSpPr>
          <p:nvPr>
            <p:ph type="title"/>
          </p:nvPr>
        </p:nvSpPr>
        <p:spPr/>
        <p:txBody>
          <a:bodyPr>
            <a:normAutofit/>
          </a:bodyPr>
          <a:lstStyle/>
          <a:p>
            <a:r>
              <a:rPr lang="en-US" dirty="0"/>
              <a:t>Logistics Cont’d</a:t>
            </a:r>
          </a:p>
        </p:txBody>
      </p:sp>
    </p:spTree>
    <p:extLst>
      <p:ext uri="{BB962C8B-B14F-4D97-AF65-F5344CB8AC3E}">
        <p14:creationId xmlns:p14="http://schemas.microsoft.com/office/powerpoint/2010/main" val="272837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9607-3D94-7E0C-7B89-FA96DC83344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80F322-F82E-0D4F-0BE7-10C685581F40}"/>
              </a:ext>
            </a:extLst>
          </p:cNvPr>
          <p:cNvSpPr>
            <a:spLocks noGrp="1"/>
          </p:cNvSpPr>
          <p:nvPr>
            <p:ph idx="1"/>
          </p:nvPr>
        </p:nvSpPr>
        <p:spPr>
          <a:xfrm>
            <a:off x="45349" y="1380216"/>
            <a:ext cx="8389524" cy="4816193"/>
          </a:xfrm>
        </p:spPr>
        <p:txBody>
          <a:bodyPr>
            <a:normAutofit/>
          </a:bodyPr>
          <a:lstStyle/>
          <a:p>
            <a:pPr marL="336550" indent="-273050"/>
            <a:r>
              <a:rPr lang="en-US" dirty="0"/>
              <a:t>EDA tools that satisfy the definition of </a:t>
            </a:r>
            <a:r>
              <a:rPr lang="en-US" i="1" dirty="0"/>
              <a:t>open source</a:t>
            </a:r>
          </a:p>
          <a:p>
            <a:pPr marL="793750" lvl="1" indent="-273050"/>
            <a:r>
              <a:rPr lang="en-US" dirty="0">
                <a:hlinkClick r:id="rId2"/>
              </a:rPr>
              <a:t>Tim Ansell, Open Source 101, 2019</a:t>
            </a:r>
            <a:endParaRPr lang="en-US" dirty="0"/>
          </a:p>
          <a:p>
            <a:pPr marL="336550" indent="-273050"/>
            <a:r>
              <a:rPr lang="en-US" dirty="0"/>
              <a:t>Freely usable, freely modifiable, and shareable</a:t>
            </a:r>
          </a:p>
          <a:p>
            <a:pPr marL="336550" indent="-273050"/>
            <a:r>
              <a:rPr lang="en-US" dirty="0"/>
              <a:t>License permits free redistribution, creation of derived works, and use by anyone for any purpose, in a technology-neutral manner</a:t>
            </a:r>
          </a:p>
          <a:p>
            <a:pPr marL="793750" lvl="1" indent="-273050"/>
            <a:r>
              <a:rPr lang="en-US" dirty="0"/>
              <a:t>Transformative! </a:t>
            </a:r>
            <a:r>
              <a:rPr lang="en-US" dirty="0">
                <a:sym typeface="Wingdings" panose="05000000000000000000" pitchFamily="2" charset="2"/>
              </a:rPr>
              <a:t> </a:t>
            </a:r>
            <a:r>
              <a:rPr lang="en-US" dirty="0"/>
              <a:t>Linux, Android, RISC-V, TensorFlow, … </a:t>
            </a:r>
          </a:p>
          <a:p>
            <a:pPr marL="336550" indent="-273050"/>
            <a:r>
              <a:rPr lang="en-US" dirty="0"/>
              <a:t>Permissive licenses: BSD, MIT, Apache2.0 …</a:t>
            </a:r>
          </a:p>
          <a:p>
            <a:pPr marL="336550" indent="-273050"/>
            <a:r>
              <a:rPr lang="en-US" dirty="0"/>
              <a:t>Share-alike / “copyleft”: GPL-2 or GPL-3 … </a:t>
            </a:r>
          </a:p>
          <a:p>
            <a:pPr marL="793750" lvl="1" indent="-273050"/>
            <a:endParaRPr lang="en-US" dirty="0"/>
          </a:p>
          <a:p>
            <a:endParaRPr lang="en-US" dirty="0"/>
          </a:p>
        </p:txBody>
      </p:sp>
      <p:sp>
        <p:nvSpPr>
          <p:cNvPr id="4" name="Slide Number Placeholder 3">
            <a:extLst>
              <a:ext uri="{FF2B5EF4-FFF2-40B4-BE49-F238E27FC236}">
                <a16:creationId xmlns:a16="http://schemas.microsoft.com/office/drawing/2014/main" id="{3CB4C26A-D34D-5E5C-6CB7-01EE7A7B9191}"/>
              </a:ext>
            </a:extLst>
          </p:cNvPr>
          <p:cNvSpPr>
            <a:spLocks noGrp="1"/>
          </p:cNvSpPr>
          <p:nvPr>
            <p:ph type="sldNum" sz="quarter" idx="12"/>
          </p:nvPr>
        </p:nvSpPr>
        <p:spPr/>
        <p:txBody>
          <a:bodyPr/>
          <a:lstStyle/>
          <a:p>
            <a:fld id="{8B188C6C-511E-6B44-8FFB-72FF31A031B9}" type="slidenum">
              <a:rPr lang="en-US" smtClean="0"/>
              <a:t>6</a:t>
            </a:fld>
            <a:endParaRPr lang="en-US"/>
          </a:p>
        </p:txBody>
      </p:sp>
      <p:sp>
        <p:nvSpPr>
          <p:cNvPr id="5" name="Title 4">
            <a:extLst>
              <a:ext uri="{FF2B5EF4-FFF2-40B4-BE49-F238E27FC236}">
                <a16:creationId xmlns:a16="http://schemas.microsoft.com/office/drawing/2014/main" id="{5C9BBC42-07FD-9DB1-9C48-97BCD5292419}"/>
              </a:ext>
            </a:extLst>
          </p:cNvPr>
          <p:cNvSpPr>
            <a:spLocks noGrp="1"/>
          </p:cNvSpPr>
          <p:nvPr>
            <p:ph type="title"/>
          </p:nvPr>
        </p:nvSpPr>
        <p:spPr>
          <a:xfrm>
            <a:off x="838200" y="163468"/>
            <a:ext cx="10515600" cy="810420"/>
          </a:xfrm>
        </p:spPr>
        <p:txBody>
          <a:bodyPr>
            <a:normAutofit/>
          </a:bodyPr>
          <a:lstStyle/>
          <a:p>
            <a:r>
              <a:rPr lang="en-US" dirty="0"/>
              <a:t>What is </a:t>
            </a:r>
            <a:r>
              <a:rPr lang="en-US" b="1" dirty="0"/>
              <a:t>Open-Source</a:t>
            </a:r>
            <a:r>
              <a:rPr lang="en-US" dirty="0"/>
              <a:t> EDA ?</a:t>
            </a:r>
          </a:p>
        </p:txBody>
      </p:sp>
      <p:pic>
        <p:nvPicPr>
          <p:cNvPr id="6" name="Picture 5">
            <a:extLst>
              <a:ext uri="{FF2B5EF4-FFF2-40B4-BE49-F238E27FC236}">
                <a16:creationId xmlns:a16="http://schemas.microsoft.com/office/drawing/2014/main" id="{34ECFB97-B664-57B5-AC6A-3D9B997E39CB}"/>
              </a:ext>
            </a:extLst>
          </p:cNvPr>
          <p:cNvPicPr>
            <a:picLocks noChangeAspect="1"/>
          </p:cNvPicPr>
          <p:nvPr/>
        </p:nvPicPr>
        <p:blipFill>
          <a:blip r:embed="rId3"/>
          <a:stretch>
            <a:fillRect/>
          </a:stretch>
        </p:blipFill>
        <p:spPr>
          <a:xfrm>
            <a:off x="8114897" y="7998"/>
            <a:ext cx="4077103" cy="2289413"/>
          </a:xfrm>
          <a:prstGeom prst="rect">
            <a:avLst/>
          </a:prstGeom>
          <a:ln w="28575">
            <a:solidFill>
              <a:srgbClr val="C00000"/>
            </a:solidFill>
          </a:ln>
        </p:spPr>
      </p:pic>
    </p:spTree>
    <p:extLst>
      <p:ext uri="{BB962C8B-B14F-4D97-AF65-F5344CB8AC3E}">
        <p14:creationId xmlns:p14="http://schemas.microsoft.com/office/powerpoint/2010/main" val="4223965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4201-439C-5B86-B268-C92143C103C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53CC4B5-DF76-89BF-D9BF-C6202C60B4F1}"/>
              </a:ext>
            </a:extLst>
          </p:cNvPr>
          <p:cNvPicPr>
            <a:picLocks noChangeAspect="1"/>
          </p:cNvPicPr>
          <p:nvPr/>
        </p:nvPicPr>
        <p:blipFill>
          <a:blip r:embed="rId2"/>
          <a:srcRect r="3761"/>
          <a:stretch/>
        </p:blipFill>
        <p:spPr>
          <a:xfrm>
            <a:off x="8530049" y="992156"/>
            <a:ext cx="3631474" cy="3980336"/>
          </a:xfrm>
          <a:prstGeom prst="rect">
            <a:avLst/>
          </a:prstGeom>
        </p:spPr>
      </p:pic>
      <p:sp>
        <p:nvSpPr>
          <p:cNvPr id="2" name="Content Placeholder 1">
            <a:extLst>
              <a:ext uri="{FF2B5EF4-FFF2-40B4-BE49-F238E27FC236}">
                <a16:creationId xmlns:a16="http://schemas.microsoft.com/office/drawing/2014/main" id="{4668C6B4-2011-362B-FFA3-1E07CA75E914}"/>
              </a:ext>
            </a:extLst>
          </p:cNvPr>
          <p:cNvSpPr>
            <a:spLocks noGrp="1"/>
          </p:cNvSpPr>
          <p:nvPr>
            <p:ph idx="1"/>
          </p:nvPr>
        </p:nvSpPr>
        <p:spPr>
          <a:xfrm>
            <a:off x="45349" y="1380216"/>
            <a:ext cx="9072526" cy="4816193"/>
          </a:xfrm>
        </p:spPr>
        <p:txBody>
          <a:bodyPr>
            <a:normAutofit lnSpcReduction="10000"/>
          </a:bodyPr>
          <a:lstStyle/>
          <a:p>
            <a:pPr marL="336550" indent="-273050">
              <a:lnSpc>
                <a:spcPct val="105000"/>
              </a:lnSpc>
            </a:pPr>
            <a:r>
              <a:rPr lang="en-US" dirty="0"/>
              <a:t>Can you share your </a:t>
            </a:r>
            <a:r>
              <a:rPr lang="en-US" dirty="0" err="1"/>
              <a:t>Tcl</a:t>
            </a:r>
            <a:r>
              <a:rPr lang="en-US" dirty="0"/>
              <a:t> script with another user?</a:t>
            </a:r>
          </a:p>
          <a:p>
            <a:pPr marL="336550" indent="-273050">
              <a:lnSpc>
                <a:spcPct val="105000"/>
              </a:lnSpc>
            </a:pPr>
            <a:r>
              <a:rPr lang="en-US" dirty="0"/>
              <a:t>Can you share code or write a tool that reads the same command syntax?</a:t>
            </a:r>
          </a:p>
          <a:p>
            <a:pPr marL="336550" indent="-273050">
              <a:lnSpc>
                <a:spcPct val="105000"/>
              </a:lnSpc>
            </a:pPr>
            <a:r>
              <a:rPr lang="en-US" dirty="0"/>
              <a:t>Can you share the tool’s output (</a:t>
            </a:r>
            <a:r>
              <a:rPr lang="en-US" dirty="0" err="1"/>
              <a:t>gds</a:t>
            </a:r>
            <a:r>
              <a:rPr lang="en-US" dirty="0"/>
              <a:t>, logfile, …) </a:t>
            </a:r>
          </a:p>
          <a:p>
            <a:pPr marL="336550" indent="-273050">
              <a:lnSpc>
                <a:spcPct val="105000"/>
              </a:lnSpc>
            </a:pPr>
            <a:r>
              <a:rPr lang="en-US" dirty="0"/>
              <a:t>Can you compare it with another tool (“benchmarking”)?</a:t>
            </a:r>
          </a:p>
          <a:p>
            <a:pPr marL="336550" indent="-273050">
              <a:lnSpc>
                <a:spcPct val="105000"/>
              </a:lnSpc>
            </a:pPr>
            <a:r>
              <a:rPr lang="en-US" dirty="0"/>
              <a:t>Can you use the tool output to make a chip startup?</a:t>
            </a:r>
          </a:p>
          <a:p>
            <a:pPr marL="336550" indent="-273050">
              <a:lnSpc>
                <a:spcPct val="105000"/>
              </a:lnSpc>
            </a:pPr>
            <a:r>
              <a:rPr lang="en-US" dirty="0"/>
              <a:t>Can you share any of the tool’s documentation? </a:t>
            </a:r>
          </a:p>
          <a:p>
            <a:pPr marL="336550" indent="-273050">
              <a:lnSpc>
                <a:spcPct val="105000"/>
              </a:lnSpc>
            </a:pPr>
            <a:r>
              <a:rPr lang="en-US" dirty="0"/>
              <a:t>Can you upload the user guide or a logfile into ChatGPT?</a:t>
            </a:r>
          </a:p>
          <a:p>
            <a:pPr marL="336550" indent="-273050">
              <a:lnSpc>
                <a:spcPct val="105000"/>
              </a:lnSpc>
            </a:pPr>
            <a:r>
              <a:rPr lang="en-US" dirty="0"/>
              <a:t>… </a:t>
            </a:r>
          </a:p>
        </p:txBody>
      </p:sp>
      <p:sp>
        <p:nvSpPr>
          <p:cNvPr id="4" name="Slide Number Placeholder 3">
            <a:extLst>
              <a:ext uri="{FF2B5EF4-FFF2-40B4-BE49-F238E27FC236}">
                <a16:creationId xmlns:a16="http://schemas.microsoft.com/office/drawing/2014/main" id="{FA868400-3873-F7AC-B038-A98AA99DAE3A}"/>
              </a:ext>
            </a:extLst>
          </p:cNvPr>
          <p:cNvSpPr>
            <a:spLocks noGrp="1"/>
          </p:cNvSpPr>
          <p:nvPr>
            <p:ph type="sldNum" sz="quarter" idx="12"/>
          </p:nvPr>
        </p:nvSpPr>
        <p:spPr/>
        <p:txBody>
          <a:bodyPr/>
          <a:lstStyle/>
          <a:p>
            <a:fld id="{8B188C6C-511E-6B44-8FFB-72FF31A031B9}" type="slidenum">
              <a:rPr lang="en-US" smtClean="0"/>
              <a:t>7</a:t>
            </a:fld>
            <a:endParaRPr lang="en-US"/>
          </a:p>
        </p:txBody>
      </p:sp>
      <p:sp>
        <p:nvSpPr>
          <p:cNvPr id="5" name="Title 4">
            <a:extLst>
              <a:ext uri="{FF2B5EF4-FFF2-40B4-BE49-F238E27FC236}">
                <a16:creationId xmlns:a16="http://schemas.microsoft.com/office/drawing/2014/main" id="{A075113D-178D-1839-65E2-35AA73B03AD2}"/>
              </a:ext>
            </a:extLst>
          </p:cNvPr>
          <p:cNvSpPr>
            <a:spLocks noGrp="1"/>
          </p:cNvSpPr>
          <p:nvPr>
            <p:ph type="title"/>
          </p:nvPr>
        </p:nvSpPr>
        <p:spPr>
          <a:xfrm>
            <a:off x="838200" y="163468"/>
            <a:ext cx="10515600" cy="810420"/>
          </a:xfrm>
        </p:spPr>
        <p:txBody>
          <a:bodyPr>
            <a:normAutofit/>
          </a:bodyPr>
          <a:lstStyle/>
          <a:p>
            <a:r>
              <a:rPr lang="en-US" dirty="0"/>
              <a:t>Closed-Source EDA (e.g., in ECE 260B)</a:t>
            </a:r>
          </a:p>
        </p:txBody>
      </p:sp>
      <p:sp>
        <p:nvSpPr>
          <p:cNvPr id="8" name="TextBox 7">
            <a:extLst>
              <a:ext uri="{FF2B5EF4-FFF2-40B4-BE49-F238E27FC236}">
                <a16:creationId xmlns:a16="http://schemas.microsoft.com/office/drawing/2014/main" id="{38F39DB1-80DB-121C-BDD1-7940E8FBE9E1}"/>
              </a:ext>
            </a:extLst>
          </p:cNvPr>
          <p:cNvSpPr txBox="1"/>
          <p:nvPr/>
        </p:nvSpPr>
        <p:spPr>
          <a:xfrm>
            <a:off x="9403452" y="4932038"/>
            <a:ext cx="2743199" cy="600164"/>
          </a:xfrm>
          <a:prstGeom prst="rect">
            <a:avLst/>
          </a:prstGeom>
          <a:noFill/>
        </p:spPr>
        <p:txBody>
          <a:bodyPr wrap="square" rtlCol="0">
            <a:spAutoFit/>
          </a:bodyPr>
          <a:lstStyle/>
          <a:p>
            <a:r>
              <a:rPr lang="en-US" sz="1100" dirty="0"/>
              <a:t>“A Mixed Open-Source and Proprietary EDA Commons for Education and Prototyping”, ICCAD-2022. (</a:t>
            </a:r>
            <a:r>
              <a:rPr lang="en-US" sz="1100" dirty="0">
                <a:hlinkClick r:id="rId3"/>
              </a:rPr>
              <a:t>.pdf</a:t>
            </a:r>
            <a:r>
              <a:rPr lang="en-US" sz="1100" dirty="0"/>
              <a:t>)</a:t>
            </a:r>
          </a:p>
        </p:txBody>
      </p:sp>
      <p:sp>
        <p:nvSpPr>
          <p:cNvPr id="9" name="TextBox 8">
            <a:extLst>
              <a:ext uri="{FF2B5EF4-FFF2-40B4-BE49-F238E27FC236}">
                <a16:creationId xmlns:a16="http://schemas.microsoft.com/office/drawing/2014/main" id="{2CF78CA3-0760-230C-FB40-DA6CCF914441}"/>
              </a:ext>
            </a:extLst>
          </p:cNvPr>
          <p:cNvSpPr txBox="1"/>
          <p:nvPr/>
        </p:nvSpPr>
        <p:spPr>
          <a:xfrm>
            <a:off x="790674" y="5419083"/>
            <a:ext cx="8612778" cy="523220"/>
          </a:xfrm>
          <a:prstGeom prst="rect">
            <a:avLst/>
          </a:prstGeom>
          <a:noFill/>
        </p:spPr>
        <p:txBody>
          <a:bodyPr wrap="square" rtlCol="0">
            <a:spAutoFit/>
          </a:bodyPr>
          <a:lstStyle/>
          <a:p>
            <a:r>
              <a:rPr lang="en-US" sz="2800" b="1" dirty="0">
                <a:solidFill>
                  <a:srgbClr val="FF0000"/>
                </a:solidFill>
              </a:rPr>
              <a:t>(No! See the EULA that your university executed.)</a:t>
            </a:r>
          </a:p>
        </p:txBody>
      </p:sp>
    </p:spTree>
    <p:extLst>
      <p:ext uri="{BB962C8B-B14F-4D97-AF65-F5344CB8AC3E}">
        <p14:creationId xmlns:p14="http://schemas.microsoft.com/office/powerpoint/2010/main" val="330242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C6C100E0-037D-1FA2-762E-1A91B183BA1B}"/>
              </a:ext>
            </a:extLst>
          </p:cNvPr>
          <p:cNvSpPr>
            <a:spLocks noGrp="1"/>
          </p:cNvSpPr>
          <p:nvPr>
            <p:ph type="title"/>
          </p:nvPr>
        </p:nvSpPr>
        <p:spPr/>
        <p:txBody>
          <a:bodyPr/>
          <a:lstStyle/>
          <a:p>
            <a:r>
              <a:rPr lang="en-US" sz="3733" dirty="0">
                <a:solidFill>
                  <a:srgbClr val="254061"/>
                </a:solidFill>
                <a:latin typeface="Arial"/>
                <a:ea typeface="Arial"/>
                <a:cs typeface="Arial"/>
                <a:sym typeface="Arial"/>
              </a:rPr>
              <a:t>About </a:t>
            </a:r>
            <a:r>
              <a:rPr lang="en-US" sz="3733" dirty="0" err="1">
                <a:solidFill>
                  <a:srgbClr val="254061"/>
                </a:solidFill>
                <a:latin typeface="Arial"/>
                <a:ea typeface="Arial"/>
                <a:cs typeface="Arial"/>
                <a:sym typeface="Arial"/>
              </a:rPr>
              <a:t>OpenROAD</a:t>
            </a:r>
            <a:endParaRPr lang="en-US" dirty="0"/>
          </a:p>
        </p:txBody>
      </p:sp>
      <p:sp>
        <p:nvSpPr>
          <p:cNvPr id="347" name="Google Shape;347;p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50799" indent="0">
              <a:buSzPts val="3027"/>
              <a:buNone/>
            </a:pPr>
            <a:endParaRPr lang="en-US" b="1" dirty="0"/>
          </a:p>
          <a:p>
            <a:pPr marL="50799" indent="0">
              <a:buSzPts val="3027"/>
              <a:buNone/>
            </a:pPr>
            <a:endParaRPr lang="en-US" b="1" dirty="0"/>
          </a:p>
          <a:p>
            <a:pPr marL="50799" indent="0">
              <a:buSzPts val="3027"/>
              <a:buNone/>
            </a:pPr>
            <a:endParaRPr lang="en-US" b="1" dirty="0"/>
          </a:p>
          <a:p>
            <a:pPr marL="50799" indent="0">
              <a:buSzPts val="3027"/>
              <a:buNone/>
            </a:pPr>
            <a:r>
              <a:rPr lang="en-US" b="1" dirty="0"/>
              <a:t>         </a:t>
            </a:r>
            <a:r>
              <a:rPr lang="en-US" b="1" dirty="0">
                <a:solidFill>
                  <a:srgbClr val="0000FF"/>
                </a:solidFill>
              </a:rPr>
              <a:t>“Foundations and </a:t>
            </a:r>
            <a:r>
              <a:rPr lang="en-US" b="1" u="sng" dirty="0">
                <a:solidFill>
                  <a:srgbClr val="0000FF"/>
                </a:solidFill>
              </a:rPr>
              <a:t>R</a:t>
            </a:r>
            <a:r>
              <a:rPr lang="en-US" b="1" dirty="0">
                <a:solidFill>
                  <a:srgbClr val="0000FF"/>
                </a:solidFill>
              </a:rPr>
              <a:t>ealization of </a:t>
            </a:r>
            <a:r>
              <a:rPr lang="en-US" b="1" u="sng" dirty="0">
                <a:solidFill>
                  <a:srgbClr val="0000FF"/>
                </a:solidFill>
              </a:rPr>
              <a:t>O</a:t>
            </a:r>
            <a:r>
              <a:rPr lang="en-US" b="1" dirty="0">
                <a:solidFill>
                  <a:srgbClr val="0000FF"/>
                </a:solidFill>
              </a:rPr>
              <a:t>pen, </a:t>
            </a:r>
            <a:r>
              <a:rPr lang="en-US" b="1" u="sng" dirty="0">
                <a:solidFill>
                  <a:srgbClr val="0000FF"/>
                </a:solidFill>
              </a:rPr>
              <a:t>A</a:t>
            </a:r>
            <a:r>
              <a:rPr lang="en-US" b="1" dirty="0">
                <a:solidFill>
                  <a:srgbClr val="0000FF"/>
                </a:solidFill>
              </a:rPr>
              <a:t>ccessible </a:t>
            </a:r>
            <a:r>
              <a:rPr lang="en-US" b="1" u="sng" dirty="0">
                <a:solidFill>
                  <a:srgbClr val="0000FF"/>
                </a:solidFill>
              </a:rPr>
              <a:t>D</a:t>
            </a:r>
            <a:r>
              <a:rPr lang="en-US" b="1" dirty="0">
                <a:solidFill>
                  <a:srgbClr val="0000FF"/>
                </a:solidFill>
              </a:rPr>
              <a:t>esign”</a:t>
            </a:r>
            <a:endParaRPr lang="en-US" b="1" dirty="0"/>
          </a:p>
          <a:p>
            <a:pPr marL="50799" indent="0">
              <a:buSzPts val="3027"/>
              <a:buNone/>
            </a:pPr>
            <a:endParaRPr lang="en-US" b="1" dirty="0"/>
          </a:p>
        </p:txBody>
      </p:sp>
      <p:sp>
        <p:nvSpPr>
          <p:cNvPr id="3" name="Rectangle 2">
            <a:extLst>
              <a:ext uri="{FF2B5EF4-FFF2-40B4-BE49-F238E27FC236}">
                <a16:creationId xmlns:a16="http://schemas.microsoft.com/office/drawing/2014/main" id="{E67E4091-BF8C-4622-B7B7-D6C2F4F0EBD4}"/>
              </a:ext>
            </a:extLst>
          </p:cNvPr>
          <p:cNvSpPr/>
          <p:nvPr/>
        </p:nvSpPr>
        <p:spPr>
          <a:xfrm>
            <a:off x="4422004" y="2480881"/>
            <a:ext cx="6924869" cy="5195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8659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a:extLst>
              <a:ext uri="{FF2B5EF4-FFF2-40B4-BE49-F238E27FC236}">
                <a16:creationId xmlns:a16="http://schemas.microsoft.com/office/drawing/2014/main" id="{23DBB871-FF47-4841-0F38-F850B9432B07}"/>
              </a:ext>
            </a:extLst>
          </p:cNvPr>
          <p:cNvSpPr>
            <a:spLocks noGrp="1"/>
          </p:cNvSpPr>
          <p:nvPr>
            <p:ph type="title"/>
          </p:nvPr>
        </p:nvSpPr>
        <p:spPr/>
        <p:txBody>
          <a:bodyPr/>
          <a:lstStyle/>
          <a:p>
            <a:r>
              <a:rPr lang="en-US" sz="3733" dirty="0">
                <a:solidFill>
                  <a:srgbClr val="254061"/>
                </a:solidFill>
                <a:latin typeface="Arial"/>
                <a:ea typeface="Arial"/>
                <a:cs typeface="Arial"/>
                <a:sym typeface="Arial"/>
              </a:rPr>
              <a:t>The Crisis of Hardware Design</a:t>
            </a:r>
            <a:endParaRPr lang="en-US" dirty="0"/>
          </a:p>
        </p:txBody>
      </p:sp>
      <p:sp>
        <p:nvSpPr>
          <p:cNvPr id="347" name="Google Shape;347;p7"/>
          <p:cNvSpPr txBox="1">
            <a:spLocks noGrp="1"/>
          </p:cNvSpPr>
          <p:nvPr>
            <p:ph idx="1"/>
          </p:nvPr>
        </p:nvSpPr>
        <p:spPr>
          <a:xfrm>
            <a:off x="304800" y="838200"/>
            <a:ext cx="11887200" cy="5486400"/>
          </a:xfrm>
          <a:prstGeom prst="rect">
            <a:avLst/>
          </a:prstGeom>
          <a:noFill/>
          <a:ln>
            <a:noFill/>
          </a:ln>
        </p:spPr>
        <p:txBody>
          <a:bodyPr spcFirstLastPara="1" vert="horz" wrap="square" lIns="91425" tIns="45700" rIns="91425" bIns="45700" rtlCol="0" anchor="t" anchorCtr="0">
            <a:noAutofit/>
          </a:bodyPr>
          <a:lstStyle/>
          <a:p>
            <a:pPr marL="285744" indent="-234945">
              <a:buSzPts val="3027"/>
            </a:pPr>
            <a:r>
              <a:rPr lang="en-US" dirty="0"/>
              <a:t>ASIC design in advanced nodes: barriers of Cost, Expertise, Risk</a:t>
            </a:r>
          </a:p>
          <a:p>
            <a:pPr marL="285744" indent="-234945">
              <a:buSzPts val="3027"/>
            </a:pPr>
            <a:endParaRPr lang="en-US" dirty="0"/>
          </a:p>
          <a:p>
            <a:pPr marL="285744" indent="-234945">
              <a:buSzPts val="3027"/>
            </a:pPr>
            <a:endParaRPr lang="en-US" dirty="0"/>
          </a:p>
          <a:p>
            <a:pPr marL="285744" indent="-234945">
              <a:buSzPts val="3027"/>
            </a:pPr>
            <a:endParaRPr lang="en-US" dirty="0"/>
          </a:p>
          <a:p>
            <a:pPr marL="285744" indent="-234945">
              <a:buSzPts val="3027"/>
            </a:pPr>
            <a:endParaRPr lang="en-US" dirty="0"/>
          </a:p>
          <a:p>
            <a:pPr marL="285744" indent="-234945">
              <a:buSzPts val="3027"/>
            </a:pPr>
            <a:endParaRPr lang="en-US" dirty="0"/>
          </a:p>
          <a:p>
            <a:pPr marL="50799" indent="0">
              <a:buSzPts val="3027"/>
              <a:buNone/>
            </a:pPr>
            <a:endParaRPr lang="en-US" dirty="0"/>
          </a:p>
          <a:p>
            <a:pPr marL="50799" indent="0">
              <a:buSzPts val="3027"/>
              <a:buNone/>
            </a:pPr>
            <a:endParaRPr lang="en-US" dirty="0"/>
          </a:p>
          <a:p>
            <a:pPr marL="50799" indent="0">
              <a:buSzPts val="3027"/>
              <a:buNone/>
            </a:pPr>
            <a:endParaRPr lang="en-US" dirty="0"/>
          </a:p>
          <a:p>
            <a:pPr marL="285744" indent="-234945">
              <a:buSzPts val="3027"/>
            </a:pPr>
            <a:r>
              <a:rPr lang="en-US" dirty="0"/>
              <a:t>Innovators can’t evaluate PPAC metrics of their design ideas	</a:t>
            </a:r>
          </a:p>
          <a:p>
            <a:pPr marL="230181" indent="-52385">
              <a:buNone/>
            </a:pPr>
            <a:endParaRPr sz="2300" dirty="0"/>
          </a:p>
        </p:txBody>
      </p:sp>
      <p:pic>
        <p:nvPicPr>
          <p:cNvPr id="7" name="Picture 16">
            <a:extLst>
              <a:ext uri="{FF2B5EF4-FFF2-40B4-BE49-F238E27FC236}">
                <a16:creationId xmlns:a16="http://schemas.microsoft.com/office/drawing/2014/main" id="{EEB81D80-CC0D-4864-9DE4-4F09A32F14A0}"/>
              </a:ext>
            </a:extLst>
          </p:cNvPr>
          <p:cNvPicPr>
            <a:picLocks noChangeAspect="1"/>
          </p:cNvPicPr>
          <p:nvPr/>
        </p:nvPicPr>
        <p:blipFill rotWithShape="1">
          <a:blip r:embed="rId3"/>
          <a:srcRect l="18000" t="29395" r="19867" b="12799"/>
          <a:stretch/>
        </p:blipFill>
        <p:spPr>
          <a:xfrm>
            <a:off x="2490064" y="1469380"/>
            <a:ext cx="6604816" cy="3809397"/>
          </a:xfrm>
          <a:prstGeom prst="rect">
            <a:avLst/>
          </a:prstGeom>
          <a:ln w="190500">
            <a:noFill/>
          </a:ln>
          <a:effectLst/>
        </p:spPr>
      </p:pic>
      <p:sp>
        <p:nvSpPr>
          <p:cNvPr id="8" name="Content Placeholder 3">
            <a:extLst>
              <a:ext uri="{FF2B5EF4-FFF2-40B4-BE49-F238E27FC236}">
                <a16:creationId xmlns:a16="http://schemas.microsoft.com/office/drawing/2014/main" id="{7E22A37B-7AB3-495D-B799-98987F76B7F9}"/>
              </a:ext>
            </a:extLst>
          </p:cNvPr>
          <p:cNvSpPr txBox="1">
            <a:spLocks/>
          </p:cNvSpPr>
          <p:nvPr/>
        </p:nvSpPr>
        <p:spPr>
          <a:xfrm>
            <a:off x="9094881" y="2953185"/>
            <a:ext cx="3137940" cy="509272"/>
          </a:xfrm>
          <a:prstGeom prst="rect">
            <a:avLst/>
          </a:prstGeom>
        </p:spPr>
        <p:txBody>
          <a:bodyPr vert="horz" lIns="91440" tIns="45720" rIns="91440" bIns="45720" rtlCol="0">
            <a:normAutofit/>
          </a:bodyPr>
          <a:lstStyle>
            <a:lvl1pPr marL="344488" indent="-344488" algn="l" defTabSz="457200" rtl="0" eaLnBrk="1" latinLnBrk="0" hangingPunct="1">
              <a:spcBef>
                <a:spcPct val="20000"/>
              </a:spcBef>
              <a:buClr>
                <a:schemeClr val="accent3">
                  <a:lumMod val="75000"/>
                </a:schemeClr>
              </a:buClr>
              <a:buFont typeface="Arial"/>
              <a:buChar char="•"/>
              <a:defRPr sz="1800" kern="1200">
                <a:solidFill>
                  <a:schemeClr val="accent3"/>
                </a:solidFill>
                <a:latin typeface="Arial" panose="020B0604020202020204" pitchFamily="34" charset="0"/>
                <a:ea typeface="+mn-ea"/>
                <a:cs typeface="Arial" panose="020B0604020202020204" pitchFamily="34" charset="0"/>
              </a:defRPr>
            </a:lvl1pPr>
            <a:lvl2pPr marL="628650" indent="-285750" algn="l" defTabSz="457200" rtl="0" eaLnBrk="1" latinLnBrk="0" hangingPunct="1">
              <a:spcBef>
                <a:spcPct val="20000"/>
              </a:spcBef>
              <a:buClr>
                <a:schemeClr val="accent3">
                  <a:lumMod val="75000"/>
                </a:schemeClr>
              </a:buClr>
              <a:buFont typeface="Arial"/>
              <a:buChar char="•"/>
              <a:defRPr sz="1800" kern="1200">
                <a:solidFill>
                  <a:schemeClr val="accent3"/>
                </a:solidFill>
                <a:latin typeface="Arial" panose="020B0604020202020204" pitchFamily="34" charset="0"/>
                <a:ea typeface="+mn-ea"/>
                <a:cs typeface="Arial" panose="020B0604020202020204" pitchFamily="34" charset="0"/>
              </a:defRPr>
            </a:lvl2pPr>
            <a:lvl3pPr marL="1030288" indent="-228600" algn="l" defTabSz="457200" rtl="0" eaLnBrk="1" latinLnBrk="0" hangingPunct="1">
              <a:spcBef>
                <a:spcPct val="20000"/>
              </a:spcBef>
              <a:buClr>
                <a:schemeClr val="accent3">
                  <a:lumMod val="75000"/>
                </a:schemeClr>
              </a:buClr>
              <a:buFont typeface="Arial"/>
              <a:buChar char="•"/>
              <a:defRPr sz="1600" kern="1200">
                <a:solidFill>
                  <a:schemeClr val="accent3"/>
                </a:solidFill>
                <a:latin typeface="Arial" panose="020B0604020202020204" pitchFamily="34" charset="0"/>
                <a:ea typeface="+mn-ea"/>
                <a:cs typeface="Arial" panose="020B0604020202020204" pitchFamily="34" charset="0"/>
              </a:defRPr>
            </a:lvl3pPr>
            <a:lvl4pPr marL="1487488" indent="-228600" algn="l" defTabSz="457200" rtl="0" eaLnBrk="1" latinLnBrk="0" hangingPunct="1">
              <a:spcBef>
                <a:spcPct val="20000"/>
              </a:spcBef>
              <a:buClr>
                <a:schemeClr val="accent3">
                  <a:lumMod val="75000"/>
                </a:schemeClr>
              </a:buClr>
              <a:buFont typeface="Arial"/>
              <a:buChar char="•"/>
              <a:defRPr sz="1400" kern="1200">
                <a:solidFill>
                  <a:schemeClr val="accent3"/>
                </a:solidFill>
                <a:latin typeface="Arial" panose="020B0604020202020204" pitchFamily="34" charset="0"/>
                <a:ea typeface="+mn-ea"/>
                <a:cs typeface="Arial" panose="020B0604020202020204" pitchFamily="34" charset="0"/>
              </a:defRPr>
            </a:lvl4pPr>
            <a:lvl5pPr marL="1946275" indent="-228600" algn="l" defTabSz="457200" rtl="0" eaLnBrk="1" latinLnBrk="0" hangingPunct="1">
              <a:spcBef>
                <a:spcPct val="20000"/>
              </a:spcBef>
              <a:buClr>
                <a:schemeClr val="accent3">
                  <a:lumMod val="75000"/>
                </a:schemeClr>
              </a:buClr>
              <a:buFont typeface="Arial"/>
              <a:buChar char="•"/>
              <a:defRPr sz="1400" kern="1200">
                <a:solidFill>
                  <a:schemeClr val="accent3"/>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1200" dirty="0">
                <a:solidFill>
                  <a:schemeClr val="tx1"/>
                </a:solidFill>
              </a:rPr>
              <a:t>A. </a:t>
            </a:r>
            <a:r>
              <a:rPr lang="en-US" sz="1200" dirty="0" err="1">
                <a:solidFill>
                  <a:schemeClr val="tx1"/>
                </a:solidFill>
              </a:rPr>
              <a:t>Olofsson</a:t>
            </a:r>
            <a:r>
              <a:rPr lang="en-US" sz="1200" dirty="0">
                <a:solidFill>
                  <a:schemeClr val="tx1"/>
                </a:solidFill>
              </a:rPr>
              <a:t>, ISPD-2018</a:t>
            </a:r>
          </a:p>
        </p:txBody>
      </p:sp>
    </p:spTree>
    <p:extLst>
      <p:ext uri="{BB962C8B-B14F-4D97-AF65-F5344CB8AC3E}">
        <p14:creationId xmlns:p14="http://schemas.microsoft.com/office/powerpoint/2010/main" val="35181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7">
                                            <p:txEl>
                                              <p:pRg st="9" end="9"/>
                                            </p:txEl>
                                          </p:spTgt>
                                        </p:tgtEl>
                                        <p:attrNameLst>
                                          <p:attrName>style.visibility</p:attrName>
                                        </p:attrNameLst>
                                      </p:cBhvr>
                                      <p:to>
                                        <p:strVal val="visible"/>
                                      </p:to>
                                    </p:set>
                                    <p:animEffect transition="in" filter="fade">
                                      <p:cBhvr>
                                        <p:cTn id="15" dur="500"/>
                                        <p:tgtEl>
                                          <p:spTgt spid="3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1"/>
</p:tagLst>
</file>

<file path=ppt/tags/tag2.xml><?xml version="1.0" encoding="utf-8"?>
<p:tagLst xmlns:a="http://schemas.openxmlformats.org/drawingml/2006/main" xmlns:r="http://schemas.openxmlformats.org/officeDocument/2006/relationships" xmlns:p="http://schemas.openxmlformats.org/presentationml/2006/main">
  <p:tag name="TIMING" val="|30.2"/>
</p:tagLst>
</file>

<file path=ppt/tags/tag3.xml><?xml version="1.0" encoding="utf-8"?>
<p:tagLst xmlns:a="http://schemas.openxmlformats.org/drawingml/2006/main" xmlns:r="http://schemas.openxmlformats.org/officeDocument/2006/relationships" xmlns:p="http://schemas.openxmlformats.org/presentationml/2006/main">
  <p:tag name="TIMING" val="|30.2"/>
</p:tagLst>
</file>

<file path=ppt/tags/tag4.xml><?xml version="1.0" encoding="utf-8"?>
<p:tagLst xmlns:a="http://schemas.openxmlformats.org/drawingml/2006/main" xmlns:r="http://schemas.openxmlformats.org/officeDocument/2006/relationships" xmlns:p="http://schemas.openxmlformats.org/presentationml/2006/main">
  <p:tag name="TIMING" val="|30.2"/>
</p:tagLst>
</file>

<file path=ppt/theme/theme1.xml><?xml version="1.0" encoding="utf-8"?>
<a:theme xmlns:a="http://schemas.openxmlformats.org/drawingml/2006/main" name="ECE 260C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TotalTime>
  <Words>6199</Words>
  <Application>Microsoft Macintosh PowerPoint</Application>
  <PresentationFormat>Widescreen</PresentationFormat>
  <Paragraphs>776</Paragraphs>
  <Slides>47</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Times New Roman</vt:lpstr>
      <vt:lpstr>Arial Narrow</vt:lpstr>
      <vt:lpstr>Calibri</vt:lpstr>
      <vt:lpstr>Cambria Math</vt:lpstr>
      <vt:lpstr>Wingdings</vt:lpstr>
      <vt:lpstr>Verdana</vt:lpstr>
      <vt:lpstr>Tahoma</vt:lpstr>
      <vt:lpstr>맑은 고딕</vt:lpstr>
      <vt:lpstr>Space Grotesk</vt:lpstr>
      <vt:lpstr>Arial</vt:lpstr>
      <vt:lpstr>Consolas</vt:lpstr>
      <vt:lpstr>ECE 260C Theme</vt:lpstr>
      <vt:lpstr>Intro, Logistics and OpenROAD</vt:lpstr>
      <vt:lpstr>ECE 260C A00, SP25: “VLSI Special Topics”</vt:lpstr>
      <vt:lpstr>Scope</vt:lpstr>
      <vt:lpstr>Logistics</vt:lpstr>
      <vt:lpstr>Logistics Cont’d</vt:lpstr>
      <vt:lpstr>What is Open-Source EDA ?</vt:lpstr>
      <vt:lpstr>Closed-Source EDA (e.g., in ECE 260B)</vt:lpstr>
      <vt:lpstr>About OpenROAD</vt:lpstr>
      <vt:lpstr>The Crisis of Hardware Design</vt:lpstr>
      <vt:lpstr>ASIC Design with Proprietary EDA: Need $$$, Experts</vt:lpstr>
      <vt:lpstr>OpenROAD: June 2018 – December 2023</vt:lpstr>
      <vt:lpstr>OpenROAD: No Humans, 24 Hours</vt:lpstr>
      <vt:lpstr>RTL-to-GDS Chip Implementation Flow</vt:lpstr>
      <vt:lpstr>IO Placement   (Example: foundry 12nm RISC core, “coyote”)</vt:lpstr>
      <vt:lpstr>Macro Placement</vt:lpstr>
      <vt:lpstr>Tapcell (Well Tap) Insertion</vt:lpstr>
      <vt:lpstr>Power Delivery Network</vt:lpstr>
      <vt:lpstr>Power Delivery Network – Zoom-In</vt:lpstr>
      <vt:lpstr>Global Placement</vt:lpstr>
      <vt:lpstr>Global Placement</vt:lpstr>
      <vt:lpstr>Global Placement w/Partially Expanded Hierarchy</vt:lpstr>
      <vt:lpstr>Global Placement Zoom-In</vt:lpstr>
      <vt:lpstr>Sizing and Buffering (electrical rules)</vt:lpstr>
      <vt:lpstr>(Legalized) Detailed Placement Zoom-In</vt:lpstr>
      <vt:lpstr>Clock Tree Synthesis</vt:lpstr>
      <vt:lpstr>Hold Fix Buffers</vt:lpstr>
      <vt:lpstr>Congestion Map   Is this final placement routable?</vt:lpstr>
      <vt:lpstr>Final (Detailed) Routing</vt:lpstr>
      <vt:lpstr>Final (Detailed) Routing, With PDN Shown</vt:lpstr>
      <vt:lpstr>Recent Status</vt:lpstr>
      <vt:lpstr>Industrial Strength Incremental Architecture: Built to Last</vt:lpstr>
      <vt:lpstr>OpenROAD Availability https://openroad.readthedocs.io/en/latest/main/README.html </vt:lpstr>
      <vt:lpstr>Open-source EDA Enables AI/ML for EDA, IC Design</vt:lpstr>
      <vt:lpstr>OpenROAD as an ML for EDA “Playground”</vt:lpstr>
      <vt:lpstr>Nvidia CircuitOps Data Format</vt:lpstr>
      <vt:lpstr>ML-centric APIs</vt:lpstr>
      <vt:lpstr>LLM-based EDA Agent: ChatEDA</vt:lpstr>
      <vt:lpstr>“No-Human-in-Loop” Flow Parameter Autotuning</vt:lpstr>
      <vt:lpstr>Flow Parameter AutoTuner – Architecture</vt:lpstr>
      <vt:lpstr>Hyperparameter Space: SkyWater 130HD, ibex</vt:lpstr>
      <vt:lpstr>TensorBoard Visualization: SkyWater 130HD, ibex</vt:lpstr>
      <vt:lpstr>High-quality Engines: Hier-RTLMP Macro Placer</vt:lpstr>
      <vt:lpstr>High-quality Engines: GPU-Accelerated Global Placer</vt:lpstr>
      <vt:lpstr>“METRICS”           (DAC00, ISQED01)</vt:lpstr>
      <vt:lpstr>METRICS2.1: Standard Naming !    https://github.com/ieee-ceda-datc/datc-rdf-Metrics4ML </vt:lpstr>
      <vt:lpstr>METRICS2.1 Examples   https://github.com/ieee-ceda-datc/datc-rdf-Metrics4ML</vt:lpstr>
      <vt:lpstr>A Comment on SP25 Classes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Margarian, Davit</dc:creator>
  <cp:lastModifiedBy>Davit Margarian</cp:lastModifiedBy>
  <cp:revision>21</cp:revision>
  <dcterms:created xsi:type="dcterms:W3CDTF">2025-03-26T23:01:13Z</dcterms:created>
  <dcterms:modified xsi:type="dcterms:W3CDTF">2025-07-10T20:15:50Z</dcterms:modified>
</cp:coreProperties>
</file>